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2"/>
  </p:notesMasterIdLst>
  <p:handoutMasterIdLst>
    <p:handoutMasterId r:id="rId103"/>
  </p:handoutMasterIdLst>
  <p:sldIdLst>
    <p:sldId id="256" r:id="rId2"/>
    <p:sldId id="277" r:id="rId3"/>
    <p:sldId id="336" r:id="rId4"/>
    <p:sldId id="340" r:id="rId5"/>
    <p:sldId id="338" r:id="rId6"/>
    <p:sldId id="269" r:id="rId7"/>
    <p:sldId id="278" r:id="rId8"/>
    <p:sldId id="270" r:id="rId9"/>
    <p:sldId id="346" r:id="rId10"/>
    <p:sldId id="276" r:id="rId11"/>
    <p:sldId id="345" r:id="rId12"/>
    <p:sldId id="347" r:id="rId13"/>
    <p:sldId id="366" r:id="rId14"/>
    <p:sldId id="281" r:id="rId15"/>
    <p:sldId id="275" r:id="rId16"/>
    <p:sldId id="271" r:id="rId17"/>
    <p:sldId id="273" r:id="rId18"/>
    <p:sldId id="327" r:id="rId19"/>
    <p:sldId id="279" r:id="rId20"/>
    <p:sldId id="341" r:id="rId21"/>
    <p:sldId id="297" r:id="rId22"/>
    <p:sldId id="282" r:id="rId23"/>
    <p:sldId id="339" r:id="rId24"/>
    <p:sldId id="307" r:id="rId25"/>
    <p:sldId id="357" r:id="rId26"/>
    <p:sldId id="308" r:id="rId27"/>
    <p:sldId id="309" r:id="rId28"/>
    <p:sldId id="319" r:id="rId29"/>
    <p:sldId id="358" r:id="rId30"/>
    <p:sldId id="316" r:id="rId31"/>
    <p:sldId id="367" r:id="rId32"/>
    <p:sldId id="317" r:id="rId33"/>
    <p:sldId id="310" r:id="rId34"/>
    <p:sldId id="331" r:id="rId35"/>
    <p:sldId id="368" r:id="rId36"/>
    <p:sldId id="359" r:id="rId37"/>
    <p:sldId id="332" r:id="rId38"/>
    <p:sldId id="360" r:id="rId39"/>
    <p:sldId id="333" r:id="rId40"/>
    <p:sldId id="311" r:id="rId41"/>
    <p:sldId id="312" r:id="rId42"/>
    <p:sldId id="321" r:id="rId43"/>
    <p:sldId id="342" r:id="rId44"/>
    <p:sldId id="323" r:id="rId45"/>
    <p:sldId id="322" r:id="rId46"/>
    <p:sldId id="313" r:id="rId47"/>
    <p:sldId id="314" r:id="rId48"/>
    <p:sldId id="326" r:id="rId49"/>
    <p:sldId id="315" r:id="rId50"/>
    <p:sldId id="324" r:id="rId51"/>
    <p:sldId id="325" r:id="rId52"/>
    <p:sldId id="328" r:id="rId53"/>
    <p:sldId id="390" r:id="rId54"/>
    <p:sldId id="335" r:id="rId55"/>
    <p:sldId id="344" r:id="rId56"/>
    <p:sldId id="353" r:id="rId57"/>
    <p:sldId id="354" r:id="rId58"/>
    <p:sldId id="369" r:id="rId59"/>
    <p:sldId id="329" r:id="rId60"/>
    <p:sldId id="349" r:id="rId61"/>
    <p:sldId id="351" r:id="rId62"/>
    <p:sldId id="370" r:id="rId63"/>
    <p:sldId id="350" r:id="rId64"/>
    <p:sldId id="361" r:id="rId65"/>
    <p:sldId id="355" r:id="rId66"/>
    <p:sldId id="356" r:id="rId67"/>
    <p:sldId id="305" r:id="rId68"/>
    <p:sldId id="306" r:id="rId69"/>
    <p:sldId id="296" r:id="rId70"/>
    <p:sldId id="299" r:id="rId71"/>
    <p:sldId id="283" r:id="rId72"/>
    <p:sldId id="289" r:id="rId73"/>
    <p:sldId id="291" r:id="rId74"/>
    <p:sldId id="292" r:id="rId75"/>
    <p:sldId id="293" r:id="rId76"/>
    <p:sldId id="284" r:id="rId77"/>
    <p:sldId id="295" r:id="rId78"/>
    <p:sldId id="285" r:id="rId79"/>
    <p:sldId id="364" r:id="rId80"/>
    <p:sldId id="298" r:id="rId81"/>
    <p:sldId id="302" r:id="rId82"/>
    <p:sldId id="301" r:id="rId83"/>
    <p:sldId id="343" r:id="rId84"/>
    <p:sldId id="330" r:id="rId85"/>
    <p:sldId id="365" r:id="rId86"/>
    <p:sldId id="362" r:id="rId87"/>
    <p:sldId id="372" r:id="rId88"/>
    <p:sldId id="379" r:id="rId89"/>
    <p:sldId id="378" r:id="rId90"/>
    <p:sldId id="381" r:id="rId91"/>
    <p:sldId id="374" r:id="rId92"/>
    <p:sldId id="382" r:id="rId93"/>
    <p:sldId id="373" r:id="rId94"/>
    <p:sldId id="375" r:id="rId95"/>
    <p:sldId id="380" r:id="rId96"/>
    <p:sldId id="377" r:id="rId97"/>
    <p:sldId id="383" r:id="rId98"/>
    <p:sldId id="384" r:id="rId99"/>
    <p:sldId id="391" r:id="rId100"/>
    <p:sldId id="386"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71" autoAdjust="0"/>
    <p:restoredTop sz="98887" autoAdjust="0"/>
  </p:normalViewPr>
  <p:slideViewPr>
    <p:cSldViewPr snapToGrid="0" snapToObjects="1">
      <p:cViewPr varScale="1">
        <p:scale>
          <a:sx n="95" d="100"/>
          <a:sy n="95" d="100"/>
        </p:scale>
        <p:origin x="-28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37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notesMaster" Target="notesMasters/notesMaster1.xml"/><Relationship Id="rId103" Type="http://schemas.openxmlformats.org/officeDocument/2006/relationships/handoutMaster" Target="handoutMasters/handout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214478-9198-5F4C-835B-ED352B8A93AB}" type="datetimeFigureOut">
              <a:rPr lang="en-US" smtClean="0"/>
              <a:t>11/10/16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A88EDD-621B-4B4E-A5EE-47D4DF5AB18D}" type="slidenum">
              <a:rPr lang="en-US" smtClean="0"/>
              <a:t>‹#›</a:t>
            </a:fld>
            <a:endParaRPr lang="en-US"/>
          </a:p>
        </p:txBody>
      </p:sp>
    </p:spTree>
    <p:extLst>
      <p:ext uri="{BB962C8B-B14F-4D97-AF65-F5344CB8AC3E}">
        <p14:creationId xmlns:p14="http://schemas.microsoft.com/office/powerpoint/2010/main" val="7182722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784CE-825D-8142-98C3-2BCBB82AD50D}" type="datetimeFigureOut">
              <a:rPr lang="en-US" smtClean="0"/>
              <a:t>11/10/16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7CA4D-C32A-6642-8C80-BC8C06F4F03C}" type="slidenum">
              <a:rPr lang="en-US" smtClean="0"/>
              <a:t>‹#›</a:t>
            </a:fld>
            <a:endParaRPr lang="en-US"/>
          </a:p>
        </p:txBody>
      </p:sp>
    </p:spTree>
    <p:extLst>
      <p:ext uri="{BB962C8B-B14F-4D97-AF65-F5344CB8AC3E}">
        <p14:creationId xmlns:p14="http://schemas.microsoft.com/office/powerpoint/2010/main" val="2929489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E42EEA-95F8-6840-A44E-80D142A8227B}" type="datetime1">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60813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DE584-B8AF-AF47-B295-51345F271DD1}" type="datetime1">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2140531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B93BC-8B0C-6649-A2F6-D5E3005000DF}" type="datetime1">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36885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4B42C-C4FC-884A-B64E-4591D82EDF4C}" type="datetime1">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334885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3E30D-C307-314D-B9D0-D1B062385D36}" type="datetime1">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108612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0E146D-E90E-1541-9C95-D180BB3090ED}" type="datetime1">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194839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67B3D9-094D-7643-B2C0-B04A135E4C0C}" type="datetime1">
              <a:rPr lang="en-US" smtClean="0"/>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293280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77424-4ECF-FD42-97D8-EF9D26F4754D}" type="datetime1">
              <a:rPr lang="en-US" smtClean="0"/>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33577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A5286-57D6-B74C-AB36-CB78BB67B342}" type="datetime1">
              <a:rPr lang="en-US" smtClean="0"/>
              <a:t>11/10/16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3993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8C89E-6B10-9D42-92B7-D82CA5AA3CF2}" type="datetime1">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187547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36FAF-DE3E-D444-95D8-E9E2F2EA8068}" type="datetime1">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AE07-A573-9E42-AA1F-E212CC8A1C16}" type="slidenum">
              <a:rPr lang="en-US" smtClean="0"/>
              <a:t>‹#›</a:t>
            </a:fld>
            <a:endParaRPr lang="en-US"/>
          </a:p>
        </p:txBody>
      </p:sp>
    </p:spTree>
    <p:extLst>
      <p:ext uri="{BB962C8B-B14F-4D97-AF65-F5344CB8AC3E}">
        <p14:creationId xmlns:p14="http://schemas.microsoft.com/office/powerpoint/2010/main" val="29210114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25C47-55A4-3143-AB92-AD534E3C0553}" type="datetime1">
              <a:rPr lang="en-US" smtClean="0"/>
              <a:t>11/10/16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AE07-A573-9E42-AA1F-E212CC8A1C16}" type="slidenum">
              <a:rPr lang="en-US" smtClean="0"/>
              <a:t>‹#›</a:t>
            </a:fld>
            <a:endParaRPr lang="en-US"/>
          </a:p>
        </p:txBody>
      </p:sp>
    </p:spTree>
    <p:extLst>
      <p:ext uri="{BB962C8B-B14F-4D97-AF65-F5344CB8AC3E}">
        <p14:creationId xmlns:p14="http://schemas.microsoft.com/office/powerpoint/2010/main" val="3083584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7129"/>
            <a:ext cx="7772400" cy="1470025"/>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t>Forming General Filter Rules Using </a:t>
            </a:r>
            <a:br>
              <a:rPr lang="en-US" sz="3200" b="1" dirty="0" smtClean="0"/>
            </a:br>
            <a:r>
              <a:rPr lang="en-US" sz="3200" b="1" dirty="0" smtClean="0"/>
              <a:t>BGP Prefix Data and Passive DNS</a:t>
            </a:r>
            <a:endParaRPr lang="en-US" sz="3200" dirty="0"/>
          </a:p>
        </p:txBody>
      </p:sp>
      <p:sp>
        <p:nvSpPr>
          <p:cNvPr id="3" name="Subtitle 2"/>
          <p:cNvSpPr>
            <a:spLocks noGrp="1"/>
          </p:cNvSpPr>
          <p:nvPr>
            <p:ph type="subTitle" idx="1"/>
          </p:nvPr>
        </p:nvSpPr>
        <p:spPr>
          <a:xfrm>
            <a:off x="479473" y="2487928"/>
            <a:ext cx="8241749" cy="4067137"/>
          </a:xfrm>
        </p:spPr>
        <p:txBody>
          <a:bodyPr>
            <a:normAutofit/>
          </a:bodyPr>
          <a:lstStyle/>
          <a:p>
            <a:r>
              <a:rPr lang="en-US" sz="2400" dirty="0" smtClean="0">
                <a:solidFill>
                  <a:schemeClr val="tx1"/>
                </a:solidFill>
              </a:rPr>
              <a:t>Joe St Sauver, Ph.D. (</a:t>
            </a:r>
            <a:r>
              <a:rPr lang="en-US" sz="2400" dirty="0" err="1" smtClean="0">
                <a:solidFill>
                  <a:schemeClr val="tx1"/>
                </a:solidFill>
              </a:rPr>
              <a:t>stsauver@fsi.io</a:t>
            </a:r>
            <a:r>
              <a:rPr lang="en-US" sz="2400" dirty="0" smtClean="0">
                <a:solidFill>
                  <a:schemeClr val="tx1"/>
                </a:solidFill>
              </a:rPr>
              <a:t>)</a:t>
            </a:r>
            <a:br>
              <a:rPr lang="en-US" sz="2400" dirty="0" smtClean="0">
                <a:solidFill>
                  <a:schemeClr val="tx1"/>
                </a:solidFill>
              </a:rPr>
            </a:br>
            <a:r>
              <a:rPr lang="en-US" sz="2400" dirty="0" smtClean="0">
                <a:solidFill>
                  <a:schemeClr val="tx1"/>
                </a:solidFill>
              </a:rPr>
              <a:t>PGP: </a:t>
            </a:r>
            <a:r>
              <a:rPr lang="de-DE" sz="2400" dirty="0" smtClean="0">
                <a:solidFill>
                  <a:schemeClr val="tx1"/>
                </a:solidFill>
              </a:rPr>
              <a:t>54A7 </a:t>
            </a:r>
            <a:r>
              <a:rPr lang="de-DE" sz="2400" dirty="0">
                <a:solidFill>
                  <a:schemeClr val="tx1"/>
                </a:solidFill>
              </a:rPr>
              <a:t>02D4 E156 1037 4ADF  2290 9D54 F6B4 36AD </a:t>
            </a:r>
            <a:r>
              <a:rPr lang="de-DE" sz="2400" dirty="0" smtClean="0">
                <a:solidFill>
                  <a:schemeClr val="tx1"/>
                </a:solidFill>
              </a:rPr>
              <a:t>91D7</a:t>
            </a:r>
            <a:br>
              <a:rPr lang="de-DE" sz="2400" dirty="0" smtClean="0">
                <a:solidFill>
                  <a:schemeClr val="tx1"/>
                </a:solidFill>
              </a:rPr>
            </a:br>
            <a:r>
              <a:rPr lang="en-US" sz="2400" dirty="0" smtClean="0">
                <a:solidFill>
                  <a:schemeClr val="tx1"/>
                </a:solidFill>
              </a:rPr>
              <a:t>Scientist, Farsight Security, Inc.</a:t>
            </a:r>
          </a:p>
          <a:p>
            <a:endParaRPr lang="en-US" sz="2400" dirty="0" smtClean="0">
              <a:solidFill>
                <a:schemeClr val="tx1"/>
              </a:solidFill>
            </a:endParaRPr>
          </a:p>
          <a:p>
            <a:r>
              <a:rPr lang="en-US" sz="2400" dirty="0" smtClean="0">
                <a:solidFill>
                  <a:srgbClr val="000000"/>
                </a:solidFill>
              </a:rPr>
              <a:t>November 10th, 2016 16:30 – 17:30</a:t>
            </a:r>
            <a:r>
              <a:rPr lang="en-US" sz="2400" dirty="0">
                <a:solidFill>
                  <a:srgbClr val="000000"/>
                </a:solidFill>
              </a:rPr>
              <a:t/>
            </a:r>
            <a:br>
              <a:rPr lang="en-US" sz="2400" dirty="0">
                <a:solidFill>
                  <a:srgbClr val="000000"/>
                </a:solidFill>
              </a:rPr>
            </a:br>
            <a:r>
              <a:rPr lang="en-US" sz="2400" dirty="0" smtClean="0">
                <a:solidFill>
                  <a:srgbClr val="000000"/>
                </a:solidFill>
              </a:rPr>
              <a:t>FIRST TC</a:t>
            </a:r>
            <a:br>
              <a:rPr lang="en-US" sz="2400" dirty="0" smtClean="0">
                <a:solidFill>
                  <a:srgbClr val="000000"/>
                </a:solidFill>
              </a:rPr>
            </a:br>
            <a:r>
              <a:rPr lang="en-US" sz="2400" dirty="0" smtClean="0">
                <a:solidFill>
                  <a:srgbClr val="000000"/>
                </a:solidFill>
              </a:rPr>
              <a:t>Palau Robert, Barcelona, Catalonia</a:t>
            </a:r>
            <a:br>
              <a:rPr lang="en-US" sz="2400" dirty="0" smtClean="0">
                <a:solidFill>
                  <a:srgbClr val="000000"/>
                </a:solidFill>
              </a:rPr>
            </a:br>
            <a:endParaRPr lang="en-US" sz="2400" dirty="0">
              <a:solidFill>
                <a:schemeClr val="tx1"/>
              </a:solidFill>
            </a:endParaRPr>
          </a:p>
          <a:p>
            <a:r>
              <a:rPr lang="en-US" sz="2400" dirty="0" smtClean="0">
                <a:solidFill>
                  <a:schemeClr val="tx1"/>
                </a:solidFill>
              </a:rPr>
              <a:t>https://</a:t>
            </a:r>
            <a:r>
              <a:rPr lang="en-US" sz="2400" dirty="0" err="1" smtClean="0">
                <a:solidFill>
                  <a:schemeClr val="tx1"/>
                </a:solidFill>
              </a:rPr>
              <a:t>www.stsauver.com</a:t>
            </a:r>
            <a:r>
              <a:rPr lang="en-US" sz="2400" dirty="0" smtClean="0">
                <a:solidFill>
                  <a:schemeClr val="tx1"/>
                </a:solidFill>
              </a:rPr>
              <a:t>/joe/first-</a:t>
            </a:r>
            <a:r>
              <a:rPr lang="en-US" sz="2400" dirty="0" err="1" smtClean="0">
                <a:solidFill>
                  <a:schemeClr val="tx1"/>
                </a:solidFill>
              </a:rPr>
              <a:t>tc</a:t>
            </a:r>
            <a:r>
              <a:rPr lang="en-US" sz="2400" dirty="0" smtClean="0">
                <a:solidFill>
                  <a:schemeClr val="tx1"/>
                </a:solidFill>
              </a:rPr>
              <a:t>-</a:t>
            </a:r>
            <a:r>
              <a:rPr lang="en-US" sz="2400" dirty="0" err="1" smtClean="0">
                <a:solidFill>
                  <a:schemeClr val="tx1"/>
                </a:solidFill>
              </a:rPr>
              <a:t>barcelona</a:t>
            </a:r>
            <a:r>
              <a:rPr lang="en-US" sz="2400" dirty="0" smtClean="0">
                <a:solidFill>
                  <a:schemeClr val="tx1"/>
                </a:solidFill>
              </a:rPr>
              <a:t>/</a:t>
            </a:r>
            <a:br>
              <a:rPr lang="en-US" sz="2400" dirty="0" smtClean="0">
                <a:solidFill>
                  <a:schemeClr val="tx1"/>
                </a:solidFill>
              </a:rPr>
            </a:br>
            <a:r>
              <a:rPr lang="en-US" sz="2400" dirty="0" smtClean="0">
                <a:solidFill>
                  <a:schemeClr val="tx1"/>
                </a:solidFill>
              </a:rPr>
              <a:t>TLP White: </a:t>
            </a:r>
            <a:r>
              <a:rPr lang="en-US" sz="2400" dirty="0">
                <a:solidFill>
                  <a:schemeClr val="tx1"/>
                </a:solidFill>
              </a:rPr>
              <a:t>Disclosure is </a:t>
            </a:r>
            <a:r>
              <a:rPr lang="en-US" sz="2400" dirty="0" smtClean="0">
                <a:solidFill>
                  <a:schemeClr val="tx1"/>
                </a:solidFill>
              </a:rPr>
              <a:t>unlimited</a:t>
            </a:r>
            <a:r>
              <a:rPr lang="en-US" sz="2400" dirty="0">
                <a:solidFill>
                  <a:schemeClr val="tx1"/>
                </a:solidFill>
              </a:rPr>
              <a:t>.</a:t>
            </a:r>
          </a:p>
        </p:txBody>
      </p:sp>
    </p:spTree>
    <p:extLst>
      <p:ext uri="{BB962C8B-B14F-4D97-AF65-F5344CB8AC3E}">
        <p14:creationId xmlns:p14="http://schemas.microsoft.com/office/powerpoint/2010/main" val="30781772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89"/>
            <a:ext cx="8229600" cy="5303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 Hypothetical System's Attack Surface</a:t>
            </a:r>
            <a:endParaRPr lang="en-US" sz="3200" b="1" dirty="0"/>
          </a:p>
        </p:txBody>
      </p:sp>
      <p:sp>
        <p:nvSpPr>
          <p:cNvPr id="3" name="Content Placeholder 2"/>
          <p:cNvSpPr>
            <a:spLocks noGrp="1"/>
          </p:cNvSpPr>
          <p:nvPr>
            <p:ph idx="1"/>
          </p:nvPr>
        </p:nvSpPr>
        <p:spPr>
          <a:xfrm>
            <a:off x="176028" y="1144310"/>
            <a:ext cx="8851668" cy="5432328"/>
          </a:xfrm>
        </p:spPr>
        <p:txBody>
          <a:bodyPr>
            <a:noAutofit/>
          </a:bodyPr>
          <a:lstStyle/>
          <a:p>
            <a:r>
              <a:rPr lang="en-US" sz="2200" dirty="0"/>
              <a:t>L</a:t>
            </a:r>
            <a:r>
              <a:rPr lang="en-US" sz="2200" dirty="0" smtClean="0"/>
              <a:t>et's think about a typical system.</a:t>
            </a:r>
          </a:p>
          <a:p>
            <a:endParaRPr lang="en-US" sz="2200" dirty="0"/>
          </a:p>
          <a:p>
            <a:r>
              <a:rPr lang="en-US" sz="2200" dirty="0" smtClean="0"/>
              <a:t>Let's assume that it is a simple but well-run one, with just two Internet-accessible services:</a:t>
            </a:r>
          </a:p>
          <a:p>
            <a:endParaRPr lang="en-US" sz="2200" dirty="0"/>
          </a:p>
          <a:p>
            <a:pPr lvl="1"/>
            <a:r>
              <a:rPr lang="en-US" sz="2400" dirty="0" err="1" smtClean="0"/>
              <a:t>sshd</a:t>
            </a:r>
            <a:r>
              <a:rPr lang="en-US" sz="2400" dirty="0" smtClean="0"/>
              <a:t> (e.g., perhaps </a:t>
            </a:r>
            <a:r>
              <a:rPr lang="en-US" sz="2400" dirty="0" err="1" smtClean="0"/>
              <a:t>OpenSSH</a:t>
            </a:r>
            <a:r>
              <a:rPr lang="en-US" sz="2400" dirty="0" smtClean="0"/>
              <a:t>)</a:t>
            </a:r>
            <a:endParaRPr lang="en-US" sz="2400" dirty="0"/>
          </a:p>
          <a:p>
            <a:pPr lvl="1"/>
            <a:r>
              <a:rPr lang="en-US" sz="2400" dirty="0" err="1" smtClean="0"/>
              <a:t>smtpd</a:t>
            </a:r>
            <a:r>
              <a:rPr lang="en-US" sz="2400" dirty="0" smtClean="0"/>
              <a:t> (e.g., perhaps Postfix)</a:t>
            </a:r>
            <a:endParaRPr lang="en-US" sz="2400" dirty="0"/>
          </a:p>
          <a:p>
            <a:endParaRPr lang="en-US" sz="2200" dirty="0"/>
          </a:p>
          <a:p>
            <a:r>
              <a:rPr lang="en-US" sz="2200" dirty="0" smtClean="0"/>
              <a:t>All other services are off/handled elsewhere (authoritative DNS, http and https web service, etc.)</a:t>
            </a:r>
          </a:p>
          <a:p>
            <a:endParaRPr lang="en-US" sz="2200" dirty="0"/>
          </a:p>
          <a:p>
            <a:r>
              <a:rPr lang="en-US" sz="2200" dirty="0" smtClean="0"/>
              <a:t>We assume that the host is directly exposed to the Internet, and unmanaged, so it needs to do its own monitoring and defensive filtering.</a:t>
            </a:r>
          </a:p>
        </p:txBody>
      </p:sp>
      <p:sp>
        <p:nvSpPr>
          <p:cNvPr id="4" name="Slide Number Placeholder 3"/>
          <p:cNvSpPr>
            <a:spLocks noGrp="1"/>
          </p:cNvSpPr>
          <p:nvPr>
            <p:ph type="sldNum" sz="quarter" idx="12"/>
          </p:nvPr>
        </p:nvSpPr>
        <p:spPr/>
        <p:txBody>
          <a:bodyPr/>
          <a:lstStyle/>
          <a:p>
            <a:fld id="{8A66AE07-A573-9E42-AA1F-E212CC8A1C16}" type="slidenum">
              <a:rPr lang="en-US" smtClean="0"/>
              <a:t>10</a:t>
            </a:fld>
            <a:endParaRPr lang="en-US"/>
          </a:p>
        </p:txBody>
      </p:sp>
    </p:spTree>
    <p:extLst>
      <p:ext uri="{BB962C8B-B14F-4D97-AF65-F5344CB8AC3E}">
        <p14:creationId xmlns:p14="http://schemas.microsoft.com/office/powerpoint/2010/main" val="360657866"/>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Take Aways</a:t>
            </a:r>
            <a:endParaRPr lang="en-US" sz="3200" b="1" dirty="0">
              <a:solidFill>
                <a:srgbClr val="FF0000"/>
              </a:solidFill>
              <a:latin typeface="Calibri"/>
              <a:cs typeface="Calibri"/>
            </a:endParaRPr>
          </a:p>
        </p:txBody>
      </p:sp>
      <p:sp>
        <p:nvSpPr>
          <p:cNvPr id="3" name="Content Placeholder 2"/>
          <p:cNvSpPr>
            <a:spLocks noGrp="1"/>
          </p:cNvSpPr>
          <p:nvPr>
            <p:ph idx="1"/>
          </p:nvPr>
        </p:nvSpPr>
        <p:spPr>
          <a:xfrm>
            <a:off x="176028" y="943113"/>
            <a:ext cx="8851668" cy="5633526"/>
          </a:xfrm>
        </p:spPr>
        <p:txBody>
          <a:bodyPr numCol="1">
            <a:noAutofit/>
          </a:bodyPr>
          <a:lstStyle/>
          <a:p>
            <a:pPr>
              <a:spcBef>
                <a:spcPts val="0"/>
              </a:spcBef>
            </a:pPr>
            <a:r>
              <a:rPr lang="en-US" sz="2200" dirty="0" smtClean="0"/>
              <a:t>Blocking </a:t>
            </a:r>
            <a:r>
              <a:rPr lang="en-US" sz="2200" dirty="0" smtClean="0"/>
              <a:t>unwanted traffic based on logged events is a fundamental skill, albeit one that many don't manage well.</a:t>
            </a:r>
          </a:p>
          <a:p>
            <a:pPr>
              <a:spcBef>
                <a:spcPts val="0"/>
              </a:spcBef>
            </a:pPr>
            <a:r>
              <a:rPr lang="en-US" sz="2200" dirty="0" smtClean="0"/>
              <a:t>We've </a:t>
            </a:r>
            <a:r>
              <a:rPr lang="en-US" sz="2200" dirty="0" smtClean="0"/>
              <a:t>now talked about a variety of approaches </a:t>
            </a:r>
            <a:r>
              <a:rPr lang="en-US" sz="2200" dirty="0" smtClean="0"/>
              <a:t>you can try when you need to manage </a:t>
            </a:r>
            <a:r>
              <a:rPr lang="en-US" sz="2200" dirty="0" smtClean="0"/>
              <a:t>unwanted </a:t>
            </a:r>
            <a:r>
              <a:rPr lang="en-US" sz="2200" dirty="0" smtClean="0"/>
              <a:t>traffic</a:t>
            </a:r>
            <a:r>
              <a:rPr lang="en-US" sz="2200" dirty="0" smtClean="0"/>
              <a:t>, from the simple to the complex.</a:t>
            </a:r>
            <a:endParaRPr lang="en-US" sz="2200" dirty="0" smtClean="0"/>
          </a:p>
          <a:p>
            <a:pPr>
              <a:spcBef>
                <a:spcPts val="0"/>
              </a:spcBef>
            </a:pPr>
            <a:r>
              <a:rPr lang="en-US" sz="2200" dirty="0" smtClean="0"/>
              <a:t>You've seen how you can leverage passive DNS and BGP routing data to enhance what you can do with conventional tools such a Whois.</a:t>
            </a:r>
            <a:endParaRPr lang="en-US" sz="2200" dirty="0" smtClean="0"/>
          </a:p>
          <a:p>
            <a:pPr>
              <a:spcBef>
                <a:spcPts val="0"/>
              </a:spcBef>
            </a:pPr>
            <a:r>
              <a:rPr lang="en-US" sz="2200" dirty="0" smtClean="0"/>
              <a:t>This material will only make sense and become useful if you try using these techniques on your own networks and with your own data.</a:t>
            </a:r>
            <a:r>
              <a:rPr lang="en-US" sz="2200" dirty="0"/>
              <a:t> </a:t>
            </a:r>
            <a:r>
              <a:rPr lang="en-US" sz="2200" dirty="0" smtClean="0"/>
              <a:t/>
            </a:r>
            <a:br>
              <a:rPr lang="en-US" sz="2200" dirty="0" smtClean="0"/>
            </a:br>
            <a:r>
              <a:rPr lang="en-US" sz="2200" dirty="0" smtClean="0"/>
              <a:t>Once </a:t>
            </a:r>
            <a:r>
              <a:rPr lang="en-US" sz="2200" dirty="0" smtClean="0"/>
              <a:t>you do try it, I think you'll be pleased with </a:t>
            </a:r>
            <a:r>
              <a:rPr lang="en-US" sz="2200" dirty="0" smtClean="0"/>
              <a:t>the power of </a:t>
            </a:r>
            <a:r>
              <a:rPr lang="en-US" sz="2200" dirty="0" smtClean="0"/>
              <a:t>these </a:t>
            </a:r>
            <a:r>
              <a:rPr lang="en-US" sz="2200" dirty="0" smtClean="0"/>
              <a:t>approaches.</a:t>
            </a:r>
          </a:p>
          <a:p>
            <a:pPr>
              <a:spcBef>
                <a:spcPts val="0"/>
              </a:spcBef>
            </a:pPr>
            <a:r>
              <a:rPr lang="en-US" sz="2200" dirty="0" smtClean="0"/>
              <a:t>Finally, we're always interested in talking with about potentially </a:t>
            </a:r>
            <a:br>
              <a:rPr lang="en-US" sz="2200" dirty="0" smtClean="0"/>
            </a:br>
            <a:r>
              <a:rPr lang="en-US" sz="2200" dirty="0" smtClean="0"/>
              <a:t>running a passive DNS sensor. The data you contribute may help document relevant potential collateral damage, and help keep your site and its users safe</a:t>
            </a:r>
            <a:r>
              <a:rPr lang="en-US" sz="2200" dirty="0"/>
              <a:t> </a:t>
            </a:r>
            <a:r>
              <a:rPr lang="en-US" sz="2200" dirty="0" smtClean="0"/>
              <a:t>from becoming collateral damage from overly broad blocking.</a:t>
            </a:r>
            <a:endParaRPr lang="en-US" sz="2200" dirty="0"/>
          </a:p>
          <a:p>
            <a:pPr>
              <a:spcBef>
                <a:spcPts val="0"/>
              </a:spcBef>
            </a:pPr>
            <a:r>
              <a:rPr lang="en-US" b="1" dirty="0" smtClean="0"/>
              <a:t>Are there any questions?</a:t>
            </a:r>
            <a:endParaRPr lang="en-US" b="1" dirty="0" smtClean="0"/>
          </a:p>
        </p:txBody>
      </p:sp>
      <p:sp>
        <p:nvSpPr>
          <p:cNvPr id="4" name="Slide Number Placeholder 3"/>
          <p:cNvSpPr>
            <a:spLocks noGrp="1"/>
          </p:cNvSpPr>
          <p:nvPr>
            <p:ph type="sldNum" sz="quarter" idx="12"/>
          </p:nvPr>
        </p:nvSpPr>
        <p:spPr/>
        <p:txBody>
          <a:bodyPr/>
          <a:lstStyle/>
          <a:p>
            <a:fld id="{8A66AE07-A573-9E42-AA1F-E212CC8A1C16}" type="slidenum">
              <a:rPr lang="en-US" smtClean="0"/>
              <a:t>100</a:t>
            </a:fld>
            <a:endParaRPr lang="en-US"/>
          </a:p>
        </p:txBody>
      </p:sp>
    </p:spTree>
    <p:extLst>
      <p:ext uri="{BB962C8B-B14F-4D97-AF65-F5344CB8AC3E}">
        <p14:creationId xmlns:p14="http://schemas.microsoft.com/office/powerpoint/2010/main" val="24423726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89"/>
            <a:ext cx="8229600" cy="5303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Defensive Options (In Skeleton Form)</a:t>
            </a:r>
            <a:endParaRPr lang="en-US" sz="3200" b="1" dirty="0"/>
          </a:p>
        </p:txBody>
      </p:sp>
      <p:sp>
        <p:nvSpPr>
          <p:cNvPr id="3" name="Content Placeholder 2"/>
          <p:cNvSpPr>
            <a:spLocks noGrp="1"/>
          </p:cNvSpPr>
          <p:nvPr>
            <p:ph idx="1"/>
          </p:nvPr>
        </p:nvSpPr>
        <p:spPr>
          <a:xfrm>
            <a:off x="176028" y="920015"/>
            <a:ext cx="8851668" cy="5656623"/>
          </a:xfrm>
        </p:spPr>
        <p:txBody>
          <a:bodyPr>
            <a:noAutofit/>
          </a:bodyPr>
          <a:lstStyle/>
          <a:p>
            <a:r>
              <a:rPr lang="en-US" sz="2400" b="1" dirty="0" smtClean="0"/>
              <a:t>Option 1: Reactive (but better than nothing)</a:t>
            </a:r>
            <a:endParaRPr lang="en-US" sz="2400" dirty="0"/>
          </a:p>
          <a:p>
            <a:pPr lvl="1"/>
            <a:r>
              <a:rPr lang="en-US" sz="2400" dirty="0" smtClean="0"/>
              <a:t>Attack observed</a:t>
            </a:r>
          </a:p>
          <a:p>
            <a:pPr lvl="1"/>
            <a:r>
              <a:rPr lang="en-US" sz="2400" dirty="0" smtClean="0"/>
              <a:t>Block &lt;something&gt;</a:t>
            </a:r>
            <a:br>
              <a:rPr lang="en-US" sz="2400" dirty="0" smtClean="0"/>
            </a:br>
            <a:endParaRPr lang="en-US" sz="2400" dirty="0" smtClean="0"/>
          </a:p>
          <a:p>
            <a:pPr lvl="1"/>
            <a:r>
              <a:rPr lang="en-US" sz="2400" dirty="0"/>
              <a:t>A</a:t>
            </a:r>
            <a:r>
              <a:rPr lang="en-US" sz="2400" dirty="0" smtClean="0"/>
              <a:t>ttack observed</a:t>
            </a:r>
          </a:p>
          <a:p>
            <a:pPr lvl="1"/>
            <a:r>
              <a:rPr lang="en-US" sz="2400" dirty="0" smtClean="0"/>
              <a:t>Block &lt;something&gt;</a:t>
            </a:r>
          </a:p>
          <a:p>
            <a:pPr lvl="1"/>
            <a:r>
              <a:rPr lang="en-US" sz="2400" dirty="0" smtClean="0"/>
              <a:t>....</a:t>
            </a:r>
          </a:p>
          <a:p>
            <a:endParaRPr lang="en-US" sz="2400" dirty="0" smtClean="0"/>
          </a:p>
          <a:p>
            <a:r>
              <a:rPr lang="en-US" sz="2400" b="1" dirty="0" smtClean="0"/>
              <a:t>Option 2: Proactive (generally better than just being reactive)</a:t>
            </a:r>
            <a:endParaRPr lang="en-US" sz="2200" dirty="0" smtClean="0"/>
          </a:p>
          <a:p>
            <a:pPr lvl="1"/>
            <a:r>
              <a:rPr lang="en-US" sz="2400" dirty="0" smtClean="0"/>
              <a:t>Leverage one or more threat feeds to block threats already detected elsewhere </a:t>
            </a:r>
            <a:endParaRPr lang="en-US" sz="2400" dirty="0"/>
          </a:p>
          <a:p>
            <a:pPr lvl="1"/>
            <a:r>
              <a:rPr lang="en-US" sz="2400" dirty="0" smtClean="0"/>
              <a:t>Continue to take action to block any unique local threats, too.</a:t>
            </a:r>
          </a:p>
          <a:p>
            <a:pPr lvl="1"/>
            <a:r>
              <a:rPr lang="en-US" sz="2400" dirty="0" smtClean="0"/>
              <a:t>Share data to help others?</a:t>
            </a:r>
            <a:endParaRPr lang="en-US" sz="2200" dirty="0" smtClean="0"/>
          </a:p>
        </p:txBody>
      </p:sp>
      <p:sp>
        <p:nvSpPr>
          <p:cNvPr id="4" name="Slide Number Placeholder 3"/>
          <p:cNvSpPr>
            <a:spLocks noGrp="1"/>
          </p:cNvSpPr>
          <p:nvPr>
            <p:ph type="sldNum" sz="quarter" idx="12"/>
          </p:nvPr>
        </p:nvSpPr>
        <p:spPr/>
        <p:txBody>
          <a:bodyPr/>
          <a:lstStyle/>
          <a:p>
            <a:fld id="{8A66AE07-A573-9E42-AA1F-E212CC8A1C16}" type="slidenum">
              <a:rPr lang="en-US" smtClean="0"/>
              <a:t>11</a:t>
            </a:fld>
            <a:endParaRPr lang="en-US"/>
          </a:p>
        </p:txBody>
      </p:sp>
    </p:spTree>
    <p:extLst>
      <p:ext uri="{BB962C8B-B14F-4D97-AF65-F5344CB8AC3E}">
        <p14:creationId xmlns:p14="http://schemas.microsoft.com/office/powerpoint/2010/main" val="42878328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89"/>
            <a:ext cx="8229600" cy="5303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Out of Scope Today</a:t>
            </a:r>
            <a:endParaRPr lang="en-US" sz="3200" b="1" dirty="0"/>
          </a:p>
        </p:txBody>
      </p:sp>
      <p:sp>
        <p:nvSpPr>
          <p:cNvPr id="3" name="Content Placeholder 2"/>
          <p:cNvSpPr>
            <a:spLocks noGrp="1"/>
          </p:cNvSpPr>
          <p:nvPr>
            <p:ph idx="1"/>
          </p:nvPr>
        </p:nvSpPr>
        <p:spPr>
          <a:xfrm>
            <a:off x="176028" y="920015"/>
            <a:ext cx="8851668" cy="5656623"/>
          </a:xfrm>
        </p:spPr>
        <p:txBody>
          <a:bodyPr>
            <a:noAutofit/>
          </a:bodyPr>
          <a:lstStyle/>
          <a:p>
            <a:r>
              <a:rPr lang="en-US" sz="2400" dirty="0" smtClean="0"/>
              <a:t>I'm </a:t>
            </a:r>
            <a:r>
              <a:rPr lang="en-US" sz="2400" b="1" dirty="0" smtClean="0"/>
              <a:t>NOT</a:t>
            </a:r>
            <a:r>
              <a:rPr lang="en-US" sz="2400" dirty="0" smtClean="0"/>
              <a:t> going to address:</a:t>
            </a:r>
          </a:p>
          <a:p>
            <a:pPr lvl="1"/>
            <a:r>
              <a:rPr lang="en-US" sz="2400" b="1" dirty="0" smtClean="0"/>
              <a:t>Doing housekeeping of local block lists </a:t>
            </a:r>
            <a:r>
              <a:rPr lang="en-US" sz="2400" dirty="0" smtClean="0"/>
              <a:t>(they can be like "Hotel California" -- "you can check in, but you can never leave")</a:t>
            </a:r>
          </a:p>
          <a:p>
            <a:pPr lvl="1"/>
            <a:r>
              <a:rPr lang="en-US" sz="2400" b="1" dirty="0"/>
              <a:t>Particularly sophisticated attacks </a:t>
            </a:r>
            <a:r>
              <a:rPr lang="en-US" sz="2400" dirty="0"/>
              <a:t>(let's just </a:t>
            </a:r>
            <a:r>
              <a:rPr lang="en-US" sz="2400" dirty="0" smtClean="0"/>
              <a:t>focus the </a:t>
            </a:r>
            <a:r>
              <a:rPr lang="en-US" sz="2400" dirty="0"/>
              <a:t>57% of attacks that are basic/brute force attacks </a:t>
            </a:r>
            <a:r>
              <a:rPr lang="en-US" sz="2400" dirty="0" smtClean="0"/>
              <a:t>as first </a:t>
            </a:r>
            <a:r>
              <a:rPr lang="en-US" sz="2400" dirty="0"/>
              <a:t>step</a:t>
            </a:r>
            <a:r>
              <a:rPr lang="en-US" sz="2400" dirty="0" smtClean="0"/>
              <a:t>)</a:t>
            </a:r>
          </a:p>
          <a:p>
            <a:pPr lvl="1"/>
            <a:r>
              <a:rPr lang="en-US" sz="2400" b="1" dirty="0" smtClean="0"/>
              <a:t>Malware issues on MS Windows or Android platforms</a:t>
            </a:r>
          </a:p>
          <a:p>
            <a:pPr lvl="1"/>
            <a:r>
              <a:rPr lang="en-US" sz="2400" b="1" dirty="0" smtClean="0"/>
              <a:t>DDoS attacks</a:t>
            </a:r>
          </a:p>
          <a:p>
            <a:pPr lvl="1"/>
            <a:r>
              <a:rPr lang="en-US" sz="2400" b="1" dirty="0" err="1" smtClean="0"/>
              <a:t>IoT</a:t>
            </a:r>
            <a:r>
              <a:rPr lang="en-US" sz="2400" b="1" dirty="0" smtClean="0"/>
              <a:t> </a:t>
            </a:r>
            <a:r>
              <a:rPr lang="en-US" sz="2400" dirty="0" smtClean="0"/>
              <a:t>(looked like a problem with well-known passwords to me)</a:t>
            </a:r>
            <a:endParaRPr lang="en-US" sz="2400" b="1" dirty="0" smtClean="0"/>
          </a:p>
          <a:p>
            <a:pPr lvl="1"/>
            <a:r>
              <a:rPr lang="en-US" sz="2400" b="1" dirty="0" smtClean="0"/>
              <a:t>SCADA/control systems</a:t>
            </a:r>
          </a:p>
          <a:p>
            <a:pPr lvl="1"/>
            <a:r>
              <a:rPr lang="en-US" sz="2400" b="1" dirty="0" smtClean="0"/>
              <a:t>Social media</a:t>
            </a:r>
          </a:p>
          <a:p>
            <a:pPr lvl="1"/>
            <a:r>
              <a:rPr lang="en-US" sz="2400" b="1" dirty="0" smtClean="0"/>
              <a:t>The crypto wars</a:t>
            </a:r>
          </a:p>
          <a:p>
            <a:pPr lvl="1"/>
            <a:r>
              <a:rPr lang="en-US" sz="2400" b="1" dirty="0" smtClean="0"/>
              <a:t>STIX/TAXII wars</a:t>
            </a:r>
          </a:p>
          <a:p>
            <a:pPr lvl="1"/>
            <a:r>
              <a:rPr lang="en-US" sz="2400" b="1" dirty="0" smtClean="0"/>
              <a:t>Insider threat, etc., etc., etc.</a:t>
            </a:r>
            <a:endParaRPr lang="en-US" sz="2400" dirty="0" smtClean="0"/>
          </a:p>
        </p:txBody>
      </p:sp>
      <p:sp>
        <p:nvSpPr>
          <p:cNvPr id="4" name="Slide Number Placeholder 3"/>
          <p:cNvSpPr>
            <a:spLocks noGrp="1"/>
          </p:cNvSpPr>
          <p:nvPr>
            <p:ph type="sldNum" sz="quarter" idx="12"/>
          </p:nvPr>
        </p:nvSpPr>
        <p:spPr/>
        <p:txBody>
          <a:bodyPr/>
          <a:lstStyle/>
          <a:p>
            <a:fld id="{8A66AE07-A573-9E42-AA1F-E212CC8A1C16}" type="slidenum">
              <a:rPr lang="en-US" smtClean="0"/>
              <a:t>12</a:t>
            </a:fld>
            <a:endParaRPr lang="en-US"/>
          </a:p>
        </p:txBody>
      </p:sp>
    </p:spTree>
    <p:extLst>
      <p:ext uri="{BB962C8B-B14F-4D97-AF65-F5344CB8AC3E}">
        <p14:creationId xmlns:p14="http://schemas.microsoft.com/office/powerpoint/2010/main" val="38115887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9"/>
            <a:ext cx="8851668" cy="5303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We're Just Going to Cope With Two Simple Attacks</a:t>
            </a:r>
            <a:endParaRPr lang="en-US" sz="3200" b="1" dirty="0"/>
          </a:p>
        </p:txBody>
      </p:sp>
      <p:sp>
        <p:nvSpPr>
          <p:cNvPr id="3" name="Content Placeholder 2"/>
          <p:cNvSpPr>
            <a:spLocks noGrp="1"/>
          </p:cNvSpPr>
          <p:nvPr>
            <p:ph idx="1"/>
          </p:nvPr>
        </p:nvSpPr>
        <p:spPr>
          <a:xfrm>
            <a:off x="176028" y="920015"/>
            <a:ext cx="8851668" cy="5656623"/>
          </a:xfrm>
        </p:spPr>
        <p:txBody>
          <a:bodyPr>
            <a:noAutofit/>
          </a:bodyPr>
          <a:lstStyle/>
          <a:p>
            <a:r>
              <a:rPr lang="en-US" sz="2400" b="1" dirty="0" smtClean="0"/>
              <a:t>Persistent attempts to login via ssh</a:t>
            </a:r>
            <a:r>
              <a:rPr lang="en-US" sz="2400" dirty="0" smtClean="0"/>
              <a:t>, you know:</a:t>
            </a:r>
            <a:br>
              <a:rPr lang="en-US" sz="2400" dirty="0" smtClean="0"/>
            </a:br>
            <a:r>
              <a:rPr lang="en-US" sz="2400" dirty="0" smtClean="0"/>
              <a:t/>
            </a:r>
            <a:br>
              <a:rPr lang="en-US" sz="2400" dirty="0" smtClean="0"/>
            </a:br>
            <a:r>
              <a:rPr lang="en-US" sz="2400" dirty="0" smtClean="0"/>
              <a:t>"Hmm. Someone just tried to login as root from Africa... Do we have a sysadmin vacationing there? No? I didn't think so..."</a:t>
            </a:r>
          </a:p>
          <a:p>
            <a:endParaRPr lang="en-US" sz="2400" dirty="0"/>
          </a:p>
          <a:p>
            <a:r>
              <a:rPr lang="en-US" sz="2400" b="1" dirty="0" smtClean="0"/>
              <a:t>Unwanted email, aka "spam."</a:t>
            </a:r>
            <a:r>
              <a:rPr lang="en-US" sz="2400" b="1" dirty="0"/>
              <a:t/>
            </a:r>
            <a:br>
              <a:rPr lang="en-US" sz="2400" b="1" dirty="0"/>
            </a:br>
            <a:r>
              <a:rPr lang="en-US" sz="2400" b="1" dirty="0" smtClean="0"/>
              <a:t/>
            </a:r>
            <a:br>
              <a:rPr lang="en-US" sz="2400" b="1" dirty="0" smtClean="0"/>
            </a:br>
            <a:r>
              <a:rPr lang="en-US" sz="2400" dirty="0" smtClean="0"/>
              <a:t>"</a:t>
            </a:r>
            <a:r>
              <a:rPr lang="en-US" sz="2400" dirty="0" err="1" smtClean="0"/>
              <a:t>Ahh</a:t>
            </a:r>
            <a:r>
              <a:rPr lang="en-US" sz="2400" dirty="0" smtClean="0"/>
              <a:t>. The toenail fungus email spammer. That guy just never takes no for an answer, does he?"</a:t>
            </a:r>
          </a:p>
        </p:txBody>
      </p:sp>
      <p:sp>
        <p:nvSpPr>
          <p:cNvPr id="4" name="Slide Number Placeholder 3"/>
          <p:cNvSpPr>
            <a:spLocks noGrp="1"/>
          </p:cNvSpPr>
          <p:nvPr>
            <p:ph type="sldNum" sz="quarter" idx="12"/>
          </p:nvPr>
        </p:nvSpPr>
        <p:spPr/>
        <p:txBody>
          <a:bodyPr/>
          <a:lstStyle/>
          <a:p>
            <a:fld id="{8A66AE07-A573-9E42-AA1F-E212CC8A1C16}" type="slidenum">
              <a:rPr lang="en-US" smtClean="0"/>
              <a:t>13</a:t>
            </a:fld>
            <a:endParaRPr lang="en-US"/>
          </a:p>
        </p:txBody>
      </p:sp>
    </p:spTree>
    <p:extLst>
      <p:ext uri="{BB962C8B-B14F-4D97-AF65-F5344CB8AC3E}">
        <p14:creationId xmlns:p14="http://schemas.microsoft.com/office/powerpoint/2010/main" val="5544611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9"/>
            <a:ext cx="8763654" cy="900706"/>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You Could Just Ignore Those Attacks, </a:t>
            </a:r>
            <a:br>
              <a:rPr lang="en-US" sz="3200" b="1" dirty="0" smtClean="0"/>
            </a:br>
            <a:r>
              <a:rPr lang="en-US" sz="3200" b="1" dirty="0" smtClean="0"/>
              <a:t>Or, You Could Try Blocking Them.</a:t>
            </a:r>
            <a:endParaRPr lang="en-US" sz="3200" b="1" dirty="0"/>
          </a:p>
        </p:txBody>
      </p:sp>
      <p:sp>
        <p:nvSpPr>
          <p:cNvPr id="3" name="Content Placeholder 2"/>
          <p:cNvSpPr>
            <a:spLocks noGrp="1"/>
          </p:cNvSpPr>
          <p:nvPr>
            <p:ph idx="1"/>
          </p:nvPr>
        </p:nvSpPr>
        <p:spPr>
          <a:xfrm>
            <a:off x="176028" y="1144310"/>
            <a:ext cx="8851668" cy="5432328"/>
          </a:xfrm>
        </p:spPr>
        <p:txBody>
          <a:bodyPr>
            <a:noAutofit/>
          </a:bodyPr>
          <a:lstStyle/>
          <a:p>
            <a:r>
              <a:rPr lang="en-US" sz="2200" dirty="0" smtClean="0"/>
              <a:t>But what size filters should be applied?</a:t>
            </a:r>
          </a:p>
          <a:p>
            <a:endParaRPr lang="en-US" sz="2200" dirty="0"/>
          </a:p>
          <a:p>
            <a:r>
              <a:rPr lang="en-US" sz="2200" b="1" dirty="0" smtClean="0"/>
              <a:t>Individual IP addresses, </a:t>
            </a:r>
            <a:r>
              <a:rPr lang="en-US" sz="2200" dirty="0" smtClean="0"/>
              <a:t>as actually seen delivering unwanted traffic?</a:t>
            </a:r>
          </a:p>
          <a:p>
            <a:endParaRPr lang="en-US" sz="2200" dirty="0" smtClean="0"/>
          </a:p>
          <a:p>
            <a:r>
              <a:rPr lang="en-US" sz="2200" b="1" dirty="0" smtClean="0"/>
              <a:t>Constant-size network blocks? </a:t>
            </a:r>
            <a:r>
              <a:rPr lang="en-US" sz="2200" dirty="0" smtClean="0"/>
              <a:t>(maybe the size of a subnet, such as an IPv4 /24, or an IPv6 /64? (trying to block individual IPv6 IPs is just nuts))</a:t>
            </a:r>
          </a:p>
          <a:p>
            <a:endParaRPr lang="en-US" sz="2200" dirty="0" smtClean="0"/>
          </a:p>
          <a:p>
            <a:r>
              <a:rPr lang="en-US" sz="2200" dirty="0" smtClean="0"/>
              <a:t>What if there are "rogue" net blocks sourcing unwanted traffic that are relatively large (say an IPv4 /15 or /16), while others are known to be relatively small (/27 or /28)? Should we use common sense and block those </a:t>
            </a:r>
            <a:r>
              <a:rPr lang="en-US" sz="2200" b="1" dirty="0" smtClean="0"/>
              <a:t>varying-size network ranges, small or large though they may be </a:t>
            </a:r>
            <a:r>
              <a:rPr lang="en-US" sz="2200" dirty="0" smtClean="0"/>
              <a:t>instead of blocking IP-by-IP or /24-by-/24?</a:t>
            </a:r>
          </a:p>
          <a:p>
            <a:endParaRPr lang="en-US" sz="2200" dirty="0"/>
          </a:p>
          <a:p>
            <a:r>
              <a:rPr lang="en-US" sz="2200" dirty="0" smtClean="0"/>
              <a:t>What's current best-of-breed practice?</a:t>
            </a:r>
          </a:p>
        </p:txBody>
      </p:sp>
      <p:sp>
        <p:nvSpPr>
          <p:cNvPr id="4" name="Slide Number Placeholder 3"/>
          <p:cNvSpPr>
            <a:spLocks noGrp="1"/>
          </p:cNvSpPr>
          <p:nvPr>
            <p:ph type="sldNum" sz="quarter" idx="12"/>
          </p:nvPr>
        </p:nvSpPr>
        <p:spPr/>
        <p:txBody>
          <a:bodyPr/>
          <a:lstStyle/>
          <a:p>
            <a:fld id="{8A66AE07-A573-9E42-AA1F-E212CC8A1C16}" type="slidenum">
              <a:rPr lang="en-US" smtClean="0"/>
              <a:t>14</a:t>
            </a:fld>
            <a:endParaRPr lang="en-US"/>
          </a:p>
        </p:txBody>
      </p:sp>
    </p:spTree>
    <p:extLst>
      <p:ext uri="{BB962C8B-B14F-4D97-AF65-F5344CB8AC3E}">
        <p14:creationId xmlns:p14="http://schemas.microsoft.com/office/powerpoint/2010/main" val="35880825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01" y="148890"/>
            <a:ext cx="8776227" cy="77724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The Spamhaus SBL: It Often Lists Individual /32's</a:t>
            </a:r>
            <a:endParaRPr lang="en-US" sz="3200" b="1" dirty="0"/>
          </a:p>
        </p:txBody>
      </p:sp>
      <p:pic>
        <p:nvPicPr>
          <p:cNvPr id="6" name="Picture 5" descr="spamhaus-hit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02" y="1268413"/>
            <a:ext cx="8603344" cy="3970774"/>
          </a:xfrm>
          <a:prstGeom prst="rect">
            <a:avLst/>
          </a:prstGeom>
        </p:spPr>
      </p:pic>
      <p:sp>
        <p:nvSpPr>
          <p:cNvPr id="7" name="TextBox 6"/>
          <p:cNvSpPr txBox="1"/>
          <p:nvPr/>
        </p:nvSpPr>
        <p:spPr>
          <a:xfrm>
            <a:off x="1219618" y="5641438"/>
            <a:ext cx="6956902" cy="646331"/>
          </a:xfrm>
          <a:prstGeom prst="rect">
            <a:avLst/>
          </a:prstGeom>
          <a:noFill/>
        </p:spPr>
        <p:txBody>
          <a:bodyPr wrap="none" rtlCol="0">
            <a:spAutoFit/>
          </a:bodyPr>
          <a:lstStyle/>
          <a:p>
            <a:r>
              <a:rPr lang="en-US" b="1" i="1" dirty="0" smtClean="0"/>
              <a:t>Note: </a:t>
            </a:r>
            <a:r>
              <a:rPr lang="en-US" dirty="0" smtClean="0"/>
              <a:t>While this example shows only /32's being listed, Spamhaus DOES </a:t>
            </a:r>
            <a:br>
              <a:rPr lang="en-US" dirty="0" smtClean="0"/>
            </a:br>
            <a:r>
              <a:rPr lang="en-US" dirty="0" smtClean="0"/>
              <a:t>also list larger net blocks on the SBL when it is appropriate to do so.</a:t>
            </a:r>
            <a:endParaRPr lang="en-US" dirty="0"/>
          </a:p>
        </p:txBody>
      </p:sp>
      <p:sp>
        <p:nvSpPr>
          <p:cNvPr id="8" name="Slide Number Placeholder 7"/>
          <p:cNvSpPr>
            <a:spLocks noGrp="1"/>
          </p:cNvSpPr>
          <p:nvPr>
            <p:ph type="sldNum" sz="quarter" idx="12"/>
          </p:nvPr>
        </p:nvSpPr>
        <p:spPr/>
        <p:txBody>
          <a:bodyPr/>
          <a:lstStyle/>
          <a:p>
            <a:fld id="{8A66AE07-A573-9E42-AA1F-E212CC8A1C16}" type="slidenum">
              <a:rPr lang="en-US" smtClean="0"/>
              <a:t>15</a:t>
            </a:fld>
            <a:endParaRPr lang="en-US"/>
          </a:p>
        </p:txBody>
      </p:sp>
    </p:spTree>
    <p:extLst>
      <p:ext uri="{BB962C8B-B14F-4D97-AF65-F5344CB8AC3E}">
        <p14:creationId xmlns:p14="http://schemas.microsoft.com/office/powerpoint/2010/main" val="13745743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851668" cy="77724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 Feed That Formerly Listed Just Fixed-Size CIDRs</a:t>
            </a:r>
            <a:endParaRPr lang="en-US" sz="3200" b="1" dirty="0"/>
          </a:p>
        </p:txBody>
      </p:sp>
      <p:sp>
        <p:nvSpPr>
          <p:cNvPr id="3" name="Content Placeholder 2"/>
          <p:cNvSpPr>
            <a:spLocks noGrp="1"/>
          </p:cNvSpPr>
          <p:nvPr>
            <p:ph idx="1"/>
          </p:nvPr>
        </p:nvSpPr>
        <p:spPr>
          <a:xfrm>
            <a:off x="176028" y="1018562"/>
            <a:ext cx="8851668" cy="5558076"/>
          </a:xfrm>
        </p:spPr>
        <p:txBody>
          <a:bodyPr>
            <a:noAutofit/>
          </a:bodyPr>
          <a:lstStyle/>
          <a:p>
            <a:pPr marL="0" indent="0">
              <a:spcBef>
                <a:spcPts val="0"/>
              </a:spcBef>
              <a:buNone/>
            </a:pPr>
            <a:r>
              <a:rPr lang="en-US" sz="2400" dirty="0" smtClean="0"/>
              <a:t># Entries consist of fields with identifying characteristics of a</a:t>
            </a:r>
          </a:p>
          <a:p>
            <a:pPr marL="0" indent="0">
              <a:spcBef>
                <a:spcPts val="0"/>
              </a:spcBef>
              <a:buNone/>
            </a:pPr>
            <a:r>
              <a:rPr lang="en-US" sz="2400" dirty="0" smtClean="0"/>
              <a:t># a source IP address that has been seen sending HTTP requests</a:t>
            </a:r>
          </a:p>
          <a:p>
            <a:pPr marL="0" indent="0">
              <a:spcBef>
                <a:spcPts val="0"/>
              </a:spcBef>
              <a:buNone/>
            </a:pPr>
            <a:r>
              <a:rPr lang="en-US" sz="2400" dirty="0" smtClean="0"/>
              <a:t># to Dragon Research Pods. This report lists hosts that are highly</a:t>
            </a:r>
          </a:p>
          <a:p>
            <a:pPr marL="0" indent="0">
              <a:spcBef>
                <a:spcPts val="0"/>
              </a:spcBef>
              <a:buNone/>
            </a:pPr>
            <a:r>
              <a:rPr lang="en-US" sz="2400" dirty="0" smtClean="0"/>
              <a:t># suspicious and are likely conducting malicious HTTP attacks.</a:t>
            </a:r>
          </a:p>
          <a:p>
            <a:pPr marL="0" indent="0">
              <a:spcBef>
                <a:spcPts val="0"/>
              </a:spcBef>
              <a:buNone/>
            </a:pPr>
            <a:r>
              <a:rPr lang="en-US" sz="2400" dirty="0" smtClean="0"/>
              <a:t># Each entry is sorted according to a route origination ASN. </a:t>
            </a:r>
            <a:br>
              <a:rPr lang="en-US" sz="2400" dirty="0" smtClean="0"/>
            </a:br>
            <a:r>
              <a:rPr lang="en-US" sz="2400" dirty="0" smtClean="0"/>
              <a:t>[...]</a:t>
            </a:r>
            <a:br>
              <a:rPr lang="en-US" sz="2400" dirty="0" smtClean="0"/>
            </a:br>
            <a:endParaRPr lang="en-US" sz="2400" dirty="0" smtClean="0"/>
          </a:p>
          <a:p>
            <a:pPr marL="0" indent="0">
              <a:spcBef>
                <a:spcPts val="0"/>
              </a:spcBef>
              <a:buNone/>
            </a:pPr>
            <a:r>
              <a:rPr lang="en-US" sz="2400" b="1" dirty="0" smtClean="0"/>
              <a:t># netblock  The source IPv4 or IPv6 network that is being reported.</a:t>
            </a:r>
          </a:p>
          <a:p>
            <a:pPr marL="0" indent="0">
              <a:spcBef>
                <a:spcPts val="0"/>
              </a:spcBef>
              <a:buNone/>
            </a:pPr>
            <a:r>
              <a:rPr lang="en-US" sz="2400" b="1" dirty="0" smtClean="0"/>
              <a:t>#           For IPv4 this will be the /24 the actual host IP is in.</a:t>
            </a:r>
          </a:p>
          <a:p>
            <a:pPr marL="0" indent="0">
              <a:spcBef>
                <a:spcPts val="0"/>
              </a:spcBef>
              <a:buNone/>
            </a:pPr>
            <a:r>
              <a:rPr lang="en-US" sz="2400" b="1" dirty="0" smtClean="0"/>
              <a:t>#           For IPv6 this will be the /64 the actual host IP is in.</a:t>
            </a:r>
          </a:p>
          <a:p>
            <a:pPr marL="0" indent="0">
              <a:spcBef>
                <a:spcPts val="0"/>
              </a:spcBef>
              <a:buNone/>
            </a:pPr>
            <a:r>
              <a:rPr lang="en-US" sz="2400" dirty="0" smtClean="0"/>
              <a:t>[...]</a:t>
            </a:r>
          </a:p>
          <a:p>
            <a:pPr marL="0" indent="0">
              <a:spcBef>
                <a:spcPts val="0"/>
              </a:spcBef>
              <a:buNone/>
            </a:pPr>
            <a:endParaRPr lang="en-US" sz="2400" b="1" dirty="0" smtClean="0"/>
          </a:p>
          <a:p>
            <a:pPr marL="0" indent="0">
              <a:spcBef>
                <a:spcPts val="0"/>
              </a:spcBef>
              <a:buNone/>
            </a:pPr>
            <a:r>
              <a:rPr lang="en-US" sz="2400" dirty="0" smtClean="0"/>
              <a:t>https://</a:t>
            </a:r>
            <a:r>
              <a:rPr lang="en-US" sz="2400" dirty="0" err="1" smtClean="0"/>
              <a:t>www.</a:t>
            </a:r>
            <a:r>
              <a:rPr lang="en-US" sz="2400" b="1" dirty="0" err="1" smtClean="0"/>
              <a:t>dragonresearchgroup.org</a:t>
            </a:r>
            <a:r>
              <a:rPr lang="en-US" sz="2400" dirty="0" smtClean="0"/>
              <a:t>/insight/http-</a:t>
            </a:r>
            <a:r>
              <a:rPr lang="en-US" sz="2400" dirty="0" err="1" smtClean="0"/>
              <a:t>report.txt</a:t>
            </a:r>
            <a:r>
              <a:rPr lang="en-US" sz="2400" dirty="0" smtClean="0"/>
              <a:t>   </a:t>
            </a:r>
            <a:br>
              <a:rPr lang="en-US" sz="2400" dirty="0" smtClean="0"/>
            </a:br>
            <a:r>
              <a:rPr lang="en-US" sz="2400" dirty="0" smtClean="0"/>
              <a:t>(sadly this feed is now apparently discontinued)</a:t>
            </a:r>
            <a:endParaRPr lang="en-US" sz="2400" dirty="0"/>
          </a:p>
        </p:txBody>
      </p:sp>
      <p:sp>
        <p:nvSpPr>
          <p:cNvPr id="4" name="Slide Number Placeholder 3"/>
          <p:cNvSpPr>
            <a:spLocks noGrp="1"/>
          </p:cNvSpPr>
          <p:nvPr>
            <p:ph type="sldNum" sz="quarter" idx="12"/>
          </p:nvPr>
        </p:nvSpPr>
        <p:spPr/>
        <p:txBody>
          <a:bodyPr/>
          <a:lstStyle/>
          <a:p>
            <a:fld id="{8A66AE07-A573-9E42-AA1F-E212CC8A1C16}" type="slidenum">
              <a:rPr lang="en-US" smtClean="0"/>
              <a:t>16</a:t>
            </a:fld>
            <a:endParaRPr lang="en-US"/>
          </a:p>
        </p:txBody>
      </p:sp>
    </p:spTree>
    <p:extLst>
      <p:ext uri="{BB962C8B-B14F-4D97-AF65-F5344CB8AC3E}">
        <p14:creationId xmlns:p14="http://schemas.microsoft.com/office/powerpoint/2010/main" val="40122515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63654" cy="9784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Another Spamhaus Feed That Routinely </a:t>
            </a:r>
            <a:br>
              <a:rPr lang="en-US" sz="3200" b="1" dirty="0" smtClean="0"/>
            </a:br>
            <a:r>
              <a:rPr lang="en-US" sz="3200" b="1" dirty="0" smtClean="0"/>
              <a:t>Uses Varying Size Filter Rules...</a:t>
            </a:r>
            <a:endParaRPr lang="en-US" sz="3200" b="1" dirty="0"/>
          </a:p>
        </p:txBody>
      </p:sp>
      <p:sp>
        <p:nvSpPr>
          <p:cNvPr id="3" name="Content Placeholder 2"/>
          <p:cNvSpPr>
            <a:spLocks noGrp="1"/>
          </p:cNvSpPr>
          <p:nvPr>
            <p:ph idx="1"/>
          </p:nvPr>
        </p:nvSpPr>
        <p:spPr>
          <a:xfrm>
            <a:off x="176028" y="1321712"/>
            <a:ext cx="8851668" cy="5254926"/>
          </a:xfrm>
        </p:spPr>
        <p:txBody>
          <a:bodyPr>
            <a:noAutofit/>
          </a:bodyPr>
          <a:lstStyle/>
          <a:p>
            <a:pPr marL="0" indent="0">
              <a:buNone/>
            </a:pPr>
            <a:r>
              <a:rPr lang="hr-HR" sz="2400" dirty="0" smtClean="0"/>
              <a:t>115.47.0.0</a:t>
            </a:r>
            <a:r>
              <a:rPr lang="hr-HR" sz="2400" b="1" dirty="0"/>
              <a:t>/18 </a:t>
            </a:r>
            <a:r>
              <a:rPr lang="hr-HR" sz="2400" dirty="0"/>
              <a:t>; SBL299435 </a:t>
            </a:r>
            <a:endParaRPr lang="hr-HR" sz="2400" dirty="0" smtClean="0"/>
          </a:p>
          <a:p>
            <a:pPr marL="0" indent="0">
              <a:buNone/>
            </a:pPr>
            <a:r>
              <a:rPr lang="hr-HR" sz="2400" dirty="0" smtClean="0"/>
              <a:t>119.227.224.0</a:t>
            </a:r>
            <a:r>
              <a:rPr lang="hr-HR" sz="2400" b="1" dirty="0"/>
              <a:t>/19 </a:t>
            </a:r>
            <a:r>
              <a:rPr lang="hr-HR" sz="2400" dirty="0"/>
              <a:t>; SBL237235 </a:t>
            </a:r>
            <a:endParaRPr lang="hr-HR" sz="2400" dirty="0" smtClean="0"/>
          </a:p>
          <a:p>
            <a:pPr marL="0" indent="0">
              <a:buNone/>
            </a:pPr>
            <a:r>
              <a:rPr lang="hr-HR" sz="2400" dirty="0" smtClean="0"/>
              <a:t>120.46.0.0</a:t>
            </a:r>
            <a:r>
              <a:rPr lang="hr-HR" sz="2400" b="1" dirty="0"/>
              <a:t>/15 </a:t>
            </a:r>
            <a:r>
              <a:rPr lang="hr-HR" sz="2400" dirty="0"/>
              <a:t>; SBL262362 </a:t>
            </a:r>
            <a:endParaRPr lang="hr-HR" sz="2400" dirty="0" smtClean="0"/>
          </a:p>
          <a:p>
            <a:pPr marL="0" indent="0">
              <a:buNone/>
            </a:pPr>
            <a:r>
              <a:rPr lang="hr-HR" sz="2400" dirty="0" smtClean="0"/>
              <a:t>[...]</a:t>
            </a:r>
          </a:p>
          <a:p>
            <a:pPr marL="0" indent="0">
              <a:buNone/>
            </a:pPr>
            <a:r>
              <a:rPr lang="en-US" sz="2400" dirty="0"/>
              <a:t>https://</a:t>
            </a:r>
            <a:r>
              <a:rPr lang="en-US" sz="2400" dirty="0" err="1"/>
              <a:t>www.spamhaus.org</a:t>
            </a:r>
            <a:r>
              <a:rPr lang="en-US" sz="2400" dirty="0"/>
              <a:t>/drop/</a:t>
            </a:r>
            <a:r>
              <a:rPr lang="en-US" sz="2400" dirty="0" err="1" smtClean="0"/>
              <a:t>edrop.txt</a:t>
            </a:r>
            <a:r>
              <a:rPr lang="en-US" sz="2400" dirty="0" smtClean="0"/>
              <a:t/>
            </a:r>
            <a:br>
              <a:rPr lang="en-US" sz="2400" dirty="0" smtClean="0"/>
            </a:br>
            <a:endParaRPr lang="en-US" sz="2400" dirty="0" smtClean="0"/>
          </a:p>
          <a:p>
            <a:pPr marL="0" indent="0">
              <a:buNone/>
            </a:pPr>
            <a:r>
              <a:rPr lang="en-US" sz="2400" dirty="0"/>
              <a:t>2803:5380:ffff::</a:t>
            </a:r>
            <a:r>
              <a:rPr lang="en-US" sz="2400" b="1" dirty="0"/>
              <a:t>/48 </a:t>
            </a:r>
            <a:r>
              <a:rPr lang="en-US" sz="2400" dirty="0"/>
              <a:t>; SBL262056 </a:t>
            </a:r>
            <a:endParaRPr lang="en-US" sz="2400" dirty="0" smtClean="0"/>
          </a:p>
          <a:p>
            <a:pPr marL="0" indent="0">
              <a:buNone/>
            </a:pPr>
            <a:r>
              <a:rPr lang="en-US" sz="2400" dirty="0" smtClean="0"/>
              <a:t>2404</a:t>
            </a:r>
            <a:r>
              <a:rPr lang="en-US" sz="2400" dirty="0"/>
              <a:t>:d880::</a:t>
            </a:r>
            <a:r>
              <a:rPr lang="en-US" sz="2400" b="1" dirty="0"/>
              <a:t>/32 </a:t>
            </a:r>
            <a:r>
              <a:rPr lang="en-US" sz="2400" dirty="0"/>
              <a:t>; SBL297339 </a:t>
            </a:r>
            <a:endParaRPr lang="en-US" sz="2400" dirty="0" smtClean="0"/>
          </a:p>
          <a:p>
            <a:pPr marL="0" indent="0">
              <a:buNone/>
            </a:pPr>
            <a:r>
              <a:rPr lang="en-US" sz="2400" dirty="0" smtClean="0"/>
              <a:t>2401</a:t>
            </a:r>
            <a:r>
              <a:rPr lang="en-US" sz="2400" dirty="0"/>
              <a:t>:c580::</a:t>
            </a:r>
            <a:r>
              <a:rPr lang="en-US" sz="2400" b="1" dirty="0"/>
              <a:t>/32 </a:t>
            </a:r>
            <a:r>
              <a:rPr lang="en-US" sz="2400" dirty="0"/>
              <a:t>; SBL246818 </a:t>
            </a:r>
            <a:endParaRPr lang="en-US" sz="2400" dirty="0" smtClean="0"/>
          </a:p>
          <a:p>
            <a:pPr marL="0" indent="0">
              <a:buNone/>
            </a:pPr>
            <a:r>
              <a:rPr lang="en-US" sz="2400" dirty="0" smtClean="0"/>
              <a:t>2a05</a:t>
            </a:r>
            <a:r>
              <a:rPr lang="en-US" sz="2400" dirty="0"/>
              <a:t>:4f80::</a:t>
            </a:r>
            <a:r>
              <a:rPr lang="en-US" sz="2400" b="1" dirty="0"/>
              <a:t>/29 </a:t>
            </a:r>
            <a:r>
              <a:rPr lang="en-US" sz="2400" dirty="0"/>
              <a:t>; </a:t>
            </a:r>
            <a:r>
              <a:rPr lang="en-US" sz="2400" dirty="0" smtClean="0"/>
              <a:t>SBL257361</a:t>
            </a:r>
            <a:br>
              <a:rPr lang="en-US" sz="2400" dirty="0" smtClean="0"/>
            </a:br>
            <a:r>
              <a:rPr lang="en-US" sz="2400" dirty="0" smtClean="0"/>
              <a:t>[...]</a:t>
            </a:r>
          </a:p>
          <a:p>
            <a:pPr marL="0" indent="0">
              <a:buNone/>
            </a:pPr>
            <a:r>
              <a:rPr lang="en-US" sz="2400" dirty="0"/>
              <a:t>https://</a:t>
            </a:r>
            <a:r>
              <a:rPr lang="en-US" sz="2400" dirty="0" err="1"/>
              <a:t>www.spamhaus.org</a:t>
            </a:r>
            <a:r>
              <a:rPr lang="en-US" sz="2400" dirty="0"/>
              <a:t>/drop/dropv6.txt</a:t>
            </a:r>
            <a:endParaRPr lang="hr-HR" sz="2400" dirty="0"/>
          </a:p>
        </p:txBody>
      </p:sp>
      <p:sp>
        <p:nvSpPr>
          <p:cNvPr id="4" name="Slide Number Placeholder 3"/>
          <p:cNvSpPr>
            <a:spLocks noGrp="1"/>
          </p:cNvSpPr>
          <p:nvPr>
            <p:ph type="sldNum" sz="quarter" idx="12"/>
          </p:nvPr>
        </p:nvSpPr>
        <p:spPr/>
        <p:txBody>
          <a:bodyPr/>
          <a:lstStyle/>
          <a:p>
            <a:fld id="{8A66AE07-A573-9E42-AA1F-E212CC8A1C16}" type="slidenum">
              <a:rPr lang="en-US" smtClean="0"/>
              <a:t>17</a:t>
            </a:fld>
            <a:endParaRPr lang="en-US"/>
          </a:p>
        </p:txBody>
      </p:sp>
    </p:spTree>
    <p:extLst>
      <p:ext uri="{BB962C8B-B14F-4D97-AF65-F5344CB8AC3E}">
        <p14:creationId xmlns:p14="http://schemas.microsoft.com/office/powerpoint/2010/main" val="29781700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9"/>
            <a:ext cx="8851668" cy="77724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Bottom Line: Block What "Makes Sense" To Block</a:t>
            </a:r>
            <a:endParaRPr lang="en-US" sz="3200" b="1" dirty="0"/>
          </a:p>
        </p:txBody>
      </p:sp>
      <p:sp>
        <p:nvSpPr>
          <p:cNvPr id="3" name="Content Placeholder 2"/>
          <p:cNvSpPr>
            <a:spLocks noGrp="1"/>
          </p:cNvSpPr>
          <p:nvPr>
            <p:ph idx="1"/>
          </p:nvPr>
        </p:nvSpPr>
        <p:spPr>
          <a:xfrm>
            <a:off x="176028" y="1144310"/>
            <a:ext cx="8851668" cy="5432328"/>
          </a:xfrm>
        </p:spPr>
        <p:txBody>
          <a:bodyPr>
            <a:noAutofit/>
          </a:bodyPr>
          <a:lstStyle/>
          <a:p>
            <a:r>
              <a:rPr lang="en-US" sz="2200" dirty="0" smtClean="0"/>
              <a:t>If dealing with </a:t>
            </a:r>
            <a:r>
              <a:rPr lang="en-US" sz="2200" b="1" dirty="0" smtClean="0"/>
              <a:t>static</a:t>
            </a:r>
            <a:r>
              <a:rPr lang="en-US" sz="2200" dirty="0" smtClean="0"/>
              <a:t> </a:t>
            </a:r>
            <a:r>
              <a:rPr lang="en-US" sz="2200" b="1" dirty="0" smtClean="0"/>
              <a:t>point sources </a:t>
            </a:r>
            <a:r>
              <a:rPr lang="en-US" sz="2200" dirty="0" smtClean="0"/>
              <a:t>of unwanted traffic, adjacent IPs may be totally innocent, blocking IPv4 /32's make a lot of sense. Feel free to do that. It's the conservative choice, and easy enough if automated.</a:t>
            </a:r>
          </a:p>
          <a:p>
            <a:r>
              <a:rPr lang="en-US" sz="2200" dirty="0" smtClean="0"/>
              <a:t>However, if we </a:t>
            </a:r>
            <a:r>
              <a:rPr lang="en-US" sz="2200" dirty="0"/>
              <a:t>know (for example, from Whois or </a:t>
            </a:r>
            <a:r>
              <a:rPr lang="en-US" sz="2200" dirty="0" smtClean="0"/>
              <a:t>from a trusted source) </a:t>
            </a:r>
            <a:r>
              <a:rPr lang="en-US" sz="2200" dirty="0"/>
              <a:t>that an attacker has gained exclusive control over a specific network range, </a:t>
            </a:r>
            <a:r>
              <a:rPr lang="en-US" sz="2200" dirty="0" smtClean="0"/>
              <a:t>or if the attack source is from a dynamic address range where a single abused host may be constantly renumbering, </a:t>
            </a:r>
            <a:r>
              <a:rPr lang="en-US" sz="2200" b="1" dirty="0" smtClean="0"/>
              <a:t>it may make more sense (or at least be more convenient) to just block a specific network range, instead.</a:t>
            </a:r>
            <a:r>
              <a:rPr lang="en-US" sz="2200" dirty="0" smtClean="0"/>
              <a:t> This is where judgment (or third party data) may be most helpful.</a:t>
            </a:r>
          </a:p>
          <a:p>
            <a:r>
              <a:rPr lang="en-US" sz="2200" dirty="0" smtClean="0"/>
              <a:t>If you have no external data that will help you to more precisely localize, but you're seeing a concentrated range of IPs emitting unwanted traffic, blocking "typical" subnet-size chunks can be a pragmatic compromise.</a:t>
            </a:r>
          </a:p>
          <a:p>
            <a:r>
              <a:rPr lang="en-US" sz="2200" dirty="0" smtClean="0"/>
              <a:t>Bu locking specific IPs is usually best, IF you can get away with it...</a:t>
            </a:r>
          </a:p>
        </p:txBody>
      </p:sp>
      <p:sp>
        <p:nvSpPr>
          <p:cNvPr id="4" name="Slide Number Placeholder 3"/>
          <p:cNvSpPr>
            <a:spLocks noGrp="1"/>
          </p:cNvSpPr>
          <p:nvPr>
            <p:ph type="sldNum" sz="quarter" idx="12"/>
          </p:nvPr>
        </p:nvSpPr>
        <p:spPr/>
        <p:txBody>
          <a:bodyPr/>
          <a:lstStyle/>
          <a:p>
            <a:fld id="{8A66AE07-A573-9E42-AA1F-E212CC8A1C16}" type="slidenum">
              <a:rPr lang="en-US" smtClean="0"/>
              <a:t>18</a:t>
            </a:fld>
            <a:endParaRPr lang="en-US"/>
          </a:p>
        </p:txBody>
      </p:sp>
    </p:spTree>
    <p:extLst>
      <p:ext uri="{BB962C8B-B14F-4D97-AF65-F5344CB8AC3E}">
        <p14:creationId xmlns:p14="http://schemas.microsoft.com/office/powerpoint/2010/main" val="2822272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9"/>
            <a:ext cx="8851668" cy="1007995"/>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i="1" u="sng" dirty="0" smtClean="0"/>
              <a:t>How Many</a:t>
            </a:r>
            <a:r>
              <a:rPr lang="en-US" sz="3200" b="1" dirty="0" smtClean="0"/>
              <a:t> IPv4 /32's Might We Have to Block?</a:t>
            </a:r>
            <a:br>
              <a:rPr lang="en-US" sz="3200" b="1" dirty="0" smtClean="0"/>
            </a:br>
            <a:r>
              <a:rPr lang="en-US" sz="3200" b="1" dirty="0" smtClean="0"/>
              <a:t>Consider the Spamhaus CBL (Composite Block List)</a:t>
            </a:r>
            <a:endParaRPr lang="en-US" sz="3200" b="1" dirty="0"/>
          </a:p>
        </p:txBody>
      </p:sp>
      <p:sp>
        <p:nvSpPr>
          <p:cNvPr id="3" name="Content Placeholder 2"/>
          <p:cNvSpPr>
            <a:spLocks noGrp="1"/>
          </p:cNvSpPr>
          <p:nvPr>
            <p:ph idx="1"/>
          </p:nvPr>
        </p:nvSpPr>
        <p:spPr>
          <a:xfrm>
            <a:off x="176028" y="5017359"/>
            <a:ext cx="8851668" cy="1704116"/>
          </a:xfrm>
        </p:spPr>
        <p:txBody>
          <a:bodyPr>
            <a:noAutofit/>
          </a:bodyPr>
          <a:lstStyle/>
          <a:p>
            <a:r>
              <a:rPr lang="en-US" sz="2400" b="1" dirty="0" smtClean="0"/>
              <a:t>13.5+ million listed v4 addresses </a:t>
            </a:r>
            <a:r>
              <a:rPr lang="en-US" sz="2400" dirty="0" smtClean="0"/>
              <a:t>as of Nov 5 17:00:10 2016 UTC</a:t>
            </a:r>
          </a:p>
          <a:p>
            <a:r>
              <a:rPr lang="en-US" sz="2400" dirty="0" smtClean="0"/>
              <a:t>Note: just 10 countries account for nearly 2/3rds of all listed hosts</a:t>
            </a:r>
          </a:p>
          <a:p>
            <a:r>
              <a:rPr lang="en-US" sz="2400" dirty="0"/>
              <a:t>T</a:t>
            </a:r>
            <a:r>
              <a:rPr lang="en-US" sz="2400" dirty="0" smtClean="0"/>
              <a:t>he US alone accounts for nearly 87% of all spam traffic as sent!</a:t>
            </a:r>
          </a:p>
          <a:p>
            <a:r>
              <a:rPr lang="en-US" sz="2400" b="1" i="1" dirty="0" smtClean="0"/>
              <a:t>Note:</a:t>
            </a:r>
            <a:r>
              <a:rPr lang="en-US" sz="2400" dirty="0" smtClean="0"/>
              <a:t> you will </a:t>
            </a:r>
            <a:r>
              <a:rPr lang="en-US" sz="2400" b="1" i="1" dirty="0" smtClean="0"/>
              <a:t>not</a:t>
            </a:r>
            <a:r>
              <a:rPr lang="en-US" sz="2400" dirty="0" smtClean="0"/>
              <a:t> normally be loading the whole CBL as a filter! :-;</a:t>
            </a:r>
          </a:p>
        </p:txBody>
      </p:sp>
      <p:pic>
        <p:nvPicPr>
          <p:cNvPr id="4" name="Picture 3" descr="spamhaus-stat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417" y="1395479"/>
            <a:ext cx="6601032" cy="3447962"/>
          </a:xfrm>
          <a:prstGeom prst="rect">
            <a:avLst/>
          </a:prstGeom>
        </p:spPr>
      </p:pic>
      <p:sp>
        <p:nvSpPr>
          <p:cNvPr id="5" name="Slide Number Placeholder 4"/>
          <p:cNvSpPr>
            <a:spLocks noGrp="1"/>
          </p:cNvSpPr>
          <p:nvPr>
            <p:ph type="sldNum" sz="quarter" idx="12"/>
          </p:nvPr>
        </p:nvSpPr>
        <p:spPr/>
        <p:txBody>
          <a:bodyPr/>
          <a:lstStyle/>
          <a:p>
            <a:fld id="{8A66AE07-A573-9E42-AA1F-E212CC8A1C16}" type="slidenum">
              <a:rPr lang="en-US" smtClean="0"/>
              <a:t>19</a:t>
            </a:fld>
            <a:endParaRPr lang="en-US" dirty="0"/>
          </a:p>
        </p:txBody>
      </p:sp>
    </p:spTree>
    <p:extLst>
      <p:ext uri="{BB962C8B-B14F-4D97-AF65-F5344CB8AC3E}">
        <p14:creationId xmlns:p14="http://schemas.microsoft.com/office/powerpoint/2010/main" val="24505248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980725" y="1106585"/>
            <a:ext cx="7179407" cy="65389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cap="none" dirty="0" smtClean="0"/>
              <a:t>I. Introduction</a:t>
            </a:r>
            <a:endParaRPr lang="en-US" sz="3200" b="1" cap="none" dirty="0"/>
          </a:p>
        </p:txBody>
      </p:sp>
      <p:sp>
        <p:nvSpPr>
          <p:cNvPr id="8" name="Slide Number Placeholder 7"/>
          <p:cNvSpPr>
            <a:spLocks noGrp="1"/>
          </p:cNvSpPr>
          <p:nvPr>
            <p:ph type="sldNum" sz="quarter" idx="12"/>
          </p:nvPr>
        </p:nvSpPr>
        <p:spPr/>
        <p:txBody>
          <a:bodyPr/>
          <a:lstStyle/>
          <a:p>
            <a:fld id="{8A66AE07-A573-9E42-AA1F-E212CC8A1C16}" type="slidenum">
              <a:rPr lang="en-US" smtClean="0"/>
              <a:t>2</a:t>
            </a:fld>
            <a:endParaRPr lang="en-US"/>
          </a:p>
        </p:txBody>
      </p:sp>
    </p:spTree>
    <p:extLst>
      <p:ext uri="{BB962C8B-B14F-4D97-AF65-F5344CB8AC3E}">
        <p14:creationId xmlns:p14="http://schemas.microsoft.com/office/powerpoint/2010/main" val="20297797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89"/>
            <a:ext cx="8229600" cy="77724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Just How </a:t>
            </a:r>
            <a:r>
              <a:rPr lang="en-US" sz="3200" b="1" i="1" u="sng" dirty="0" smtClean="0"/>
              <a:t>Patient</a:t>
            </a:r>
            <a:r>
              <a:rPr lang="en-US" sz="3200" b="1" dirty="0" smtClean="0"/>
              <a:t> Are You?</a:t>
            </a:r>
            <a:endParaRPr lang="en-US" sz="3200" b="1" dirty="0"/>
          </a:p>
        </p:txBody>
      </p:sp>
      <p:sp>
        <p:nvSpPr>
          <p:cNvPr id="3" name="Content Placeholder 2"/>
          <p:cNvSpPr>
            <a:spLocks noGrp="1"/>
          </p:cNvSpPr>
          <p:nvPr>
            <p:ph idx="1"/>
          </p:nvPr>
        </p:nvSpPr>
        <p:spPr>
          <a:xfrm>
            <a:off x="176028" y="1144310"/>
            <a:ext cx="8851668" cy="5432328"/>
          </a:xfrm>
        </p:spPr>
        <p:txBody>
          <a:bodyPr>
            <a:noAutofit/>
          </a:bodyPr>
          <a:lstStyle/>
          <a:p>
            <a:r>
              <a:rPr lang="en-US" sz="2200" dirty="0" smtClean="0"/>
              <a:t>Beyond the issue of system capacity, </a:t>
            </a:r>
            <a:r>
              <a:rPr lang="en-US" sz="2200" b="1" dirty="0" smtClean="0"/>
              <a:t>how willing are you to play </a:t>
            </a:r>
            <a:br>
              <a:rPr lang="en-US" sz="2200" b="1" dirty="0" smtClean="0"/>
            </a:br>
            <a:r>
              <a:rPr lang="en-US" sz="2200" dirty="0" smtClean="0"/>
              <a:t>"</a:t>
            </a:r>
            <a:r>
              <a:rPr lang="en-US" sz="2200" b="1" dirty="0" err="1" smtClean="0"/>
              <a:t>whac</a:t>
            </a:r>
            <a:r>
              <a:rPr lang="en-US" sz="2200" b="1" dirty="0" smtClean="0"/>
              <a:t>-a-mole"* all day? </a:t>
            </a:r>
            <a:r>
              <a:rPr lang="en-US" sz="2200" dirty="0" smtClean="0"/>
              <a:t>If there is evidence that hundreds of hosts in a given subnet are sourcing problematic traffic, are you really going to handle that </a:t>
            </a:r>
            <a:r>
              <a:rPr lang="en-US" sz="2200" b="1" dirty="0" smtClean="0"/>
              <a:t>IP-by-IP</a:t>
            </a:r>
            <a:r>
              <a:rPr lang="en-US" sz="2200" dirty="0" smtClean="0"/>
              <a:t>? Or will you recognize that a pattern exists and deal with that </a:t>
            </a:r>
            <a:r>
              <a:rPr lang="en-US" sz="2200" b="1" dirty="0" smtClean="0"/>
              <a:t>entire netblock </a:t>
            </a:r>
            <a:r>
              <a:rPr lang="en-US" sz="2200" dirty="0" smtClean="0"/>
              <a:t>as an entity? Do you even HAVE any other realistic option if you're dealing with </a:t>
            </a:r>
            <a:r>
              <a:rPr lang="en-US" sz="2200" u="sng" dirty="0" smtClean="0"/>
              <a:t>IPv6</a:t>
            </a:r>
            <a:r>
              <a:rPr lang="en-US" sz="2200" dirty="0" smtClean="0"/>
              <a:t> addresses?</a:t>
            </a:r>
            <a:endParaRPr lang="en-US" sz="2200" dirty="0"/>
          </a:p>
          <a:p>
            <a:endParaRPr lang="en-US" sz="2200" dirty="0" smtClean="0"/>
          </a:p>
          <a:p>
            <a:r>
              <a:rPr lang="en-US" sz="2200" dirty="0" smtClean="0"/>
              <a:t>Or are you willing to go still further and block </a:t>
            </a:r>
            <a:r>
              <a:rPr lang="en-US" sz="2200" b="1" dirty="0" smtClean="0"/>
              <a:t>all the prefixes associated with an entire ASN or organization?</a:t>
            </a:r>
            <a:br>
              <a:rPr lang="en-US" sz="2200" b="1" dirty="0" smtClean="0"/>
            </a:br>
            <a:endParaRPr lang="en-US" sz="2200" dirty="0"/>
          </a:p>
          <a:p>
            <a:r>
              <a:rPr lang="en-US" sz="2200" dirty="0" smtClean="0"/>
              <a:t>The key consideration is probably one of avoiding harm to innocent third parties, or "collateral damage." This implies keeping block sizes appropriate and understanding exactly </a:t>
            </a:r>
            <a:r>
              <a:rPr lang="en-US" sz="2200" u="sng" dirty="0" smtClean="0"/>
              <a:t>what</a:t>
            </a:r>
            <a:r>
              <a:rPr lang="en-US" sz="2200" dirty="0" smtClean="0"/>
              <a:t> you're blocking. An example may help explain what I mean by </a:t>
            </a:r>
            <a:r>
              <a:rPr lang="en-US" sz="2200" dirty="0"/>
              <a:t>this.</a:t>
            </a:r>
            <a:br>
              <a:rPr lang="en-US" sz="2200" dirty="0"/>
            </a:br>
            <a:r>
              <a:rPr lang="en-US" sz="2200" dirty="0"/>
              <a:t/>
            </a:r>
            <a:br>
              <a:rPr lang="en-US" sz="2200" dirty="0"/>
            </a:br>
            <a:r>
              <a:rPr lang="en-US" sz="1800" dirty="0" smtClean="0"/>
              <a:t>* https</a:t>
            </a:r>
            <a:r>
              <a:rPr lang="en-US" sz="1800" dirty="0"/>
              <a:t>://</a:t>
            </a:r>
            <a:r>
              <a:rPr lang="en-US" sz="1800" dirty="0" err="1"/>
              <a:t>en.wikipedia.org</a:t>
            </a:r>
            <a:r>
              <a:rPr lang="en-US" sz="1800" dirty="0"/>
              <a:t>/wiki/</a:t>
            </a:r>
            <a:r>
              <a:rPr lang="en-US" sz="1800" dirty="0" err="1"/>
              <a:t>Whac</a:t>
            </a:r>
            <a:r>
              <a:rPr lang="en-US" sz="1800" dirty="0"/>
              <a:t>-A-Mole</a:t>
            </a:r>
            <a:endParaRPr lang="en-US" sz="1800" dirty="0" smtClean="0"/>
          </a:p>
        </p:txBody>
      </p:sp>
      <p:sp>
        <p:nvSpPr>
          <p:cNvPr id="4" name="Slide Number Placeholder 3"/>
          <p:cNvSpPr>
            <a:spLocks noGrp="1"/>
          </p:cNvSpPr>
          <p:nvPr>
            <p:ph type="sldNum" sz="quarter" idx="12"/>
          </p:nvPr>
        </p:nvSpPr>
        <p:spPr/>
        <p:txBody>
          <a:bodyPr/>
          <a:lstStyle/>
          <a:p>
            <a:fld id="{8A66AE07-A573-9E42-AA1F-E212CC8A1C16}" type="slidenum">
              <a:rPr lang="en-US" smtClean="0"/>
              <a:t>20</a:t>
            </a:fld>
            <a:endParaRPr lang="en-US"/>
          </a:p>
        </p:txBody>
      </p:sp>
    </p:spTree>
    <p:extLst>
      <p:ext uri="{BB962C8B-B14F-4D97-AF65-F5344CB8AC3E}">
        <p14:creationId xmlns:p14="http://schemas.microsoft.com/office/powerpoint/2010/main" val="3317366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980725" y="1106585"/>
            <a:ext cx="7179407" cy="123233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cap="none" dirty="0" smtClean="0"/>
              <a:t>II. A Worked Example: </a:t>
            </a:r>
            <a:br>
              <a:rPr lang="en-US" sz="3200" b="1" cap="none" dirty="0" smtClean="0"/>
            </a:br>
            <a:r>
              <a:rPr lang="en-US" sz="3200" b="1" cap="none" dirty="0" smtClean="0"/>
              <a:t>ssh probes as seen in syslog data</a:t>
            </a:r>
            <a:endParaRPr lang="en-US" sz="3200" b="1" cap="none" dirty="0"/>
          </a:p>
        </p:txBody>
      </p:sp>
      <p:sp>
        <p:nvSpPr>
          <p:cNvPr id="2" name="Slide Number Placeholder 1"/>
          <p:cNvSpPr>
            <a:spLocks noGrp="1"/>
          </p:cNvSpPr>
          <p:nvPr>
            <p:ph type="sldNum" sz="quarter" idx="12"/>
          </p:nvPr>
        </p:nvSpPr>
        <p:spPr/>
        <p:txBody>
          <a:bodyPr/>
          <a:lstStyle/>
          <a:p>
            <a:fld id="{8A66AE07-A573-9E42-AA1F-E212CC8A1C16}" type="slidenum">
              <a:rPr lang="en-US" smtClean="0"/>
              <a:t>21</a:t>
            </a:fld>
            <a:endParaRPr lang="en-US"/>
          </a:p>
        </p:txBody>
      </p:sp>
    </p:spTree>
    <p:extLst>
      <p:ext uri="{BB962C8B-B14F-4D97-AF65-F5344CB8AC3E}">
        <p14:creationId xmlns:p14="http://schemas.microsoft.com/office/powerpoint/2010/main" val="38719753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218989"/>
            <a:ext cx="861576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syslog: A Terrific Resource That Too Few Look At</a:t>
            </a:r>
            <a:endParaRPr lang="en-US" sz="3200" b="1" dirty="0"/>
          </a:p>
        </p:txBody>
      </p:sp>
      <p:sp>
        <p:nvSpPr>
          <p:cNvPr id="3" name="Content Placeholder 2"/>
          <p:cNvSpPr>
            <a:spLocks noGrp="1"/>
          </p:cNvSpPr>
          <p:nvPr>
            <p:ph idx="1"/>
          </p:nvPr>
        </p:nvSpPr>
        <p:spPr>
          <a:xfrm>
            <a:off x="160581" y="1056286"/>
            <a:ext cx="8744372" cy="5571776"/>
          </a:xfrm>
        </p:spPr>
        <p:txBody>
          <a:bodyPr>
            <a:normAutofit/>
          </a:bodyPr>
          <a:lstStyle/>
          <a:p>
            <a:r>
              <a:rPr lang="en-US" sz="2400" b="1" dirty="0" smtClean="0"/>
              <a:t>syslog is a terrific basic security diagnostic tool, but (apparently) all too few bother to look at what gets logged. </a:t>
            </a:r>
          </a:p>
          <a:p>
            <a:endParaRPr lang="en-US" sz="2400" b="1" dirty="0"/>
          </a:p>
          <a:p>
            <a:r>
              <a:rPr lang="en-US" sz="2400" b="1" dirty="0" smtClean="0"/>
              <a:t>PLEASE ENCOURAGE PEOPLE TO LOOK AT THEIR LOGS! </a:t>
            </a:r>
          </a:p>
          <a:p>
            <a:endParaRPr lang="en-US" sz="2400" b="1" dirty="0" smtClean="0"/>
          </a:p>
          <a:p>
            <a:r>
              <a:rPr lang="en-US" sz="2400" dirty="0" smtClean="0"/>
              <a:t>It </a:t>
            </a:r>
            <a:r>
              <a:rPr lang="en-US" sz="2400" i="1" u="sng" dirty="0" smtClean="0"/>
              <a:t>will</a:t>
            </a:r>
            <a:r>
              <a:rPr lang="en-US" sz="2400" dirty="0" smtClean="0"/>
              <a:t> improve </a:t>
            </a:r>
            <a:r>
              <a:rPr lang="en-US" sz="2400" dirty="0"/>
              <a:t>your situational </a:t>
            </a:r>
            <a:r>
              <a:rPr lang="en-US" sz="2400" dirty="0" smtClean="0"/>
              <a:t>awareness/motivation: people really </a:t>
            </a:r>
            <a:r>
              <a:rPr lang="en-US" sz="2400" i="1" u="sng" dirty="0" smtClean="0"/>
              <a:t>are</a:t>
            </a:r>
            <a:r>
              <a:rPr lang="en-US" sz="2400" dirty="0" smtClean="0"/>
              <a:t> trying to gain access to your systems! (no, you're not paranoid)</a:t>
            </a:r>
          </a:p>
          <a:p>
            <a:endParaRPr lang="en-US" sz="2400" dirty="0"/>
          </a:p>
          <a:p>
            <a:r>
              <a:rPr lang="en-US" sz="2400" dirty="0" smtClean="0"/>
              <a:t>syslog also provides </a:t>
            </a:r>
            <a:r>
              <a:rPr lang="en-US" sz="2400" b="1" dirty="0" smtClean="0"/>
              <a:t>hard data </a:t>
            </a:r>
            <a:r>
              <a:rPr lang="en-US" sz="2400" dirty="0" smtClean="0"/>
              <a:t>to inform your blocking decisions. Making decisions based on data epitomizes the </a:t>
            </a:r>
            <a:r>
              <a:rPr lang="en-US" sz="2400" b="1" dirty="0" smtClean="0"/>
              <a:t>scientific process. </a:t>
            </a:r>
            <a:r>
              <a:rPr lang="en-US" sz="2400" dirty="0" smtClean="0"/>
              <a:t>Making decisions based on anything else is, well, an "artistic process" that I frankly don't get.</a:t>
            </a:r>
          </a:p>
        </p:txBody>
      </p:sp>
      <p:sp>
        <p:nvSpPr>
          <p:cNvPr id="4" name="Slide Number Placeholder 3"/>
          <p:cNvSpPr>
            <a:spLocks noGrp="1"/>
          </p:cNvSpPr>
          <p:nvPr>
            <p:ph type="sldNum" sz="quarter" idx="12"/>
          </p:nvPr>
        </p:nvSpPr>
        <p:spPr/>
        <p:txBody>
          <a:bodyPr/>
          <a:lstStyle/>
          <a:p>
            <a:fld id="{8A66AE07-A573-9E42-AA1F-E212CC8A1C16}" type="slidenum">
              <a:rPr lang="en-US" smtClean="0"/>
              <a:t>22</a:t>
            </a:fld>
            <a:endParaRPr lang="en-US"/>
          </a:p>
        </p:txBody>
      </p:sp>
    </p:spTree>
    <p:extLst>
      <p:ext uri="{BB962C8B-B14F-4D97-AF65-F5344CB8AC3E}">
        <p14:creationId xmlns:p14="http://schemas.microsoft.com/office/powerpoint/2010/main" val="39598265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218989"/>
            <a:ext cx="861576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Centralize Your syslogging?</a:t>
            </a:r>
            <a:endParaRPr lang="en-US" sz="3200" b="1" dirty="0"/>
          </a:p>
        </p:txBody>
      </p:sp>
      <p:sp>
        <p:nvSpPr>
          <p:cNvPr id="3" name="Content Placeholder 2"/>
          <p:cNvSpPr>
            <a:spLocks noGrp="1"/>
          </p:cNvSpPr>
          <p:nvPr>
            <p:ph idx="1"/>
          </p:nvPr>
        </p:nvSpPr>
        <p:spPr>
          <a:xfrm>
            <a:off x="160581" y="1056286"/>
            <a:ext cx="8744372" cy="5571776"/>
          </a:xfrm>
        </p:spPr>
        <p:txBody>
          <a:bodyPr>
            <a:normAutofit/>
          </a:bodyPr>
          <a:lstStyle/>
          <a:p>
            <a:r>
              <a:rPr lang="en-US" sz="2400" dirty="0" smtClean="0"/>
              <a:t>Use of a </a:t>
            </a:r>
            <a:r>
              <a:rPr lang="en-US" sz="2400" u="sng" dirty="0" smtClean="0"/>
              <a:t>centralized</a:t>
            </a:r>
            <a:r>
              <a:rPr lang="en-US" sz="2400" dirty="0" smtClean="0"/>
              <a:t> syslogging facility (e.g. https</a:t>
            </a:r>
            <a:r>
              <a:rPr lang="en-US" sz="2400" dirty="0"/>
              <a:t>://syslog-</a:t>
            </a:r>
            <a:r>
              <a:rPr lang="en-US" sz="2400" dirty="0" err="1"/>
              <a:t>ng.org</a:t>
            </a:r>
            <a:r>
              <a:rPr lang="en-US" sz="2400" dirty="0" smtClean="0"/>
              <a:t>/ ) can potentially take many individually-unscrutinized distributed logs and convert them into a single unified resource. It's almost like having your own network of security data collection nodes!</a:t>
            </a:r>
          </a:p>
          <a:p>
            <a:endParaRPr lang="en-US" sz="2400" dirty="0"/>
          </a:p>
          <a:p>
            <a:r>
              <a:rPr lang="en-US" sz="2400" dirty="0" smtClean="0"/>
              <a:t>Using centralized syslogging will:</a:t>
            </a:r>
          </a:p>
          <a:p>
            <a:pPr lvl="1"/>
            <a:r>
              <a:rPr lang="en-US" sz="2400" dirty="0" smtClean="0"/>
              <a:t>Increase the chance that syslog data will get looked at </a:t>
            </a:r>
            <a:r>
              <a:rPr lang="en-US" sz="2400" b="1" dirty="0" smtClean="0"/>
              <a:t>(who is responsible for looking at syslog data at </a:t>
            </a:r>
            <a:r>
              <a:rPr lang="en-US" sz="2400" b="1" u="sng" dirty="0" smtClean="0"/>
              <a:t>YOUR</a:t>
            </a:r>
            <a:r>
              <a:rPr lang="en-US" sz="2400" b="1" dirty="0" smtClean="0"/>
              <a:t> site?)</a:t>
            </a:r>
          </a:p>
          <a:p>
            <a:pPr lvl="1"/>
            <a:r>
              <a:rPr lang="en-US" sz="2400" dirty="0" smtClean="0"/>
              <a:t>Eliminate the scenario where local/on-machine syslog data can end up being </a:t>
            </a:r>
            <a:r>
              <a:rPr lang="en-US" sz="2400" b="1" dirty="0" smtClean="0"/>
              <a:t>wiped</a:t>
            </a:r>
            <a:r>
              <a:rPr lang="en-US" sz="2400" dirty="0" smtClean="0"/>
              <a:t> by the attacker if a local node is successfully breached</a:t>
            </a:r>
          </a:p>
          <a:p>
            <a:pPr lvl="1"/>
            <a:r>
              <a:rPr lang="en-US" sz="2400" dirty="0" smtClean="0"/>
              <a:t>Allow an integrated all-systems/"360 degree view" of attackers that may be doing an </a:t>
            </a:r>
            <a:r>
              <a:rPr lang="en-US" sz="2400" b="1" dirty="0" smtClean="0"/>
              <a:t>interleaved "low-and-slow" attack </a:t>
            </a:r>
            <a:r>
              <a:rPr lang="en-US" sz="2400" dirty="0" smtClean="0"/>
              <a:t>against multiple machines on your network all at once.</a:t>
            </a:r>
          </a:p>
        </p:txBody>
      </p:sp>
      <p:sp>
        <p:nvSpPr>
          <p:cNvPr id="4" name="Slide Number Placeholder 3"/>
          <p:cNvSpPr>
            <a:spLocks noGrp="1"/>
          </p:cNvSpPr>
          <p:nvPr>
            <p:ph type="sldNum" sz="quarter" idx="12"/>
          </p:nvPr>
        </p:nvSpPr>
        <p:spPr/>
        <p:txBody>
          <a:bodyPr/>
          <a:lstStyle/>
          <a:p>
            <a:fld id="{8A66AE07-A573-9E42-AA1F-E212CC8A1C16}" type="slidenum">
              <a:rPr lang="en-US" smtClean="0"/>
              <a:t>23</a:t>
            </a:fld>
            <a:endParaRPr lang="en-US"/>
          </a:p>
        </p:txBody>
      </p:sp>
    </p:spTree>
    <p:extLst>
      <p:ext uri="{BB962C8B-B14F-4D97-AF65-F5344CB8AC3E}">
        <p14:creationId xmlns:p14="http://schemas.microsoft.com/office/powerpoint/2010/main" val="7680022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218989"/>
            <a:ext cx="861576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The Basics of Logging Authentication Failures</a:t>
            </a:r>
            <a:endParaRPr lang="en-US" sz="3200" b="1" dirty="0"/>
          </a:p>
        </p:txBody>
      </p:sp>
      <p:sp>
        <p:nvSpPr>
          <p:cNvPr id="3" name="Content Placeholder 2"/>
          <p:cNvSpPr>
            <a:spLocks noGrp="1"/>
          </p:cNvSpPr>
          <p:nvPr>
            <p:ph idx="1"/>
          </p:nvPr>
        </p:nvSpPr>
        <p:spPr>
          <a:xfrm>
            <a:off x="160581" y="1056286"/>
            <a:ext cx="8744372" cy="5571776"/>
          </a:xfrm>
        </p:spPr>
        <p:txBody>
          <a:bodyPr>
            <a:normAutofit/>
          </a:bodyPr>
          <a:lstStyle/>
          <a:p>
            <a:r>
              <a:rPr lang="en-US" sz="2400" dirty="0">
                <a:latin typeface="Calibri"/>
                <a:cs typeface="Calibri"/>
              </a:rPr>
              <a:t>C</a:t>
            </a:r>
            <a:r>
              <a:rPr lang="en-US" sz="2400" dirty="0" smtClean="0">
                <a:latin typeface="Calibri"/>
                <a:cs typeface="Calibri"/>
              </a:rPr>
              <a:t>hecking </a:t>
            </a:r>
            <a:r>
              <a:rPr lang="en-US" sz="2400" b="1" dirty="0" smtClean="0">
                <a:latin typeface="Calibri"/>
                <a:cs typeface="Calibri"/>
              </a:rPr>
              <a:t>/</a:t>
            </a:r>
            <a:r>
              <a:rPr lang="en-US" sz="2400" b="1" dirty="0" err="1" smtClean="0">
                <a:latin typeface="Calibri"/>
                <a:cs typeface="Calibri"/>
              </a:rPr>
              <a:t>etc</a:t>
            </a:r>
            <a:r>
              <a:rPr lang="en-US" sz="2400" b="1" dirty="0" smtClean="0">
                <a:latin typeface="Calibri"/>
                <a:cs typeface="Calibri"/>
              </a:rPr>
              <a:t>/</a:t>
            </a:r>
            <a:r>
              <a:rPr lang="en-US" sz="2400" b="1" dirty="0" err="1" smtClean="0">
                <a:latin typeface="Calibri"/>
                <a:cs typeface="Calibri"/>
              </a:rPr>
              <a:t>syslog.conf</a:t>
            </a:r>
            <a:r>
              <a:rPr lang="en-US" sz="2400" b="1" dirty="0" smtClean="0">
                <a:latin typeface="Calibri"/>
                <a:cs typeface="Calibri"/>
              </a:rPr>
              <a:t> </a:t>
            </a:r>
            <a:r>
              <a:rPr lang="en-US" sz="2400" dirty="0" smtClean="0">
                <a:latin typeface="Calibri"/>
                <a:cs typeface="Calibri"/>
              </a:rPr>
              <a:t>(or just rummaging around /</a:t>
            </a:r>
            <a:r>
              <a:rPr lang="en-US" sz="2400" dirty="0" err="1" smtClean="0">
                <a:latin typeface="Calibri"/>
                <a:cs typeface="Calibri"/>
              </a:rPr>
              <a:t>var</a:t>
            </a:r>
            <a:r>
              <a:rPr lang="en-US" sz="2400" dirty="0" smtClean="0">
                <a:latin typeface="Calibri"/>
                <a:cs typeface="Calibri"/>
              </a:rPr>
              <a:t>/log a little), you should be able to figure out where authentication failures (failed logins) are getting logged on your local Unix systems. For example, one system's </a:t>
            </a:r>
            <a:r>
              <a:rPr lang="en-US" sz="2400" dirty="0" err="1" smtClean="0">
                <a:latin typeface="Calibri"/>
                <a:cs typeface="Calibri"/>
              </a:rPr>
              <a:t>syslog.conf</a:t>
            </a:r>
            <a:r>
              <a:rPr lang="en-US" sz="2400" dirty="0" smtClean="0">
                <a:latin typeface="Calibri"/>
                <a:cs typeface="Calibri"/>
              </a:rPr>
              <a:t> says:</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mr-IN" sz="2400" dirty="0" smtClean="0">
                <a:latin typeface="Calibri"/>
                <a:cs typeface="Calibri"/>
              </a:rPr>
              <a:t>auth.info                                               </a:t>
            </a:r>
            <a:r>
              <a:rPr lang="mr-IN" sz="2400" dirty="0">
                <a:latin typeface="Calibri"/>
                <a:cs typeface="Calibri"/>
              </a:rPr>
              <a:t>/var/log/</a:t>
            </a:r>
            <a:r>
              <a:rPr lang="mr-IN" sz="2400" dirty="0" smtClean="0">
                <a:latin typeface="Calibri"/>
                <a:cs typeface="Calibri"/>
              </a:rPr>
              <a:t>authlog</a:t>
            </a:r>
            <a:r>
              <a:rPr lang="en-US" sz="2400" dirty="0" smtClean="0">
                <a:latin typeface="Calibri"/>
                <a:cs typeface="Calibri"/>
              </a:rPr>
              <a:t/>
            </a:r>
            <a:br>
              <a:rPr lang="en-US" sz="2400" dirty="0" smtClean="0">
                <a:latin typeface="Calibri"/>
                <a:cs typeface="Calibri"/>
              </a:rPr>
            </a:br>
            <a:endParaRPr lang="en-US" sz="2400" dirty="0" smtClean="0">
              <a:latin typeface="Calibri"/>
              <a:cs typeface="Calibri"/>
            </a:endParaRPr>
          </a:p>
          <a:p>
            <a:r>
              <a:rPr lang="en-US" sz="2400" dirty="0" smtClean="0">
                <a:latin typeface="Calibri"/>
                <a:cs typeface="Calibri"/>
              </a:rPr>
              <a:t>If you then look at /</a:t>
            </a:r>
            <a:r>
              <a:rPr lang="en-US" sz="2400" dirty="0" err="1" smtClean="0">
                <a:latin typeface="Calibri"/>
                <a:cs typeface="Calibri"/>
              </a:rPr>
              <a:t>var</a:t>
            </a:r>
            <a:r>
              <a:rPr lang="en-US" sz="2400" dirty="0" smtClean="0">
                <a:latin typeface="Calibri"/>
                <a:cs typeface="Calibri"/>
              </a:rPr>
              <a:t>/log/</a:t>
            </a:r>
            <a:r>
              <a:rPr lang="en-US" sz="2400" dirty="0" err="1" smtClean="0">
                <a:latin typeface="Calibri"/>
                <a:cs typeface="Calibri"/>
              </a:rPr>
              <a:t>authlog</a:t>
            </a:r>
            <a:r>
              <a:rPr lang="en-US" sz="2400" dirty="0" smtClean="0">
                <a:latin typeface="Calibri"/>
                <a:cs typeface="Calibri"/>
              </a:rPr>
              <a:t>, you should see a list of failed login attempts, such as:</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Nov  </a:t>
            </a:r>
            <a:r>
              <a:rPr lang="en-US" sz="2400" dirty="0">
                <a:latin typeface="Calibri"/>
                <a:cs typeface="Calibri"/>
              </a:rPr>
              <a:t>3 20:38:04 </a:t>
            </a:r>
            <a:r>
              <a:rPr lang="en-US" sz="2400" i="1" dirty="0" smtClean="0">
                <a:latin typeface="Calibri"/>
                <a:cs typeface="Calibri"/>
              </a:rPr>
              <a:t>hostname</a:t>
            </a:r>
            <a:r>
              <a:rPr lang="en-US" sz="2400" dirty="0" smtClean="0">
                <a:latin typeface="Calibri"/>
                <a:cs typeface="Calibri"/>
              </a:rPr>
              <a:t> </a:t>
            </a:r>
            <a:r>
              <a:rPr lang="en-US" sz="2400" dirty="0" err="1">
                <a:latin typeface="Calibri"/>
                <a:cs typeface="Calibri"/>
              </a:rPr>
              <a:t>sshd</a:t>
            </a:r>
            <a:r>
              <a:rPr lang="en-US" sz="2400" dirty="0">
                <a:latin typeface="Calibri"/>
                <a:cs typeface="Calibri"/>
              </a:rPr>
              <a:t>[6330]: Failed password for root from </a:t>
            </a:r>
            <a:r>
              <a:rPr lang="en-US" sz="2400" b="1" dirty="0">
                <a:latin typeface="Calibri"/>
                <a:cs typeface="Calibri"/>
              </a:rPr>
              <a:t>116.31.116.23</a:t>
            </a:r>
            <a:r>
              <a:rPr lang="en-US" sz="2400" dirty="0">
                <a:latin typeface="Calibri"/>
                <a:cs typeface="Calibri"/>
              </a:rPr>
              <a:t> port 51925 </a:t>
            </a:r>
            <a:r>
              <a:rPr lang="en-US" sz="2400" dirty="0">
                <a:cs typeface="Calibri"/>
              </a:rPr>
              <a:t>ssh2</a:t>
            </a:r>
            <a:br>
              <a:rPr lang="en-US" sz="2400" dirty="0">
                <a:cs typeface="Calibri"/>
              </a:rPr>
            </a:br>
            <a:r>
              <a:rPr lang="en-US" sz="2400" dirty="0">
                <a:cs typeface="Calibri"/>
              </a:rPr>
              <a:t>Nov  3 20:41:40 </a:t>
            </a:r>
            <a:r>
              <a:rPr lang="en-US" sz="2400" i="1" dirty="0" smtClean="0">
                <a:cs typeface="Calibri"/>
              </a:rPr>
              <a:t>hostname</a:t>
            </a:r>
            <a:r>
              <a:rPr lang="en-US" sz="2400" dirty="0" smtClean="0">
                <a:cs typeface="Calibri"/>
              </a:rPr>
              <a:t> </a:t>
            </a:r>
            <a:r>
              <a:rPr lang="en-US" sz="2400" dirty="0" err="1">
                <a:cs typeface="Calibri"/>
              </a:rPr>
              <a:t>sshd</a:t>
            </a:r>
            <a:r>
              <a:rPr lang="en-US" sz="2400" dirty="0">
                <a:cs typeface="Calibri"/>
              </a:rPr>
              <a:t>[5282]: Failed password for root from </a:t>
            </a:r>
            <a:r>
              <a:rPr lang="en-US" sz="2400" b="1" dirty="0">
                <a:cs typeface="Calibri"/>
              </a:rPr>
              <a:t>116.31.116.23</a:t>
            </a:r>
            <a:r>
              <a:rPr lang="en-US" sz="2400" dirty="0">
                <a:cs typeface="Calibri"/>
              </a:rPr>
              <a:t> port 13412 </a:t>
            </a:r>
            <a:r>
              <a:rPr lang="en-US" sz="2400" dirty="0" smtClean="0">
                <a:cs typeface="Calibri"/>
              </a:rPr>
              <a:t>ssh2</a:t>
            </a:r>
            <a:r>
              <a:rPr lang="en-US" sz="2400" dirty="0">
                <a:latin typeface="Calibri"/>
                <a:cs typeface="Calibri"/>
              </a:rPr>
              <a:t/>
            </a:r>
            <a:br>
              <a:rPr lang="en-US" sz="2400" dirty="0">
                <a:latin typeface="Calibri"/>
                <a:cs typeface="Calibri"/>
              </a:rPr>
            </a:br>
            <a:r>
              <a:rPr lang="en-US" sz="2400" dirty="0" smtClean="0"/>
              <a:t>[</a:t>
            </a:r>
            <a:r>
              <a:rPr lang="en-US" sz="2400" dirty="0" err="1" smtClean="0"/>
              <a:t>etc</a:t>
            </a:r>
            <a:r>
              <a:rPr lang="en-US" sz="2400" dirty="0" smtClean="0"/>
              <a:t>]</a:t>
            </a:r>
            <a:endParaRPr lang="en-US" sz="2400" dirty="0"/>
          </a:p>
          <a:p>
            <a:endParaRPr lang="en-US" sz="2400" dirty="0">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24</a:t>
            </a:fld>
            <a:endParaRPr lang="en-US"/>
          </a:p>
        </p:txBody>
      </p:sp>
    </p:spTree>
    <p:extLst>
      <p:ext uri="{BB962C8B-B14F-4D97-AF65-F5344CB8AC3E}">
        <p14:creationId xmlns:p14="http://schemas.microsoft.com/office/powerpoint/2010/main" val="38152388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218989"/>
            <a:ext cx="861576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root logins and </a:t>
            </a:r>
            <a:r>
              <a:rPr lang="en-US" sz="3200" b="1" dirty="0" err="1" smtClean="0"/>
              <a:t>sshd</a:t>
            </a:r>
            <a:endParaRPr lang="en-US" sz="3200" b="1" dirty="0"/>
          </a:p>
        </p:txBody>
      </p:sp>
      <p:sp>
        <p:nvSpPr>
          <p:cNvPr id="3" name="Content Placeholder 2"/>
          <p:cNvSpPr>
            <a:spLocks noGrp="1"/>
          </p:cNvSpPr>
          <p:nvPr>
            <p:ph idx="1"/>
          </p:nvPr>
        </p:nvSpPr>
        <p:spPr>
          <a:xfrm>
            <a:off x="160581" y="1056286"/>
            <a:ext cx="8744372" cy="5571776"/>
          </a:xfrm>
        </p:spPr>
        <p:txBody>
          <a:bodyPr>
            <a:normAutofit/>
          </a:bodyPr>
          <a:lstStyle/>
          <a:p>
            <a:r>
              <a:rPr lang="en-US" sz="2400" dirty="0" smtClean="0">
                <a:latin typeface="Calibri"/>
                <a:cs typeface="Calibri"/>
              </a:rPr>
              <a:t>Just for the record, if you're seeing lots of </a:t>
            </a:r>
            <a:r>
              <a:rPr lang="en-US" sz="2400" dirty="0" err="1" smtClean="0">
                <a:latin typeface="Calibri"/>
                <a:cs typeface="Calibri"/>
              </a:rPr>
              <a:t>sshd</a:t>
            </a:r>
            <a:r>
              <a:rPr lang="en-US" sz="2400" dirty="0" smtClean="0">
                <a:latin typeface="Calibri"/>
                <a:cs typeface="Calibri"/>
              </a:rPr>
              <a:t> root login attempts, folks should know about a simple defense against that particular attack:</a:t>
            </a:r>
            <a:r>
              <a:rPr lang="en-US" sz="2400" dirty="0">
                <a:latin typeface="Calibri"/>
                <a:cs typeface="Calibri"/>
              </a:rPr>
              <a:t/>
            </a:r>
            <a:br>
              <a:rPr lang="en-US" sz="2400" dirty="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After verifying that you can su or sudo from some other account</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In </a:t>
            </a:r>
            <a:r>
              <a:rPr lang="en-US" sz="2400" dirty="0"/>
              <a:t>/</a:t>
            </a:r>
            <a:r>
              <a:rPr lang="en-US" sz="2400" dirty="0" err="1"/>
              <a:t>etc</a:t>
            </a:r>
            <a:r>
              <a:rPr lang="en-US" sz="2400" dirty="0"/>
              <a:t>/ssh/</a:t>
            </a:r>
            <a:r>
              <a:rPr lang="en-US" sz="2400" dirty="0" err="1" smtClean="0"/>
              <a:t>sshd_config</a:t>
            </a:r>
            <a:r>
              <a:rPr lang="en-US" sz="2400" dirty="0" smtClean="0"/>
              <a:t> s</a:t>
            </a:r>
            <a:r>
              <a:rPr lang="en-US" sz="2400" dirty="0" smtClean="0">
                <a:latin typeface="Calibri"/>
                <a:cs typeface="Calibri"/>
              </a:rPr>
              <a:t>et </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a:t>
            </a:r>
            <a:r>
              <a:rPr lang="en-US" sz="2400" dirty="0" err="1" smtClean="0"/>
              <a:t>PermitRootLogin</a:t>
            </a:r>
            <a:r>
              <a:rPr lang="en-US" sz="2400" dirty="0" smtClean="0"/>
              <a:t> no</a:t>
            </a:r>
            <a:r>
              <a:rPr lang="en-US" sz="2400" dirty="0"/>
              <a:t/>
            </a:r>
            <a:br>
              <a:rPr lang="en-US" sz="2400" dirty="0"/>
            </a:br>
            <a:r>
              <a:rPr lang="en-US" sz="2400" dirty="0"/>
              <a:t/>
            </a:r>
            <a:br>
              <a:rPr lang="en-US" sz="2400" dirty="0"/>
            </a:br>
            <a:r>
              <a:rPr lang="en-US" sz="2400" dirty="0" smtClean="0"/>
              <a:t>-- Restart </a:t>
            </a:r>
            <a:r>
              <a:rPr lang="en-US" sz="2400" dirty="0" err="1" smtClean="0"/>
              <a:t>sshd</a:t>
            </a:r>
            <a:r>
              <a:rPr lang="en-US" sz="2400" dirty="0"/>
              <a:t/>
            </a:r>
            <a:br>
              <a:rPr lang="en-US" sz="2400" dirty="0"/>
            </a:br>
            <a:r>
              <a:rPr lang="en-US" sz="2400" dirty="0"/>
              <a:t/>
            </a:r>
            <a:br>
              <a:rPr lang="en-US" sz="2400" dirty="0"/>
            </a:br>
            <a:r>
              <a:rPr lang="en-US" sz="2400" dirty="0"/>
              <a:t>		</a:t>
            </a:r>
            <a:r>
              <a:rPr lang="en-US" sz="2400" dirty="0" smtClean="0"/>
              <a:t># /</a:t>
            </a:r>
            <a:r>
              <a:rPr lang="en-US" sz="2400" dirty="0" err="1"/>
              <a:t>etc</a:t>
            </a:r>
            <a:r>
              <a:rPr lang="en-US" sz="2400" dirty="0"/>
              <a:t>/</a:t>
            </a:r>
            <a:r>
              <a:rPr lang="en-US" sz="2400" dirty="0" err="1"/>
              <a:t>init.d</a:t>
            </a:r>
            <a:r>
              <a:rPr lang="en-US" sz="2400" dirty="0"/>
              <a:t>/</a:t>
            </a:r>
            <a:r>
              <a:rPr lang="en-US" sz="2400" dirty="0" err="1"/>
              <a:t>sshd</a:t>
            </a:r>
            <a:r>
              <a:rPr lang="en-US" sz="2400" dirty="0"/>
              <a:t> restart</a:t>
            </a:r>
          </a:p>
        </p:txBody>
      </p:sp>
      <p:sp>
        <p:nvSpPr>
          <p:cNvPr id="4" name="Slide Number Placeholder 3"/>
          <p:cNvSpPr>
            <a:spLocks noGrp="1"/>
          </p:cNvSpPr>
          <p:nvPr>
            <p:ph type="sldNum" sz="quarter" idx="12"/>
          </p:nvPr>
        </p:nvSpPr>
        <p:spPr/>
        <p:txBody>
          <a:bodyPr/>
          <a:lstStyle/>
          <a:p>
            <a:fld id="{8A66AE07-A573-9E42-AA1F-E212CC8A1C16}" type="slidenum">
              <a:rPr lang="en-US" smtClean="0"/>
              <a:t>25</a:t>
            </a:fld>
            <a:endParaRPr lang="en-US"/>
          </a:p>
        </p:txBody>
      </p:sp>
    </p:spTree>
    <p:extLst>
      <p:ext uri="{BB962C8B-B14F-4D97-AF65-F5344CB8AC3E}">
        <p14:creationId xmlns:p14="http://schemas.microsoft.com/office/powerpoint/2010/main" val="38436297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218989"/>
            <a:ext cx="861576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Attributing </a:t>
            </a:r>
            <a:r>
              <a:rPr lang="en-US" sz="3200" b="1" dirty="0" smtClean="0">
                <a:cs typeface="Calibri"/>
              </a:rPr>
              <a:t>IPs to Responsible Parties: Whois</a:t>
            </a:r>
            <a:endParaRPr lang="en-US" sz="3200" b="1" dirty="0"/>
          </a:p>
        </p:txBody>
      </p:sp>
      <p:sp>
        <p:nvSpPr>
          <p:cNvPr id="3" name="Content Placeholder 2"/>
          <p:cNvSpPr>
            <a:spLocks noGrp="1"/>
          </p:cNvSpPr>
          <p:nvPr>
            <p:ph idx="1"/>
          </p:nvPr>
        </p:nvSpPr>
        <p:spPr>
          <a:xfrm>
            <a:off x="160581" y="1056286"/>
            <a:ext cx="8744372" cy="5571776"/>
          </a:xfrm>
        </p:spPr>
        <p:txBody>
          <a:bodyPr>
            <a:normAutofit/>
          </a:bodyPr>
          <a:lstStyle/>
          <a:p>
            <a:r>
              <a:rPr lang="en-US" sz="2400" dirty="0">
                <a:latin typeface="Calibri"/>
                <a:cs typeface="Calibri"/>
              </a:rPr>
              <a:t>$ </a:t>
            </a:r>
            <a:r>
              <a:rPr lang="en-US" sz="2400" b="1" dirty="0" err="1">
                <a:latin typeface="Calibri"/>
                <a:cs typeface="Calibri"/>
              </a:rPr>
              <a:t>whois</a:t>
            </a:r>
            <a:r>
              <a:rPr lang="en-US" sz="2400" b="1" dirty="0">
                <a:latin typeface="Calibri"/>
                <a:cs typeface="Calibri"/>
              </a:rPr>
              <a:t> </a:t>
            </a:r>
            <a:r>
              <a:rPr lang="en-US" sz="2400" b="1" dirty="0" smtClean="0">
                <a:latin typeface="Calibri"/>
                <a:cs typeface="Calibri"/>
              </a:rPr>
              <a:t>116.31.116.23</a:t>
            </a: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a:t>
            </a:r>
            <a:br>
              <a:rPr lang="en-US" sz="2400" dirty="0" smtClean="0">
                <a:latin typeface="Calibri"/>
                <a:cs typeface="Calibri"/>
              </a:rPr>
            </a:br>
            <a:r>
              <a:rPr lang="mr-IN" sz="2400" dirty="0">
                <a:latin typeface="Calibri"/>
                <a:cs typeface="Calibri"/>
              </a:rPr>
              <a:t>inetnum:        </a:t>
            </a:r>
            <a:r>
              <a:rPr lang="en-US" sz="2400" dirty="0" smtClean="0">
                <a:latin typeface="Calibri"/>
                <a:cs typeface="Calibri"/>
              </a:rPr>
              <a:t>	</a:t>
            </a:r>
            <a:r>
              <a:rPr lang="mr-IN" sz="2400" dirty="0" smtClean="0">
                <a:solidFill>
                  <a:srgbClr val="FF0000"/>
                </a:solidFill>
                <a:latin typeface="Calibri"/>
                <a:cs typeface="Calibri"/>
              </a:rPr>
              <a:t>116.16.0.0 </a:t>
            </a:r>
            <a:r>
              <a:rPr lang="mr-IN" sz="2400" dirty="0">
                <a:solidFill>
                  <a:srgbClr val="FF0000"/>
                </a:solidFill>
                <a:latin typeface="Calibri"/>
                <a:cs typeface="Calibri"/>
              </a:rPr>
              <a:t>- </a:t>
            </a:r>
            <a:r>
              <a:rPr lang="mr-IN" sz="2400" dirty="0" smtClean="0">
                <a:solidFill>
                  <a:srgbClr val="FF0000"/>
                </a:solidFill>
                <a:latin typeface="Calibri"/>
                <a:cs typeface="Calibri"/>
              </a:rPr>
              <a:t>116.31.255.255</a:t>
            </a:r>
            <a:r>
              <a:rPr lang="en-US" sz="2400" dirty="0" smtClean="0">
                <a:latin typeface="Calibri"/>
                <a:cs typeface="Calibri"/>
              </a:rPr>
              <a:t/>
            </a:r>
            <a:br>
              <a:rPr lang="en-US" sz="2400" dirty="0" smtClean="0">
                <a:latin typeface="Calibri"/>
                <a:cs typeface="Calibri"/>
              </a:rPr>
            </a:br>
            <a:r>
              <a:rPr lang="mr-IN" sz="2400" dirty="0" smtClean="0">
                <a:latin typeface="Calibri"/>
                <a:cs typeface="Calibri"/>
              </a:rPr>
              <a:t>netname</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CHINANET</a:t>
            </a:r>
            <a:r>
              <a:rPr lang="mr-IN" sz="2400" dirty="0">
                <a:latin typeface="Calibri"/>
                <a:cs typeface="Calibri"/>
              </a:rPr>
              <a:t>-</a:t>
            </a:r>
            <a:r>
              <a:rPr lang="mr-IN" sz="2400" dirty="0" smtClean="0">
                <a:latin typeface="Calibri"/>
                <a:cs typeface="Calibri"/>
              </a:rPr>
              <a:t>GD</a:t>
            </a:r>
            <a:r>
              <a:rPr lang="en-US" sz="2400" dirty="0" smtClean="0">
                <a:latin typeface="Calibri"/>
                <a:cs typeface="Calibri"/>
              </a:rPr>
              <a:t/>
            </a:r>
            <a:br>
              <a:rPr lang="en-US" sz="2400" dirty="0" smtClean="0">
                <a:latin typeface="Calibri"/>
                <a:cs typeface="Calibri"/>
              </a:rPr>
            </a:br>
            <a:r>
              <a:rPr lang="mr-IN" sz="2400" dirty="0" smtClean="0">
                <a:latin typeface="Calibri"/>
                <a:cs typeface="Calibri"/>
              </a:rPr>
              <a:t>descr</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CHINANET </a:t>
            </a:r>
            <a:r>
              <a:rPr lang="mr-IN" sz="2400" dirty="0">
                <a:latin typeface="Calibri"/>
                <a:cs typeface="Calibri"/>
              </a:rPr>
              <a:t>Guangdong province </a:t>
            </a:r>
            <a:r>
              <a:rPr lang="mr-IN" sz="2400" dirty="0" smtClean="0">
                <a:latin typeface="Calibri"/>
                <a:cs typeface="Calibri"/>
              </a:rPr>
              <a:t>network</a:t>
            </a:r>
            <a:r>
              <a:rPr lang="en-US" sz="2400" dirty="0" smtClean="0">
                <a:latin typeface="Calibri"/>
                <a:cs typeface="Calibri"/>
              </a:rPr>
              <a:t/>
            </a:r>
            <a:br>
              <a:rPr lang="en-US" sz="2400" dirty="0" smtClean="0">
                <a:latin typeface="Calibri"/>
                <a:cs typeface="Calibri"/>
              </a:rPr>
            </a:br>
            <a:r>
              <a:rPr lang="mr-IN" sz="2400" dirty="0" smtClean="0">
                <a:latin typeface="Calibri"/>
                <a:cs typeface="Calibri"/>
              </a:rPr>
              <a:t>descr</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China Telecom</a:t>
            </a:r>
            <a:r>
              <a:rPr lang="en-US" sz="2400" dirty="0" smtClean="0">
                <a:latin typeface="Calibri"/>
                <a:cs typeface="Calibri"/>
              </a:rPr>
              <a:t/>
            </a:r>
            <a:br>
              <a:rPr lang="en-US" sz="2400" dirty="0" smtClean="0">
                <a:latin typeface="Calibri"/>
                <a:cs typeface="Calibri"/>
              </a:rPr>
            </a:br>
            <a:r>
              <a:rPr lang="mr-IN" sz="2400" dirty="0" smtClean="0">
                <a:latin typeface="Calibri"/>
                <a:cs typeface="Calibri"/>
              </a:rPr>
              <a:t>descr</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No</a:t>
            </a:r>
            <a:r>
              <a:rPr lang="mr-IN" sz="2400" dirty="0">
                <a:latin typeface="Calibri"/>
                <a:cs typeface="Calibri"/>
              </a:rPr>
              <a:t>.31,jingrong </a:t>
            </a:r>
            <a:r>
              <a:rPr lang="mr-IN" sz="2400" dirty="0" smtClean="0">
                <a:latin typeface="Calibri"/>
                <a:cs typeface="Calibri"/>
              </a:rPr>
              <a:t>street</a:t>
            </a:r>
            <a:r>
              <a:rPr lang="en-US" sz="2400" dirty="0" smtClean="0">
                <a:latin typeface="Calibri"/>
                <a:cs typeface="Calibri"/>
              </a:rPr>
              <a:t/>
            </a:r>
            <a:br>
              <a:rPr lang="en-US" sz="2400" dirty="0" smtClean="0">
                <a:latin typeface="Calibri"/>
                <a:cs typeface="Calibri"/>
              </a:rPr>
            </a:br>
            <a:r>
              <a:rPr lang="mr-IN" sz="2400" dirty="0" smtClean="0">
                <a:latin typeface="Calibri"/>
                <a:cs typeface="Calibri"/>
              </a:rPr>
              <a:t>descr</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Beijing 100032</a:t>
            </a:r>
            <a:r>
              <a:rPr lang="en-US" sz="2400" dirty="0" smtClean="0">
                <a:latin typeface="Calibri"/>
                <a:cs typeface="Calibri"/>
              </a:rPr>
              <a:t/>
            </a:r>
            <a:br>
              <a:rPr lang="en-US" sz="2400" dirty="0" smtClean="0">
                <a:latin typeface="Calibri"/>
                <a:cs typeface="Calibri"/>
              </a:rPr>
            </a:br>
            <a:r>
              <a:rPr lang="mr-IN" sz="2400" dirty="0" smtClean="0">
                <a:latin typeface="Calibri"/>
                <a:cs typeface="Calibri"/>
              </a:rPr>
              <a:t>country</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CN</a:t>
            </a:r>
            <a:endParaRPr lang="mr-IN" sz="2400" dirty="0">
              <a:latin typeface="Calibri"/>
              <a:cs typeface="Calibri"/>
            </a:endParaRPr>
          </a:p>
          <a:p>
            <a:endParaRPr lang="en-US" sz="2400" dirty="0" smtClean="0">
              <a:latin typeface="Calibri"/>
              <a:cs typeface="Calibri"/>
            </a:endParaRPr>
          </a:p>
          <a:p>
            <a:r>
              <a:rPr lang="en-US" sz="2400" dirty="0" smtClean="0">
                <a:latin typeface="Calibri"/>
                <a:cs typeface="Calibri"/>
              </a:rPr>
              <a:t>That's a big netblock, 116.16.0.0/12 (=16 x /16) or </a:t>
            </a:r>
            <a:br>
              <a:rPr lang="en-US" sz="2400" dirty="0" smtClean="0">
                <a:latin typeface="Calibri"/>
                <a:cs typeface="Calibri"/>
              </a:rPr>
            </a:br>
            <a:r>
              <a:rPr lang="is-IS" sz="2400" b="1" dirty="0" smtClean="0"/>
              <a:t>1,048,576 IPv4 addresses</a:t>
            </a:r>
            <a:r>
              <a:rPr lang="is-IS" sz="2400" dirty="0" smtClean="0"/>
              <a:t> </a:t>
            </a:r>
            <a:r>
              <a:rPr lang="mr-IN" sz="2400" dirty="0" smtClean="0"/>
              <a:t>–</a:t>
            </a:r>
            <a:r>
              <a:rPr lang="is-IS" sz="2400" dirty="0" smtClean="0"/>
              <a:t> sure would be nice if there was </a:t>
            </a:r>
            <a:br>
              <a:rPr lang="is-IS" sz="2400" dirty="0" smtClean="0"/>
            </a:br>
            <a:r>
              <a:rPr lang="is-IS" sz="2400" dirty="0" smtClean="0"/>
              <a:t>some sort of indication of how those addresses were </a:t>
            </a:r>
            <a:br>
              <a:rPr lang="is-IS" sz="2400" dirty="0" smtClean="0"/>
            </a:br>
            <a:r>
              <a:rPr lang="is-IS" sz="2400" dirty="0" smtClean="0"/>
              <a:t>re-assigned in whois, eh?</a:t>
            </a:r>
            <a:endParaRPr lang="en-US" sz="2400"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26</a:t>
            </a:fld>
            <a:endParaRPr lang="en-US"/>
          </a:p>
        </p:txBody>
      </p:sp>
    </p:spTree>
    <p:extLst>
      <p:ext uri="{BB962C8B-B14F-4D97-AF65-F5344CB8AC3E}">
        <p14:creationId xmlns:p14="http://schemas.microsoft.com/office/powerpoint/2010/main" val="7620472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90706"/>
            <a:ext cx="8615765" cy="96558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Is There At Least a Crumby PTR Record </a:t>
            </a:r>
            <a:br>
              <a:rPr lang="en-US" sz="3200" b="1" dirty="0" smtClean="0"/>
            </a:br>
            <a:r>
              <a:rPr lang="en-US" sz="3200" b="1" dirty="0" smtClean="0"/>
              <a:t>for </a:t>
            </a:r>
            <a:r>
              <a:rPr lang="en-US" sz="3200" b="1" dirty="0" smtClean="0">
                <a:cs typeface="Calibri"/>
              </a:rPr>
              <a:t>116.31.116.23?</a:t>
            </a:r>
            <a:endParaRPr lang="en-US" sz="3200" b="1" dirty="0"/>
          </a:p>
        </p:txBody>
      </p:sp>
      <p:sp>
        <p:nvSpPr>
          <p:cNvPr id="3" name="Content Placeholder 2"/>
          <p:cNvSpPr>
            <a:spLocks noGrp="1"/>
          </p:cNvSpPr>
          <p:nvPr>
            <p:ph idx="1"/>
          </p:nvPr>
        </p:nvSpPr>
        <p:spPr>
          <a:xfrm>
            <a:off x="160581" y="1231006"/>
            <a:ext cx="8744372" cy="5397056"/>
          </a:xfrm>
        </p:spPr>
        <p:txBody>
          <a:bodyPr>
            <a:normAutofit/>
          </a:bodyPr>
          <a:lstStyle/>
          <a:p>
            <a:r>
              <a:rPr lang="en-US" sz="2400" dirty="0" smtClean="0">
                <a:latin typeface="Calibri"/>
                <a:cs typeface="Calibri"/>
              </a:rPr>
              <a:t>A PTR record, or inverse-address record, maps an IP to one or more fully qualified domain names (potentially in an untrustworthy sort of way, but nonetheless). </a:t>
            </a:r>
          </a:p>
          <a:p>
            <a:endParaRPr lang="en-US" sz="2400" dirty="0" smtClean="0">
              <a:latin typeface="Calibri"/>
              <a:cs typeface="Calibri"/>
            </a:endParaRPr>
          </a:p>
          <a:p>
            <a:r>
              <a:rPr lang="en-US" sz="2400" dirty="0" smtClean="0">
                <a:latin typeface="Calibri"/>
                <a:cs typeface="Calibri"/>
              </a:rPr>
              <a:t>Unfortunately, many IP addresses (particularly in the APNIC region for some reason) will be found to NOT have PTR records. This is true for </a:t>
            </a:r>
            <a:r>
              <a:rPr lang="hr-HR" sz="2400" dirty="0" smtClean="0">
                <a:cs typeface="Calibri"/>
              </a:rPr>
              <a:t>116.31.116.23:</a:t>
            </a:r>
            <a:br>
              <a:rPr lang="hr-HR" sz="2400" dirty="0" smtClean="0">
                <a:cs typeface="Calibri"/>
              </a:rPr>
            </a:br>
            <a:r>
              <a:rPr lang="en-US" sz="2400" dirty="0" smtClean="0">
                <a:latin typeface="Calibri"/>
                <a:cs typeface="Calibri"/>
              </a:rPr>
              <a:t/>
            </a:r>
            <a:br>
              <a:rPr lang="en-US" sz="2400" dirty="0" smtClean="0">
                <a:latin typeface="Calibri"/>
                <a:cs typeface="Calibri"/>
              </a:rPr>
            </a:br>
            <a:r>
              <a:rPr lang="mr-IN" sz="2400" dirty="0" smtClean="0">
                <a:latin typeface="Calibri"/>
                <a:cs typeface="Calibri"/>
              </a:rPr>
              <a:t>$ </a:t>
            </a:r>
            <a:r>
              <a:rPr lang="mr-IN" sz="2400" b="1" dirty="0">
                <a:latin typeface="Calibri"/>
                <a:cs typeface="Calibri"/>
              </a:rPr>
              <a:t>dig -x </a:t>
            </a:r>
            <a:r>
              <a:rPr lang="mr-IN" sz="2400" b="1" dirty="0" smtClean="0">
                <a:latin typeface="Calibri"/>
                <a:cs typeface="Calibri"/>
              </a:rPr>
              <a:t>116.31.116.23</a:t>
            </a:r>
            <a:r>
              <a:rPr lang="en-US" sz="2400" b="1" dirty="0" smtClean="0">
                <a:latin typeface="Calibri"/>
                <a:cs typeface="Calibri"/>
              </a:rPr>
              <a:t/>
            </a:r>
            <a:br>
              <a:rPr lang="en-US" sz="2400" b="1" dirty="0" smtClean="0">
                <a:latin typeface="Calibri"/>
                <a:cs typeface="Calibri"/>
              </a:rPr>
            </a:br>
            <a:r>
              <a:rPr lang="en-US" sz="2400" dirty="0" smtClean="0">
                <a:latin typeface="Calibri"/>
                <a:cs typeface="Calibri"/>
              </a:rPr>
              <a:t>[...]</a:t>
            </a:r>
            <a:br>
              <a:rPr lang="en-US" sz="2400" dirty="0" smtClean="0">
                <a:latin typeface="Calibri"/>
                <a:cs typeface="Calibri"/>
              </a:rPr>
            </a:br>
            <a:r>
              <a:rPr lang="mr-IN" sz="2400" dirty="0" smtClean="0">
                <a:latin typeface="Calibri"/>
                <a:cs typeface="Calibri"/>
              </a:rPr>
              <a:t>;</a:t>
            </a:r>
            <a:r>
              <a:rPr lang="mr-IN" sz="2400" dirty="0">
                <a:latin typeface="Calibri"/>
                <a:cs typeface="Calibri"/>
              </a:rPr>
              <a:t>; -&gt;&gt;HEADER&lt;&lt;- opcode: QUERY, status: </a:t>
            </a:r>
            <a:r>
              <a:rPr lang="mr-IN" sz="2400" b="1" dirty="0">
                <a:latin typeface="Calibri"/>
                <a:cs typeface="Calibri"/>
              </a:rPr>
              <a:t>NXDOMAIN</a:t>
            </a:r>
            <a:r>
              <a:rPr lang="mr-IN" sz="2400" dirty="0">
                <a:latin typeface="Calibri"/>
                <a:cs typeface="Calibri"/>
              </a:rPr>
              <a:t>, id: </a:t>
            </a:r>
            <a:r>
              <a:rPr lang="mr-IN" sz="2400" dirty="0" smtClean="0">
                <a:latin typeface="Calibri"/>
                <a:cs typeface="Calibri"/>
              </a:rPr>
              <a:t>5943</a:t>
            </a:r>
            <a:r>
              <a:rPr lang="en-US" sz="2400" dirty="0" smtClean="0">
                <a:latin typeface="Calibri"/>
                <a:cs typeface="Calibri"/>
              </a:rPr>
              <a:t/>
            </a:r>
            <a:br>
              <a:rPr lang="en-US" sz="2400" dirty="0" smtClean="0">
                <a:latin typeface="Calibri"/>
                <a:cs typeface="Calibri"/>
              </a:rPr>
            </a:br>
            <a:r>
              <a:rPr lang="mr-IN" sz="2400" dirty="0" smtClean="0">
                <a:latin typeface="Calibri"/>
                <a:cs typeface="Calibri"/>
              </a:rPr>
              <a:t>;</a:t>
            </a:r>
            <a:r>
              <a:rPr lang="mr-IN" sz="2400" dirty="0">
                <a:latin typeface="Calibri"/>
                <a:cs typeface="Calibri"/>
              </a:rPr>
              <a:t>; flags: qr rd ra; QUERY: 1, ANSWER: 0, AUTHORITY: 1, ADDITIONAL: </a:t>
            </a:r>
            <a:r>
              <a:rPr lang="mr-IN" sz="2400" dirty="0" smtClean="0">
                <a:latin typeface="Calibri"/>
                <a:cs typeface="Calibri"/>
              </a:rPr>
              <a:t>0</a:t>
            </a:r>
            <a:endParaRPr lang="mr-IN" sz="2400"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27</a:t>
            </a:fld>
            <a:endParaRPr lang="en-US"/>
          </a:p>
        </p:txBody>
      </p:sp>
    </p:spTree>
    <p:extLst>
      <p:ext uri="{BB962C8B-B14F-4D97-AF65-F5344CB8AC3E}">
        <p14:creationId xmlns:p14="http://schemas.microsoft.com/office/powerpoint/2010/main" val="40899415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218989"/>
            <a:ext cx="861576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What Do We Find If We Check Passive DNS?</a:t>
            </a:r>
            <a:endParaRPr lang="en-US" sz="3200" b="1" dirty="0"/>
          </a:p>
        </p:txBody>
      </p:sp>
      <p:sp>
        <p:nvSpPr>
          <p:cNvPr id="3" name="Content Placeholder 2"/>
          <p:cNvSpPr>
            <a:spLocks noGrp="1"/>
          </p:cNvSpPr>
          <p:nvPr>
            <p:ph idx="1"/>
          </p:nvPr>
        </p:nvSpPr>
        <p:spPr>
          <a:xfrm>
            <a:off x="160581" y="1056286"/>
            <a:ext cx="8744372" cy="5571776"/>
          </a:xfrm>
        </p:spPr>
        <p:txBody>
          <a:bodyPr>
            <a:normAutofit/>
          </a:bodyPr>
          <a:lstStyle/>
          <a:p>
            <a:r>
              <a:rPr lang="en-US" sz="2400" dirty="0" smtClean="0">
                <a:latin typeface="Calibri"/>
                <a:cs typeface="Calibri"/>
              </a:rPr>
              <a:t>There's not anything there for this specific IP in passive DNS:</a:t>
            </a:r>
            <a:br>
              <a:rPr lang="en-US" sz="2400" dirty="0" smtClean="0">
                <a:latin typeface="Calibri"/>
                <a:cs typeface="Calibri"/>
              </a:rPr>
            </a:br>
            <a:r>
              <a:rPr lang="en-US" sz="2400" dirty="0" smtClean="0">
                <a:latin typeface="Calibri"/>
                <a:cs typeface="Calibri"/>
              </a:rPr>
              <a:t> </a:t>
            </a:r>
            <a:br>
              <a:rPr lang="en-US" sz="2400" dirty="0" smtClean="0">
                <a:latin typeface="Calibri"/>
                <a:cs typeface="Calibri"/>
              </a:rPr>
            </a:br>
            <a:r>
              <a:rPr lang="en-US" sz="2400" dirty="0"/>
              <a:t>$ </a:t>
            </a:r>
            <a:r>
              <a:rPr lang="en-US" sz="2400" b="1" dirty="0" err="1"/>
              <a:t>dnsdb_query.py</a:t>
            </a:r>
            <a:r>
              <a:rPr lang="en-US" sz="2400" b="1" dirty="0"/>
              <a:t> -</a:t>
            </a:r>
            <a:r>
              <a:rPr lang="en-US" sz="2400" b="1" dirty="0" err="1"/>
              <a:t>i</a:t>
            </a:r>
            <a:r>
              <a:rPr lang="en-US" sz="2400" b="1" dirty="0"/>
              <a:t> </a:t>
            </a:r>
            <a:r>
              <a:rPr lang="en-US" sz="2400" b="1" dirty="0" smtClean="0"/>
              <a:t>116.31.116.23</a:t>
            </a:r>
            <a:br>
              <a:rPr lang="en-US" sz="2400" b="1" dirty="0" smtClean="0"/>
            </a:br>
            <a:r>
              <a:rPr lang="en-US" sz="2400" dirty="0" smtClean="0"/>
              <a:t>HTTP </a:t>
            </a:r>
            <a:r>
              <a:rPr lang="en-US" sz="2400" dirty="0"/>
              <a:t>Error 404: Not </a:t>
            </a:r>
            <a:r>
              <a:rPr lang="en-US" sz="2400" dirty="0" smtClean="0"/>
              <a:t>Found</a:t>
            </a:r>
            <a:br>
              <a:rPr lang="en-US" sz="2400" dirty="0" smtClean="0"/>
            </a:br>
            <a:endParaRPr lang="en-US" sz="2400" dirty="0" smtClean="0"/>
          </a:p>
          <a:p>
            <a:r>
              <a:rPr lang="en-US" sz="2400" b="1" i="1" dirty="0" smtClean="0">
                <a:latin typeface="Calibri"/>
                <a:cs typeface="Calibri"/>
              </a:rPr>
              <a:t>"What's that </a:t>
            </a:r>
            <a:r>
              <a:rPr lang="en-US" sz="2400" b="1" i="1" dirty="0" err="1" smtClean="0">
                <a:latin typeface="Calibri"/>
                <a:cs typeface="Calibri"/>
              </a:rPr>
              <a:t>dnsdb_query.py</a:t>
            </a:r>
            <a:r>
              <a:rPr lang="en-US" sz="2400" b="1" i="1" dirty="0" smtClean="0">
                <a:latin typeface="Calibri"/>
                <a:cs typeface="Calibri"/>
              </a:rPr>
              <a:t> command?"</a:t>
            </a:r>
            <a:br>
              <a:rPr lang="en-US" sz="2400" b="1" i="1" dirty="0" smtClean="0">
                <a:latin typeface="Calibri"/>
                <a:cs typeface="Calibri"/>
              </a:rPr>
            </a:br>
            <a:r>
              <a:rPr lang="en-US" sz="2400" i="1" dirty="0" smtClean="0">
                <a:latin typeface="Calibri"/>
                <a:cs typeface="Calibri"/>
              </a:rPr>
              <a:t/>
            </a:r>
            <a:br>
              <a:rPr lang="en-US" sz="2400" i="1" dirty="0" smtClean="0">
                <a:latin typeface="Calibri"/>
                <a:cs typeface="Calibri"/>
              </a:rPr>
            </a:br>
            <a:r>
              <a:rPr lang="en-US" sz="2400" dirty="0" smtClean="0">
                <a:latin typeface="Calibri"/>
                <a:cs typeface="Calibri"/>
              </a:rPr>
              <a:t>That's one (of </a:t>
            </a:r>
            <a:r>
              <a:rPr lang="en-US" sz="2400" dirty="0" err="1" smtClean="0">
                <a:latin typeface="Calibri"/>
                <a:cs typeface="Calibri"/>
              </a:rPr>
              <a:t>multuple</a:t>
            </a:r>
            <a:r>
              <a:rPr lang="en-US" sz="2400" dirty="0" smtClean="0">
                <a:latin typeface="Calibri"/>
                <a:cs typeface="Calibri"/>
              </a:rPr>
              <a:t>) ways you can access Farsight's DNSDB </a:t>
            </a:r>
            <a:r>
              <a:rPr lang="en-US" sz="2400" dirty="0">
                <a:latin typeface="Calibri"/>
                <a:cs typeface="Calibri"/>
              </a:rPr>
              <a:t>p</a:t>
            </a:r>
            <a:r>
              <a:rPr lang="en-US" sz="2400" dirty="0" smtClean="0">
                <a:latin typeface="Calibri"/>
                <a:cs typeface="Calibri"/>
              </a:rPr>
              <a:t>assive DNS API. See:</a:t>
            </a:r>
            <a:br>
              <a:rPr lang="en-US" sz="2400" dirty="0" smtClean="0">
                <a:latin typeface="Calibri"/>
                <a:cs typeface="Calibri"/>
              </a:rPr>
            </a:br>
            <a:r>
              <a:rPr lang="en-US" sz="2400" dirty="0" smtClean="0">
                <a:cs typeface="Calibri"/>
              </a:rPr>
              <a:t/>
            </a:r>
            <a:br>
              <a:rPr lang="en-US" sz="2400" dirty="0" smtClean="0">
                <a:cs typeface="Calibri"/>
              </a:rPr>
            </a:br>
            <a:r>
              <a:rPr lang="en-US" sz="2400" dirty="0" smtClean="0">
                <a:cs typeface="Calibri"/>
              </a:rPr>
              <a:t>-- https</a:t>
            </a:r>
            <a:r>
              <a:rPr lang="en-US" sz="2400" dirty="0">
                <a:cs typeface="Calibri"/>
              </a:rPr>
              <a:t>://</a:t>
            </a:r>
            <a:r>
              <a:rPr lang="en-US" sz="2400" dirty="0" err="1">
                <a:cs typeface="Calibri"/>
              </a:rPr>
              <a:t>api.dnsdb.info</a:t>
            </a:r>
            <a:r>
              <a:rPr lang="en-US" sz="2400" dirty="0">
                <a:cs typeface="Calibri"/>
              </a:rPr>
              <a:t>/ </a:t>
            </a:r>
            <a:r>
              <a:rPr lang="en-US" sz="2400" dirty="0" smtClean="0">
                <a:cs typeface="Calibri"/>
              </a:rPr>
              <a:t/>
            </a:r>
            <a:br>
              <a:rPr lang="en-US" sz="2400" dirty="0" smtClean="0">
                <a:cs typeface="Calibri"/>
              </a:rPr>
            </a:br>
            <a:r>
              <a:rPr lang="en-US" sz="2400" dirty="0" smtClean="0">
                <a:cs typeface="Calibri"/>
              </a:rPr>
              <a:t>-- https</a:t>
            </a:r>
            <a:r>
              <a:rPr lang="en-US" sz="2400" dirty="0">
                <a:cs typeface="Calibri"/>
              </a:rPr>
              <a:t>://</a:t>
            </a:r>
            <a:r>
              <a:rPr lang="en-US" sz="2400" dirty="0" err="1">
                <a:cs typeface="Calibri"/>
              </a:rPr>
              <a:t>github.com</a:t>
            </a:r>
            <a:r>
              <a:rPr lang="en-US" sz="2400" dirty="0">
                <a:cs typeface="Calibri"/>
              </a:rPr>
              <a:t>/</a:t>
            </a:r>
            <a:r>
              <a:rPr lang="en-US" sz="2400" dirty="0" err="1">
                <a:cs typeface="Calibri"/>
              </a:rPr>
              <a:t>dnsdb</a:t>
            </a:r>
            <a:r>
              <a:rPr lang="en-US" sz="2400" dirty="0">
                <a:cs typeface="Calibri"/>
              </a:rPr>
              <a:t>/</a:t>
            </a:r>
            <a:r>
              <a:rPr lang="en-US" sz="2400" dirty="0" err="1">
                <a:cs typeface="Calibri"/>
              </a:rPr>
              <a:t>dnsdb</a:t>
            </a:r>
            <a:r>
              <a:rPr lang="en-US" sz="2400" dirty="0">
                <a:cs typeface="Calibri"/>
              </a:rPr>
              <a:t>-</a:t>
            </a:r>
            <a:r>
              <a:rPr lang="en-US" sz="2400" dirty="0" smtClean="0">
                <a:cs typeface="Calibri"/>
              </a:rPr>
              <a:t>query</a:t>
            </a:r>
            <a:br>
              <a:rPr lang="en-US" sz="2400" dirty="0" smtClean="0">
                <a:cs typeface="Calibri"/>
              </a:rPr>
            </a:br>
            <a:r>
              <a:rPr lang="en-US" sz="2400" dirty="0" smtClean="0">
                <a:cs typeface="Calibri"/>
              </a:rPr>
              <a:t/>
            </a:r>
            <a:br>
              <a:rPr lang="en-US" sz="2400" dirty="0" smtClean="0">
                <a:cs typeface="Calibri"/>
              </a:rPr>
            </a:br>
            <a:r>
              <a:rPr lang="en-US" sz="2400" dirty="0" smtClean="0">
                <a:cs typeface="Calibri"/>
              </a:rPr>
              <a:t>Other passive DNS implementations will have </a:t>
            </a:r>
            <a:r>
              <a:rPr lang="en-US" sz="2400" dirty="0" err="1" smtClean="0">
                <a:cs typeface="Calibri"/>
              </a:rPr>
              <a:t>analagous</a:t>
            </a:r>
            <a:r>
              <a:rPr lang="en-US" sz="2400" dirty="0" smtClean="0">
                <a:cs typeface="Calibri"/>
              </a:rPr>
              <a:t> query capabilities...</a:t>
            </a:r>
            <a:endParaRPr lang="mr-IN" sz="2400"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28</a:t>
            </a:fld>
            <a:endParaRPr lang="en-US"/>
          </a:p>
        </p:txBody>
      </p:sp>
    </p:spTree>
    <p:extLst>
      <p:ext uri="{BB962C8B-B14F-4D97-AF65-F5344CB8AC3E}">
        <p14:creationId xmlns:p14="http://schemas.microsoft.com/office/powerpoint/2010/main" val="28340390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46" y="218989"/>
            <a:ext cx="8863767"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Example of Checking Another Passive DNS Provider</a:t>
            </a:r>
            <a:endParaRPr lang="en-US" sz="3200" b="1" dirty="0"/>
          </a:p>
        </p:txBody>
      </p:sp>
      <p:sp>
        <p:nvSpPr>
          <p:cNvPr id="4" name="Slide Number Placeholder 3"/>
          <p:cNvSpPr>
            <a:spLocks noGrp="1"/>
          </p:cNvSpPr>
          <p:nvPr>
            <p:ph type="sldNum" sz="quarter" idx="12"/>
          </p:nvPr>
        </p:nvSpPr>
        <p:spPr/>
        <p:txBody>
          <a:bodyPr/>
          <a:lstStyle/>
          <a:p>
            <a:fld id="{8A66AE07-A573-9E42-AA1F-E212CC8A1C16}" type="slidenum">
              <a:rPr lang="en-US" smtClean="0"/>
              <a:t>29</a:t>
            </a:fld>
            <a:endParaRPr lang="en-US"/>
          </a:p>
        </p:txBody>
      </p:sp>
      <p:pic>
        <p:nvPicPr>
          <p:cNvPr id="6" name="Picture 5" descr="virustota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87" y="1075457"/>
            <a:ext cx="8615766" cy="5121260"/>
          </a:xfrm>
          <a:prstGeom prst="rect">
            <a:avLst/>
          </a:prstGeom>
        </p:spPr>
      </p:pic>
    </p:spTree>
    <p:extLst>
      <p:ext uri="{BB962C8B-B14F-4D97-AF65-F5344CB8AC3E}">
        <p14:creationId xmlns:p14="http://schemas.microsoft.com/office/powerpoint/2010/main" val="40925037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38" y="250148"/>
            <a:ext cx="7279994" cy="567218"/>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latin typeface="Calibri"/>
                <a:cs typeface="Calibri"/>
              </a:rPr>
              <a:t>Thanks For The Chance To Talk Today!</a:t>
            </a:r>
            <a:endParaRPr lang="en-US" sz="3200" b="1" dirty="0">
              <a:latin typeface="Calibri"/>
              <a:cs typeface="Calibri"/>
            </a:endParaRPr>
          </a:p>
        </p:txBody>
      </p:sp>
      <p:sp>
        <p:nvSpPr>
          <p:cNvPr id="3" name="Content Placeholder 2"/>
          <p:cNvSpPr>
            <a:spLocks noGrp="1"/>
          </p:cNvSpPr>
          <p:nvPr>
            <p:ph idx="1"/>
          </p:nvPr>
        </p:nvSpPr>
        <p:spPr>
          <a:xfrm>
            <a:off x="249027" y="1094011"/>
            <a:ext cx="8641275" cy="5518060"/>
          </a:xfrm>
        </p:spPr>
        <p:txBody>
          <a:bodyPr>
            <a:normAutofit/>
          </a:bodyPr>
          <a:lstStyle/>
          <a:p>
            <a:r>
              <a:rPr lang="en-US" sz="2400" dirty="0" smtClean="0">
                <a:cs typeface="Times New Roman"/>
              </a:rPr>
              <a:t>I'd like to thank FIRST TC and </a:t>
            </a:r>
            <a:r>
              <a:rPr lang="en-US" sz="2400" b="1" dirty="0" smtClean="0">
                <a:cs typeface="Times New Roman"/>
              </a:rPr>
              <a:t>Xavier </a:t>
            </a:r>
            <a:br>
              <a:rPr lang="en-US" sz="2400" b="1" dirty="0" smtClean="0">
                <a:cs typeface="Times New Roman"/>
              </a:rPr>
            </a:br>
            <a:r>
              <a:rPr lang="en-US" sz="2400" b="1" dirty="0" err="1" smtClean="0">
                <a:cs typeface="Times New Roman"/>
              </a:rPr>
              <a:t>Panadero</a:t>
            </a:r>
            <a:r>
              <a:rPr lang="en-US" sz="2400" dirty="0" smtClean="0">
                <a:cs typeface="Times New Roman"/>
              </a:rPr>
              <a:t> of Centre </a:t>
            </a:r>
            <a:r>
              <a:rPr lang="en-US" sz="2400" dirty="0">
                <a:cs typeface="Times New Roman"/>
              </a:rPr>
              <a:t>de </a:t>
            </a:r>
            <a:r>
              <a:rPr lang="en-US" sz="2400" dirty="0" err="1">
                <a:cs typeface="Times New Roman"/>
              </a:rPr>
              <a:t>Seguretat</a:t>
            </a:r>
            <a:r>
              <a:rPr lang="en-US" sz="2400" dirty="0">
                <a:cs typeface="Times New Roman"/>
              </a:rPr>
              <a:t> de la </a:t>
            </a:r>
            <a:r>
              <a:rPr lang="en-US" sz="2400" dirty="0" smtClean="0">
                <a:cs typeface="Times New Roman"/>
              </a:rPr>
              <a:t/>
            </a:r>
            <a:br>
              <a:rPr lang="en-US" sz="2400" dirty="0" smtClean="0">
                <a:cs typeface="Times New Roman"/>
              </a:rPr>
            </a:br>
            <a:r>
              <a:rPr lang="en-US" sz="2400" dirty="0" err="1" smtClean="0">
                <a:cs typeface="Times New Roman"/>
              </a:rPr>
              <a:t>Informació</a:t>
            </a:r>
            <a:r>
              <a:rPr lang="en-US" sz="2400" dirty="0" smtClean="0">
                <a:cs typeface="Times New Roman"/>
              </a:rPr>
              <a:t> de </a:t>
            </a:r>
            <a:r>
              <a:rPr lang="en-US" sz="2400" dirty="0" err="1">
                <a:cs typeface="Times New Roman"/>
              </a:rPr>
              <a:t>Catalunya</a:t>
            </a:r>
            <a:r>
              <a:rPr lang="en-US" sz="2400" dirty="0">
                <a:cs typeface="Times New Roman"/>
              </a:rPr>
              <a:t> (CESICAT</a:t>
            </a:r>
            <a:r>
              <a:rPr lang="en-US" sz="2400" dirty="0" smtClean="0">
                <a:cs typeface="Times New Roman"/>
              </a:rPr>
              <a:t>) for </a:t>
            </a:r>
            <a:br>
              <a:rPr lang="en-US" sz="2400" dirty="0" smtClean="0">
                <a:cs typeface="Times New Roman"/>
              </a:rPr>
            </a:br>
            <a:r>
              <a:rPr lang="en-US" sz="2400" dirty="0" smtClean="0">
                <a:cs typeface="Times New Roman"/>
              </a:rPr>
              <a:t>inviting me to present. I'm honored!</a:t>
            </a:r>
          </a:p>
          <a:p>
            <a:r>
              <a:rPr lang="en-US" sz="2400" dirty="0" smtClean="0">
                <a:cs typeface="Times New Roman"/>
              </a:rPr>
              <a:t>Thanks to to all of </a:t>
            </a:r>
            <a:r>
              <a:rPr lang="en-US" sz="2400" b="1" dirty="0" smtClean="0">
                <a:cs typeface="Times New Roman"/>
              </a:rPr>
              <a:t>you</a:t>
            </a:r>
            <a:r>
              <a:rPr lang="en-US" sz="2400" dirty="0" smtClean="0">
                <a:cs typeface="Times New Roman"/>
              </a:rPr>
              <a:t> for attending </a:t>
            </a:r>
            <a:r>
              <a:rPr lang="mr-IN" sz="2400" dirty="0" smtClean="0">
                <a:cs typeface="Times New Roman"/>
              </a:rPr>
              <a:t>–</a:t>
            </a:r>
            <a:r>
              <a:rPr lang="en-US" sz="2400" dirty="0" smtClean="0">
                <a:cs typeface="Times New Roman"/>
              </a:rPr>
              <a:t> </a:t>
            </a:r>
            <a:br>
              <a:rPr lang="en-US" sz="2400" dirty="0" smtClean="0">
                <a:cs typeface="Times New Roman"/>
              </a:rPr>
            </a:br>
            <a:r>
              <a:rPr lang="en-US" sz="2400" dirty="0" smtClean="0">
                <a:cs typeface="Times New Roman"/>
              </a:rPr>
              <a:t>I know we're close to the end of this </a:t>
            </a:r>
            <a:br>
              <a:rPr lang="en-US" sz="2400" dirty="0" smtClean="0">
                <a:cs typeface="Times New Roman"/>
              </a:rPr>
            </a:br>
            <a:r>
              <a:rPr lang="en-US" sz="2400" dirty="0" smtClean="0">
                <a:cs typeface="Times New Roman"/>
              </a:rPr>
              <a:t>week's meetings, and many of you will</a:t>
            </a:r>
            <a:br>
              <a:rPr lang="en-US" sz="2400" dirty="0" smtClean="0">
                <a:cs typeface="Times New Roman"/>
              </a:rPr>
            </a:br>
            <a:r>
              <a:rPr lang="en-US" sz="2400" dirty="0" smtClean="0">
                <a:cs typeface="Times New Roman"/>
              </a:rPr>
              <a:t>be catching trains or flights home soon.</a:t>
            </a:r>
          </a:p>
          <a:p>
            <a:r>
              <a:rPr lang="en-US" sz="2400" dirty="0">
                <a:cs typeface="Times New Roman"/>
              </a:rPr>
              <a:t>T</a:t>
            </a:r>
            <a:r>
              <a:rPr lang="en-US" sz="2400" dirty="0" smtClean="0">
                <a:cs typeface="Times New Roman"/>
              </a:rPr>
              <a:t>hanks, too, to my boss</a:t>
            </a:r>
            <a:r>
              <a:rPr lang="en-US" sz="2400" dirty="0">
                <a:cs typeface="Times New Roman"/>
              </a:rPr>
              <a:t> </a:t>
            </a:r>
            <a:r>
              <a:rPr lang="en-US" sz="2400" dirty="0" smtClean="0">
                <a:cs typeface="Times New Roman"/>
              </a:rPr>
              <a:t>at Farsight </a:t>
            </a:r>
            <a:br>
              <a:rPr lang="en-US" sz="2400" dirty="0" smtClean="0">
                <a:cs typeface="Times New Roman"/>
              </a:rPr>
            </a:br>
            <a:r>
              <a:rPr lang="en-US" sz="2400" dirty="0" smtClean="0">
                <a:cs typeface="Times New Roman"/>
              </a:rPr>
              <a:t>Security, Inc., for giving me the time to </a:t>
            </a:r>
            <a:br>
              <a:rPr lang="en-US" sz="2400" dirty="0" smtClean="0">
                <a:cs typeface="Times New Roman"/>
              </a:rPr>
            </a:br>
            <a:r>
              <a:rPr lang="en-US" sz="2400" dirty="0" smtClean="0">
                <a:cs typeface="Times New Roman"/>
              </a:rPr>
              <a:t>attend today's meeting.</a:t>
            </a:r>
          </a:p>
          <a:p>
            <a:r>
              <a:rPr lang="en-US" sz="2400" dirty="0">
                <a:cs typeface="Times New Roman"/>
              </a:rPr>
              <a:t>For those who may not know me, I live </a:t>
            </a:r>
            <a:r>
              <a:rPr lang="en-US" sz="2400" dirty="0" smtClean="0">
                <a:cs typeface="Times New Roman"/>
              </a:rPr>
              <a:t>in Oregon -- that's the red state on the map of the United States. Some other background...</a:t>
            </a:r>
            <a:br>
              <a:rPr lang="en-US" sz="2400" dirty="0" smtClean="0">
                <a:cs typeface="Times New Roman"/>
              </a:rPr>
            </a:br>
            <a:r>
              <a:rPr lang="en-US" sz="1400" dirty="0" smtClean="0">
                <a:cs typeface="Times New Roman"/>
              </a:rPr>
              <a:t>----</a:t>
            </a:r>
            <a:br>
              <a:rPr lang="en-US" sz="1400" dirty="0" smtClean="0">
                <a:cs typeface="Times New Roman"/>
              </a:rPr>
            </a:br>
            <a:r>
              <a:rPr lang="en-US" sz="1400" dirty="0" smtClean="0">
                <a:cs typeface="Times New Roman"/>
              </a:rPr>
              <a:t>Oregon map by Tubs </a:t>
            </a:r>
            <a:r>
              <a:rPr lang="en-US" sz="1400" dirty="0">
                <a:cs typeface="Times New Roman"/>
              </a:rPr>
              <a:t>[CC BY-SA 3.0 (http://</a:t>
            </a:r>
            <a:r>
              <a:rPr lang="en-US" sz="1400" dirty="0" err="1">
                <a:cs typeface="Times New Roman"/>
              </a:rPr>
              <a:t>creativecommons.org</a:t>
            </a:r>
            <a:r>
              <a:rPr lang="en-US" sz="1400" dirty="0">
                <a:cs typeface="Times New Roman"/>
              </a:rPr>
              <a:t>/licenses/by-</a:t>
            </a:r>
            <a:r>
              <a:rPr lang="en-US" sz="1400" dirty="0" err="1">
                <a:cs typeface="Times New Roman"/>
              </a:rPr>
              <a:t>sa</a:t>
            </a:r>
            <a:r>
              <a:rPr lang="en-US" sz="1400" dirty="0">
                <a:cs typeface="Times New Roman"/>
              </a:rPr>
              <a:t>/3.0)], via Wikimedia Commons</a:t>
            </a:r>
            <a:endParaRPr lang="en-US" sz="1400" dirty="0" smtClean="0">
              <a:cs typeface="Times New Roman"/>
            </a:endParaRPr>
          </a:p>
        </p:txBody>
      </p:sp>
      <p:sp>
        <p:nvSpPr>
          <p:cNvPr id="4" name="Slide Number Placeholder 3"/>
          <p:cNvSpPr>
            <a:spLocks noGrp="1"/>
          </p:cNvSpPr>
          <p:nvPr>
            <p:ph type="sldNum" sz="quarter" idx="12"/>
          </p:nvPr>
        </p:nvSpPr>
        <p:spPr/>
        <p:txBody>
          <a:bodyPr/>
          <a:lstStyle/>
          <a:p>
            <a:fld id="{A01D78B1-C646-0640-9D56-83A1F74A1B90}" type="slidenum">
              <a:rPr lang="en-US" smtClean="0"/>
              <a:t>3</a:t>
            </a:fld>
            <a:endParaRPr lang="en-US" dirty="0"/>
          </a:p>
        </p:txBody>
      </p:sp>
      <p:pic>
        <p:nvPicPr>
          <p:cNvPr id="7" name="Picture 6" descr="220px-Flag_of_Oreg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261" y="3487790"/>
            <a:ext cx="2747539" cy="1648523"/>
          </a:xfrm>
          <a:prstGeom prst="rect">
            <a:avLst/>
          </a:prstGeom>
        </p:spPr>
      </p:pic>
      <p:pic>
        <p:nvPicPr>
          <p:cNvPr id="11" name="Picture 10" descr="200px-Oregon_in_United_States.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261" y="1428412"/>
            <a:ext cx="2747539" cy="1703474"/>
          </a:xfrm>
          <a:prstGeom prst="rect">
            <a:avLst/>
          </a:prstGeom>
        </p:spPr>
      </p:pic>
    </p:spTree>
    <p:extLst>
      <p:ext uri="{BB962C8B-B14F-4D97-AF65-F5344CB8AC3E}">
        <p14:creationId xmlns:p14="http://schemas.microsoft.com/office/powerpoint/2010/main" val="10953844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218989"/>
            <a:ext cx="8615765" cy="496374"/>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dirty="0" smtClean="0"/>
              <a:t>[Pink == Backfill]... </a:t>
            </a:r>
            <a:r>
              <a:rPr lang="en-US" sz="3200" b="1" dirty="0" smtClean="0"/>
              <a:t>What's "Passive DNS?"</a:t>
            </a:r>
            <a:endParaRPr lang="en-US" sz="3200" b="1" dirty="0"/>
          </a:p>
        </p:txBody>
      </p:sp>
      <p:sp>
        <p:nvSpPr>
          <p:cNvPr id="3" name="Content Placeholder 2"/>
          <p:cNvSpPr>
            <a:spLocks noGrp="1"/>
          </p:cNvSpPr>
          <p:nvPr>
            <p:ph idx="1"/>
          </p:nvPr>
        </p:nvSpPr>
        <p:spPr>
          <a:xfrm>
            <a:off x="160581" y="1056286"/>
            <a:ext cx="8744372" cy="5571776"/>
          </a:xfrm>
        </p:spPr>
        <p:txBody>
          <a:bodyPr>
            <a:normAutofit/>
          </a:bodyPr>
          <a:lstStyle/>
          <a:p>
            <a:r>
              <a:rPr lang="en-US" sz="2400" dirty="0" smtClean="0">
                <a:latin typeface="Calibri"/>
                <a:cs typeface="Calibri"/>
              </a:rPr>
              <a:t>Passive DNS is a </a:t>
            </a:r>
            <a:r>
              <a:rPr lang="en-US" sz="2400" dirty="0" err="1" smtClean="0">
                <a:latin typeface="Calibri"/>
                <a:cs typeface="Calibri"/>
              </a:rPr>
              <a:t>NoSQL</a:t>
            </a:r>
            <a:r>
              <a:rPr lang="en-US" sz="2400" dirty="0" smtClean="0">
                <a:latin typeface="Calibri"/>
                <a:cs typeface="Calibri"/>
              </a:rPr>
              <a:t> database created by watching DNS traffic, typically cache miss traffic (queries and responses) captured above large recursive resolvers. By collecting passive DNS data above large recursive resolvers, queries seen appear to come from the resolver, not a specific user</a:t>
            </a:r>
            <a:r>
              <a:rPr lang="en-US" sz="2400" dirty="0" smtClean="0">
                <a:latin typeface="Calibri"/>
                <a:cs typeface="Calibri"/>
                <a:sym typeface="Wingdings"/>
              </a:rPr>
              <a:t> (so </a:t>
            </a:r>
            <a:r>
              <a:rPr lang="en-US" sz="2400" dirty="0" smtClean="0">
                <a:latin typeface="Calibri"/>
                <a:cs typeface="Calibri"/>
              </a:rPr>
              <a:t>privacy gets preserved).</a:t>
            </a:r>
          </a:p>
          <a:p>
            <a:r>
              <a:rPr lang="en-US" sz="2400" dirty="0" smtClean="0">
                <a:latin typeface="Calibri"/>
                <a:cs typeface="Calibri"/>
              </a:rPr>
              <a:t>Passive DNS allows a security analyst to get answers to queries that regular DNS can't address, including:</a:t>
            </a:r>
          </a:p>
          <a:p>
            <a:pPr lvl="1"/>
            <a:r>
              <a:rPr lang="en-US" sz="2000" dirty="0" smtClean="0">
                <a:latin typeface="Calibri"/>
                <a:cs typeface="Calibri"/>
              </a:rPr>
              <a:t>"What FQDNs have been seen on IP foo or in CIDR block bar?"</a:t>
            </a:r>
          </a:p>
          <a:p>
            <a:pPr lvl="1"/>
            <a:r>
              <a:rPr lang="en-US" sz="2000" dirty="0" smtClean="0">
                <a:latin typeface="Calibri"/>
                <a:cs typeface="Calibri"/>
              </a:rPr>
              <a:t>"What FQDNs use name server ns1.example.com?"</a:t>
            </a:r>
          </a:p>
          <a:p>
            <a:pPr lvl="1"/>
            <a:r>
              <a:rPr lang="en-US" sz="2000" dirty="0" smtClean="0">
                <a:latin typeface="Calibri"/>
                <a:cs typeface="Calibri"/>
              </a:rPr>
              <a:t>"Given FQDN </a:t>
            </a:r>
            <a:r>
              <a:rPr lang="en-US" sz="2000" dirty="0" err="1" smtClean="0">
                <a:latin typeface="Calibri"/>
                <a:cs typeface="Calibri"/>
              </a:rPr>
              <a:t>alpha.bravo.charlie</a:t>
            </a:r>
            <a:r>
              <a:rPr lang="en-US" sz="2000" dirty="0" smtClean="0">
                <a:latin typeface="Calibri"/>
                <a:cs typeface="Calibri"/>
              </a:rPr>
              <a:t>, where (what IP addresses) has that FQDN been seen using?"</a:t>
            </a:r>
          </a:p>
          <a:p>
            <a:pPr lvl="1"/>
            <a:r>
              <a:rPr lang="en-US" sz="2000" dirty="0" smtClean="0">
                <a:latin typeface="Calibri"/>
                <a:cs typeface="Calibri"/>
              </a:rPr>
              <a:t>"Given base domain </a:t>
            </a:r>
            <a:r>
              <a:rPr lang="en-US" sz="2000" dirty="0" err="1" smtClean="0">
                <a:latin typeface="Calibri"/>
                <a:cs typeface="Calibri"/>
              </a:rPr>
              <a:t>bravo.charlie</a:t>
            </a:r>
            <a:r>
              <a:rPr lang="en-US" sz="2000" dirty="0" smtClean="0">
                <a:latin typeface="Calibri"/>
                <a:cs typeface="Calibri"/>
              </a:rPr>
              <a:t>, what FQDNs are known to live under that base domain?"</a:t>
            </a:r>
          </a:p>
          <a:p>
            <a:r>
              <a:rPr lang="en-US" sz="2400" dirty="0" smtClean="0">
                <a:latin typeface="Calibri"/>
                <a:cs typeface="Calibri"/>
              </a:rPr>
              <a:t>Bottom line -- passive DNS is useful for "pivoting" or taking an initial clue and finding related items ("guilt by association").</a:t>
            </a:r>
          </a:p>
        </p:txBody>
      </p:sp>
      <p:sp>
        <p:nvSpPr>
          <p:cNvPr id="4" name="Slide Number Placeholder 3"/>
          <p:cNvSpPr>
            <a:spLocks noGrp="1"/>
          </p:cNvSpPr>
          <p:nvPr>
            <p:ph type="sldNum" sz="quarter" idx="12"/>
          </p:nvPr>
        </p:nvSpPr>
        <p:spPr/>
        <p:txBody>
          <a:bodyPr/>
          <a:lstStyle/>
          <a:p>
            <a:fld id="{8A66AE07-A573-9E42-AA1F-E212CC8A1C16}" type="slidenum">
              <a:rPr lang="en-US" smtClean="0"/>
              <a:t>30</a:t>
            </a:fld>
            <a:endParaRPr lang="en-US"/>
          </a:p>
        </p:txBody>
      </p:sp>
    </p:spTree>
    <p:extLst>
      <p:ext uri="{BB962C8B-B14F-4D97-AF65-F5344CB8AC3E}">
        <p14:creationId xmlns:p14="http://schemas.microsoft.com/office/powerpoint/2010/main" val="15306399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66AE07-A573-9E42-AA1F-E212CC8A1C16}" type="slidenum">
              <a:rPr lang="en-US" smtClean="0"/>
              <a:t>31</a:t>
            </a:fld>
            <a:endParaRPr lang="en-US"/>
          </a:p>
        </p:txBody>
      </p:sp>
      <p:pic>
        <p:nvPicPr>
          <p:cNvPr id="6" name="Picture 5" descr="architect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87" y="414654"/>
            <a:ext cx="8699041" cy="5753334"/>
          </a:xfrm>
          <a:prstGeom prst="rect">
            <a:avLst/>
          </a:prstGeom>
        </p:spPr>
      </p:pic>
    </p:spTree>
    <p:extLst>
      <p:ext uri="{BB962C8B-B14F-4D97-AF65-F5344CB8AC3E}">
        <p14:creationId xmlns:p14="http://schemas.microsoft.com/office/powerpoint/2010/main" val="33913145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059"/>
            <a:ext cx="8229600" cy="515323"/>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Some Entities Offering Passive DNS Services</a:t>
            </a:r>
            <a:endParaRPr lang="en-US" sz="3200" b="1" dirty="0"/>
          </a:p>
        </p:txBody>
      </p:sp>
      <p:sp>
        <p:nvSpPr>
          <p:cNvPr id="3" name="Content Placeholder 2"/>
          <p:cNvSpPr>
            <a:spLocks noGrp="1"/>
          </p:cNvSpPr>
          <p:nvPr>
            <p:ph idx="1"/>
          </p:nvPr>
        </p:nvSpPr>
        <p:spPr>
          <a:xfrm>
            <a:off x="267368" y="873891"/>
            <a:ext cx="8717888" cy="5612022"/>
          </a:xfrm>
        </p:spPr>
        <p:txBody>
          <a:bodyPr>
            <a:normAutofit/>
          </a:bodyPr>
          <a:lstStyle/>
          <a:p>
            <a:r>
              <a:rPr lang="en-US" sz="2400" dirty="0" smtClean="0"/>
              <a:t>Farsight Security, Inc.</a:t>
            </a:r>
            <a:r>
              <a:rPr lang="en-US" sz="2400" dirty="0"/>
              <a:t> </a:t>
            </a:r>
            <a:r>
              <a:rPr lang="en-US" sz="2400" dirty="0" smtClean="0"/>
              <a:t>offers DNSDB (see https</a:t>
            </a:r>
            <a:r>
              <a:rPr lang="en-US" sz="2400" dirty="0"/>
              <a:t>:</a:t>
            </a:r>
            <a:r>
              <a:rPr lang="en-US" sz="2400" dirty="0" smtClean="0"/>
              <a:t>//</a:t>
            </a:r>
            <a:r>
              <a:rPr lang="en-US" sz="2400" dirty="0" err="1" smtClean="0"/>
              <a:t>dnsdb.info</a:t>
            </a:r>
            <a:r>
              <a:rPr lang="en-US" sz="2400" dirty="0" smtClean="0"/>
              <a:t>/ )</a:t>
            </a:r>
            <a:endParaRPr lang="en-US" sz="2400" dirty="0"/>
          </a:p>
          <a:p>
            <a:pPr lvl="1"/>
            <a:r>
              <a:rPr lang="en-US" sz="2000" dirty="0" smtClean="0"/>
              <a:t>DNSDB is a commercial (licensed) product, but</a:t>
            </a:r>
            <a:r>
              <a:rPr lang="en-US" sz="2000" dirty="0"/>
              <a:t> </a:t>
            </a:r>
            <a:r>
              <a:rPr lang="en-US" sz="2000" b="1" dirty="0" smtClean="0"/>
              <a:t>individual</a:t>
            </a:r>
            <a:r>
              <a:rPr lang="en-US" sz="2000" dirty="0" smtClean="0"/>
              <a:t> law </a:t>
            </a:r>
            <a:r>
              <a:rPr lang="en-US" sz="2000" dirty="0"/>
              <a:t>enforcement </a:t>
            </a:r>
            <a:r>
              <a:rPr lang="en-US" sz="2000" dirty="0" smtClean="0"/>
              <a:t>officers (LEOs), vetted academic </a:t>
            </a:r>
            <a:r>
              <a:rPr lang="en-US" sz="2000" dirty="0"/>
              <a:t>researchers, and </a:t>
            </a:r>
            <a:r>
              <a:rPr lang="en-US" sz="2000" dirty="0" smtClean="0"/>
              <a:t>vetted-but-unfunded "Internet superheroes" can request free (grant) access to DNSDB.</a:t>
            </a:r>
          </a:p>
          <a:p>
            <a:r>
              <a:rPr lang="en-US" sz="2400" dirty="0" smtClean="0"/>
              <a:t>Some other passive DNS implementations include:</a:t>
            </a:r>
          </a:p>
          <a:p>
            <a:pPr lvl="1"/>
            <a:r>
              <a:rPr lang="en-US" sz="2000" dirty="0" smtClean="0"/>
              <a:t>Florian Weimer's BFK, http</a:t>
            </a:r>
            <a:r>
              <a:rPr lang="en-US" sz="2000" dirty="0"/>
              <a:t>://</a:t>
            </a:r>
            <a:r>
              <a:rPr lang="en-US" sz="2000" dirty="0" err="1"/>
              <a:t>www.bfk.de</a:t>
            </a:r>
            <a:r>
              <a:rPr lang="en-US" sz="2000" dirty="0"/>
              <a:t>/</a:t>
            </a:r>
            <a:r>
              <a:rPr lang="en-US" sz="2000" dirty="0" err="1" smtClean="0"/>
              <a:t>bfk_dnslogger.html</a:t>
            </a:r>
            <a:endParaRPr lang="en-US" sz="2000" dirty="0" smtClean="0"/>
          </a:p>
          <a:p>
            <a:pPr lvl="1"/>
            <a:r>
              <a:rPr lang="en-US" sz="2000" dirty="0" err="1"/>
              <a:t>CERT.at</a:t>
            </a:r>
            <a:r>
              <a:rPr lang="en-US" sz="2000" dirty="0"/>
              <a:t>/</a:t>
            </a:r>
            <a:r>
              <a:rPr lang="en-US" sz="2000" dirty="0" err="1" smtClean="0"/>
              <a:t>Aconet</a:t>
            </a:r>
            <a:r>
              <a:rPr lang="en-US" sz="2000" dirty="0" smtClean="0"/>
              <a:t> Passive DNS (inquire: </a:t>
            </a:r>
            <a:r>
              <a:rPr lang="en-US" sz="2000" dirty="0" err="1" smtClean="0"/>
              <a:t>kaplan</a:t>
            </a:r>
            <a:r>
              <a:rPr lang="en-US" sz="2000" dirty="0" err="1"/>
              <a:t>@</a:t>
            </a:r>
            <a:r>
              <a:rPr lang="en-US" sz="2000" dirty="0" err="1" smtClean="0"/>
              <a:t>cert.at</a:t>
            </a:r>
            <a:r>
              <a:rPr lang="en-US" sz="2000" dirty="0"/>
              <a:t> </a:t>
            </a:r>
            <a:r>
              <a:rPr lang="en-US" sz="2000" dirty="0" smtClean="0"/>
              <a:t>or </a:t>
            </a:r>
            <a:r>
              <a:rPr lang="en-US" sz="2000" dirty="0" err="1" smtClean="0"/>
              <a:t>lendl</a:t>
            </a:r>
            <a:r>
              <a:rPr lang="en-US" sz="2000" dirty="0" err="1"/>
              <a:t>@</a:t>
            </a:r>
            <a:r>
              <a:rPr lang="en-US" sz="2000" dirty="0" err="1" smtClean="0"/>
              <a:t>cert.at</a:t>
            </a:r>
            <a:r>
              <a:rPr lang="en-US" sz="2000" dirty="0" smtClean="0"/>
              <a:t>)</a:t>
            </a:r>
          </a:p>
          <a:p>
            <a:pPr lvl="1"/>
            <a:r>
              <a:rPr lang="en-US" sz="2000" dirty="0" smtClean="0"/>
              <a:t>CIRCL Passive DNS, http</a:t>
            </a:r>
            <a:r>
              <a:rPr lang="en-US" sz="2000" dirty="0"/>
              <a:t>://</a:t>
            </a:r>
            <a:r>
              <a:rPr lang="en-US" sz="2000" dirty="0" err="1"/>
              <a:t>www.circl.lu</a:t>
            </a:r>
            <a:r>
              <a:rPr lang="en-US" sz="2000" dirty="0"/>
              <a:t>/services/passive-dns</a:t>
            </a:r>
            <a:r>
              <a:rPr lang="en-US" sz="2000" dirty="0" smtClean="0"/>
              <a:t>/</a:t>
            </a:r>
          </a:p>
          <a:p>
            <a:pPr lvl="1"/>
            <a:r>
              <a:rPr lang="en-US" sz="2000" dirty="0"/>
              <a:t>http://</a:t>
            </a:r>
            <a:r>
              <a:rPr lang="en-US" sz="2000" dirty="0" err="1"/>
              <a:t>passivedns.mnemonic.no</a:t>
            </a:r>
            <a:r>
              <a:rPr lang="en-US" sz="2000" dirty="0"/>
              <a:t>/search/</a:t>
            </a:r>
            <a:endParaRPr lang="en-US" sz="2000" dirty="0" smtClean="0"/>
          </a:p>
          <a:p>
            <a:pPr lvl="1"/>
            <a:r>
              <a:rPr lang="en-US" sz="2000" dirty="0"/>
              <a:t>https://</a:t>
            </a:r>
            <a:r>
              <a:rPr lang="en-US" sz="2000" dirty="0" err="1"/>
              <a:t>www.opendns.com</a:t>
            </a:r>
            <a:r>
              <a:rPr lang="en-US" sz="2000" dirty="0"/>
              <a:t>/enterprise-security/resources/data-sheets/investigate</a:t>
            </a:r>
            <a:r>
              <a:rPr lang="en-US" sz="2000" dirty="0" smtClean="0"/>
              <a:t>/</a:t>
            </a:r>
          </a:p>
          <a:p>
            <a:pPr lvl="1"/>
            <a:r>
              <a:rPr lang="en-US" sz="2000" dirty="0" smtClean="0"/>
              <a:t>https</a:t>
            </a:r>
            <a:r>
              <a:rPr lang="en-US" sz="2000" dirty="0"/>
              <a:t>://</a:t>
            </a:r>
            <a:r>
              <a:rPr lang="en-US" sz="2000" dirty="0" err="1"/>
              <a:t>www.cs.auckland.ac.nz</a:t>
            </a:r>
            <a:r>
              <a:rPr lang="en-US" sz="2000" dirty="0"/>
              <a:t>/research/groups/</a:t>
            </a:r>
            <a:r>
              <a:rPr lang="en-US" sz="2000" dirty="0" err="1"/>
              <a:t>sde</a:t>
            </a:r>
            <a:r>
              <a:rPr lang="en-US" sz="2000" dirty="0"/>
              <a:t>/</a:t>
            </a:r>
            <a:r>
              <a:rPr lang="en-US" sz="2000" dirty="0" err="1"/>
              <a:t>dhdb-index.php</a:t>
            </a:r>
            <a:endParaRPr lang="en-US" sz="2000" dirty="0" smtClean="0"/>
          </a:p>
          <a:p>
            <a:pPr lvl="1"/>
            <a:r>
              <a:rPr lang="en-US" sz="2000" dirty="0"/>
              <a:t>VirusTotal, https://</a:t>
            </a:r>
            <a:r>
              <a:rPr lang="en-US" sz="2000" dirty="0" err="1"/>
              <a:t>www.virustotal.com</a:t>
            </a:r>
            <a:r>
              <a:rPr lang="en-US" sz="2000" dirty="0"/>
              <a:t>/#</a:t>
            </a:r>
            <a:r>
              <a:rPr lang="en-US" sz="2000" dirty="0" smtClean="0"/>
              <a:t>search (shown a few slides ago)</a:t>
            </a:r>
          </a:p>
          <a:p>
            <a:pPr lvl="1"/>
            <a:r>
              <a:rPr lang="en-US" sz="2000" dirty="0" smtClean="0"/>
              <a:t>360.cn Passive DNS, https</a:t>
            </a:r>
            <a:r>
              <a:rPr lang="en-US" sz="2000" dirty="0"/>
              <a:t>://</a:t>
            </a:r>
            <a:r>
              <a:rPr lang="en-US" sz="2000" dirty="0" err="1"/>
              <a:t>www.passivedns.cn</a:t>
            </a:r>
            <a:r>
              <a:rPr lang="en-US" sz="2000" dirty="0"/>
              <a:t>/help</a:t>
            </a:r>
            <a:r>
              <a:rPr lang="en-US" sz="2000" dirty="0" smtClean="0"/>
              <a:t>/</a:t>
            </a:r>
          </a:p>
          <a:p>
            <a:r>
              <a:rPr lang="en-US" sz="2400" dirty="0" smtClean="0"/>
              <a:t>If I missed any other passive DNS sites, please drop me a note...</a:t>
            </a:r>
          </a:p>
        </p:txBody>
      </p:sp>
      <p:sp>
        <p:nvSpPr>
          <p:cNvPr id="4" name="Slide Number Placeholder 3"/>
          <p:cNvSpPr>
            <a:spLocks noGrp="1"/>
          </p:cNvSpPr>
          <p:nvPr>
            <p:ph type="sldNum" sz="quarter" idx="12"/>
          </p:nvPr>
        </p:nvSpPr>
        <p:spPr/>
        <p:txBody>
          <a:bodyPr/>
          <a:lstStyle/>
          <a:p>
            <a:fld id="{4D4BB8BD-F8C0-4544-BAE3-59EE5C16151F}" type="slidenum">
              <a:rPr lang="en-US" smtClean="0"/>
              <a:t>32</a:t>
            </a:fld>
            <a:endParaRPr lang="en-US"/>
          </a:p>
        </p:txBody>
      </p:sp>
    </p:spTree>
    <p:extLst>
      <p:ext uri="{BB962C8B-B14F-4D97-AF65-F5344CB8AC3E}">
        <p14:creationId xmlns:p14="http://schemas.microsoft.com/office/powerpoint/2010/main" val="6978728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218989"/>
            <a:ext cx="861576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Let's Also Check </a:t>
            </a:r>
            <a:r>
              <a:rPr lang="en-US" sz="3200" b="1" dirty="0" smtClean="0">
                <a:solidFill>
                  <a:srgbClr val="FF0000"/>
                </a:solidFill>
              </a:rPr>
              <a:t>Oregon Routeviews</a:t>
            </a:r>
            <a:endParaRPr lang="en-US" sz="3200" b="1" dirty="0"/>
          </a:p>
        </p:txBody>
      </p:sp>
      <p:sp>
        <p:nvSpPr>
          <p:cNvPr id="3" name="Content Placeholder 2"/>
          <p:cNvSpPr>
            <a:spLocks noGrp="1"/>
          </p:cNvSpPr>
          <p:nvPr>
            <p:ph idx="1"/>
          </p:nvPr>
        </p:nvSpPr>
        <p:spPr>
          <a:xfrm>
            <a:off x="160581" y="1056286"/>
            <a:ext cx="8744372" cy="5571776"/>
          </a:xfrm>
        </p:spPr>
        <p:txBody>
          <a:bodyPr>
            <a:normAutofit/>
          </a:bodyPr>
          <a:lstStyle/>
          <a:p>
            <a:r>
              <a:rPr lang="en-US" sz="2400" dirty="0" smtClean="0">
                <a:latin typeface="Calibri"/>
                <a:cs typeface="Calibri"/>
              </a:rPr>
              <a:t>$ </a:t>
            </a:r>
            <a:r>
              <a:rPr lang="en-US" sz="2400" b="1" dirty="0" smtClean="0">
                <a:latin typeface="Calibri"/>
                <a:cs typeface="Calibri"/>
              </a:rPr>
              <a:t>telnet </a:t>
            </a:r>
            <a:r>
              <a:rPr lang="en-US" sz="2400" b="1" dirty="0"/>
              <a:t>route-</a:t>
            </a:r>
            <a:r>
              <a:rPr lang="en-US" sz="2400" b="1" dirty="0" err="1"/>
              <a:t>views.oregon</a:t>
            </a:r>
            <a:r>
              <a:rPr lang="en-US" sz="2400" b="1" dirty="0"/>
              <a:t>-</a:t>
            </a:r>
            <a:r>
              <a:rPr lang="en-US" sz="2400" b="1" dirty="0" err="1" smtClean="0"/>
              <a:t>ix.net</a:t>
            </a:r>
            <a:r>
              <a:rPr lang="en-US" sz="2400" b="1" dirty="0"/>
              <a:t/>
            </a:r>
            <a:br>
              <a:rPr lang="en-US" sz="2400" b="1" dirty="0"/>
            </a:br>
            <a:r>
              <a:rPr lang="en-US" sz="2400" dirty="0" smtClean="0"/>
              <a:t>login: </a:t>
            </a:r>
            <a:r>
              <a:rPr lang="en-US" sz="2400" b="1" dirty="0" err="1" smtClean="0"/>
              <a:t>rviews</a:t>
            </a:r>
            <a:r>
              <a:rPr lang="en-US" sz="2400" b="1" dirty="0"/>
              <a:t/>
            </a:r>
            <a:br>
              <a:rPr lang="en-US" sz="2400" b="1" dirty="0"/>
            </a:br>
            <a:r>
              <a:rPr lang="en-US" sz="2400" dirty="0"/>
              <a:t>route-views&gt;</a:t>
            </a:r>
            <a:r>
              <a:rPr lang="en-US" sz="2400" b="1" dirty="0"/>
              <a:t>show </a:t>
            </a:r>
            <a:r>
              <a:rPr lang="en-US" sz="2400" b="1" dirty="0" err="1"/>
              <a:t>ip</a:t>
            </a:r>
            <a:r>
              <a:rPr lang="en-US" sz="2400" b="1" dirty="0"/>
              <a:t> </a:t>
            </a:r>
            <a:r>
              <a:rPr lang="en-US" sz="2400" b="1" dirty="0" err="1"/>
              <a:t>bgp</a:t>
            </a:r>
            <a:r>
              <a:rPr lang="en-US" sz="2400" b="1" dirty="0"/>
              <a:t> </a:t>
            </a:r>
            <a:r>
              <a:rPr lang="en-US" sz="2400" b="1" dirty="0" smtClean="0"/>
              <a:t>116.31.116.23</a:t>
            </a:r>
            <a:br>
              <a:rPr lang="en-US" sz="2400" b="1" dirty="0" smtClean="0"/>
            </a:br>
            <a:r>
              <a:rPr lang="en-US" sz="2400" dirty="0" smtClean="0"/>
              <a:t>BGP </a:t>
            </a:r>
            <a:r>
              <a:rPr lang="en-US" sz="2400" dirty="0"/>
              <a:t>routing table entry for </a:t>
            </a:r>
            <a:r>
              <a:rPr lang="en-US" sz="2400" b="1" dirty="0">
                <a:solidFill>
                  <a:srgbClr val="FF0000"/>
                </a:solidFill>
              </a:rPr>
              <a:t>116.31.96.0/19</a:t>
            </a:r>
            <a:r>
              <a:rPr lang="en-US" sz="2400" dirty="0"/>
              <a:t>, version </a:t>
            </a:r>
            <a:r>
              <a:rPr lang="en-US" sz="2400" dirty="0" smtClean="0"/>
              <a:t>93702655</a:t>
            </a:r>
            <a:br>
              <a:rPr lang="en-US" sz="2400" dirty="0" smtClean="0"/>
            </a:br>
            <a:r>
              <a:rPr lang="en-US" sz="2400" dirty="0" smtClean="0"/>
              <a:t>[...]</a:t>
            </a:r>
            <a:br>
              <a:rPr lang="en-US" sz="2400" dirty="0" smtClean="0"/>
            </a:br>
            <a:r>
              <a:rPr lang="en-US" sz="2400" dirty="0" smtClean="0"/>
              <a:t>  </a:t>
            </a:r>
            <a:r>
              <a:rPr lang="en-US" sz="2400" dirty="0"/>
              <a:t>3549 3356 4134 </a:t>
            </a:r>
            <a:r>
              <a:rPr lang="en-US" sz="2400" b="1" dirty="0" smtClean="0">
                <a:solidFill>
                  <a:srgbClr val="FF0000"/>
                </a:solidFill>
              </a:rPr>
              <a:t>134764</a:t>
            </a:r>
            <a:r>
              <a:rPr lang="en-US" sz="2400" b="1" dirty="0"/>
              <a:t/>
            </a:r>
            <a:br>
              <a:rPr lang="en-US" sz="2400" b="1" dirty="0"/>
            </a:br>
            <a:r>
              <a:rPr lang="en-US" sz="2400" dirty="0" smtClean="0"/>
              <a:t>[...]</a:t>
            </a:r>
            <a:br>
              <a:rPr lang="en-US" sz="2400" dirty="0" smtClean="0"/>
            </a:br>
            <a:r>
              <a:rPr lang="en-US" sz="2400" b="1" dirty="0" smtClean="0"/>
              <a:t>q</a:t>
            </a:r>
            <a:br>
              <a:rPr lang="en-US" sz="2400" b="1" dirty="0" smtClean="0"/>
            </a:br>
            <a:r>
              <a:rPr lang="en-US" sz="2400" dirty="0"/>
              <a:t>route-views</a:t>
            </a:r>
            <a:r>
              <a:rPr lang="en-US" sz="2400" dirty="0" smtClean="0"/>
              <a:t>&gt;</a:t>
            </a:r>
            <a:r>
              <a:rPr lang="en-US" sz="2400" b="1" dirty="0" smtClean="0"/>
              <a:t>exit</a:t>
            </a:r>
            <a:endParaRPr lang="en-US" sz="2400" b="1" dirty="0"/>
          </a:p>
          <a:p>
            <a:r>
              <a:rPr lang="en-US" sz="2400" dirty="0" smtClean="0"/>
              <a:t>What does this tell us? </a:t>
            </a:r>
            <a:r>
              <a:rPr lang="en-US" sz="2400" b="1" dirty="0" smtClean="0"/>
              <a:t>Well, we've now localized that abuse source from an IPv4 /12 (</a:t>
            </a:r>
            <a:r>
              <a:rPr lang="is-IS" sz="2400" b="1" dirty="0" smtClean="0"/>
              <a:t>1,048,576 addresses) </a:t>
            </a:r>
            <a:r>
              <a:rPr lang="en-US" sz="2400" b="1" dirty="0" smtClean="0"/>
              <a:t>all the way down to an IPv4 /19, just 8,192 IPv4 addresses. </a:t>
            </a:r>
          </a:p>
          <a:p>
            <a:r>
              <a:rPr lang="en-US" sz="2400" dirty="0" smtClean="0">
                <a:latin typeface="Calibri"/>
                <a:cs typeface="Calibri"/>
              </a:rPr>
              <a:t>We also now have a responsible party, the ASN that's routing </a:t>
            </a:r>
            <a:r>
              <a:rPr lang="mr-IN" sz="2400" dirty="0">
                <a:latin typeface="Calibri"/>
                <a:cs typeface="Calibri"/>
              </a:rPr>
              <a:t>116.31.96.0/19</a:t>
            </a:r>
            <a:r>
              <a:rPr lang="en-US" sz="2400" dirty="0" smtClean="0">
                <a:latin typeface="Calibri"/>
                <a:cs typeface="Calibri"/>
              </a:rPr>
              <a:t>, AS134764.</a:t>
            </a:r>
          </a:p>
        </p:txBody>
      </p:sp>
      <p:sp>
        <p:nvSpPr>
          <p:cNvPr id="4" name="Slide Number Placeholder 3"/>
          <p:cNvSpPr>
            <a:spLocks noGrp="1"/>
          </p:cNvSpPr>
          <p:nvPr>
            <p:ph type="sldNum" sz="quarter" idx="12"/>
          </p:nvPr>
        </p:nvSpPr>
        <p:spPr/>
        <p:txBody>
          <a:bodyPr/>
          <a:lstStyle/>
          <a:p>
            <a:fld id="{8A66AE07-A573-9E42-AA1F-E212CC8A1C16}" type="slidenum">
              <a:rPr lang="en-US" smtClean="0"/>
              <a:t>33</a:t>
            </a:fld>
            <a:endParaRPr lang="en-US"/>
          </a:p>
        </p:txBody>
      </p:sp>
    </p:spTree>
    <p:extLst>
      <p:ext uri="{BB962C8B-B14F-4D97-AF65-F5344CB8AC3E}">
        <p14:creationId xmlns:p14="http://schemas.microsoft.com/office/powerpoint/2010/main" val="19418907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115326"/>
            <a:ext cx="8615765" cy="73990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Don't Like telnet? There's Also </a:t>
            </a:r>
            <a:r>
              <a:rPr lang="en-US" sz="3200" b="1" dirty="0" smtClean="0"/>
              <a:t>Two DNS Zone</a:t>
            </a:r>
            <a:endParaRPr lang="en-US" sz="3200" b="1" dirty="0"/>
          </a:p>
        </p:txBody>
      </p:sp>
      <p:sp>
        <p:nvSpPr>
          <p:cNvPr id="3" name="Content Placeholder 2"/>
          <p:cNvSpPr>
            <a:spLocks noGrp="1"/>
          </p:cNvSpPr>
          <p:nvPr>
            <p:ph idx="1"/>
          </p:nvPr>
        </p:nvSpPr>
        <p:spPr>
          <a:xfrm>
            <a:off x="289187" y="1056286"/>
            <a:ext cx="8615765" cy="5571776"/>
          </a:xfrm>
        </p:spPr>
        <p:txBody>
          <a:bodyPr>
            <a:normAutofit/>
          </a:bodyPr>
          <a:lstStyle/>
          <a:p>
            <a:pPr marL="0" indent="0">
              <a:buNone/>
            </a:pPr>
            <a:r>
              <a:rPr lang="en-US" sz="2400" dirty="0">
                <a:cs typeface="Calibri"/>
              </a:rPr>
              <a:t>$ </a:t>
            </a:r>
            <a:r>
              <a:rPr lang="en-US" sz="2400" b="1" dirty="0">
                <a:cs typeface="Calibri"/>
              </a:rPr>
              <a:t>dig -t txt 23.116.31.116.aspath.routeviews.org +short</a:t>
            </a:r>
          </a:p>
          <a:p>
            <a:pPr marL="0" indent="0">
              <a:buNone/>
            </a:pPr>
            <a:r>
              <a:rPr lang="en-US" sz="2400" dirty="0">
                <a:cs typeface="Calibri"/>
              </a:rPr>
              <a:t>"47872 3356 4134 </a:t>
            </a:r>
            <a:r>
              <a:rPr lang="en-US" sz="2400" b="1" dirty="0">
                <a:solidFill>
                  <a:srgbClr val="FF0000"/>
                </a:solidFill>
                <a:cs typeface="Calibri"/>
              </a:rPr>
              <a:t>134764</a:t>
            </a:r>
            <a:r>
              <a:rPr lang="en-US" sz="2400" dirty="0">
                <a:cs typeface="Calibri"/>
              </a:rPr>
              <a:t>" "</a:t>
            </a:r>
            <a:r>
              <a:rPr lang="en-US" sz="2400" b="1" dirty="0">
                <a:solidFill>
                  <a:srgbClr val="FF0000"/>
                </a:solidFill>
                <a:cs typeface="Calibri"/>
              </a:rPr>
              <a:t>116.31.96.0</a:t>
            </a:r>
            <a:r>
              <a:rPr lang="en-US" sz="2400" dirty="0">
                <a:cs typeface="Calibri"/>
              </a:rPr>
              <a:t>" "</a:t>
            </a:r>
            <a:r>
              <a:rPr lang="en-US" sz="2400" b="1" dirty="0">
                <a:solidFill>
                  <a:srgbClr val="FF0000"/>
                </a:solidFill>
                <a:cs typeface="Calibri"/>
              </a:rPr>
              <a:t>19</a:t>
            </a:r>
            <a:r>
              <a:rPr lang="en-US" sz="2400" dirty="0" smtClean="0">
                <a:cs typeface="Calibri"/>
              </a:rPr>
              <a:t>"</a:t>
            </a:r>
          </a:p>
          <a:p>
            <a:pPr marL="0" indent="0">
              <a:buNone/>
            </a:pPr>
            <a:endParaRPr lang="en-US" sz="2400" dirty="0" smtClean="0">
              <a:latin typeface="Calibri"/>
              <a:cs typeface="Calibri"/>
            </a:endParaRPr>
          </a:p>
          <a:p>
            <a:pPr marL="0" indent="0">
              <a:buNone/>
            </a:pPr>
            <a:r>
              <a:rPr lang="en-US" sz="2400" dirty="0" smtClean="0">
                <a:latin typeface="Calibri"/>
                <a:cs typeface="Calibri"/>
              </a:rPr>
              <a:t>You can easily write a little shell script or </a:t>
            </a:r>
            <a:r>
              <a:rPr lang="en-US" sz="2400" dirty="0" err="1" smtClean="0">
                <a:latin typeface="Calibri"/>
                <a:cs typeface="Calibri"/>
              </a:rPr>
              <a:t>perl</a:t>
            </a:r>
            <a:r>
              <a:rPr lang="en-US" sz="2400" dirty="0" smtClean="0">
                <a:latin typeface="Calibri"/>
                <a:cs typeface="Calibri"/>
              </a:rPr>
              <a:t> script to form </a:t>
            </a:r>
            <a:r>
              <a:rPr lang="en-US" sz="2400" dirty="0" err="1" smtClean="0">
                <a:latin typeface="Calibri"/>
                <a:cs typeface="Calibri"/>
              </a:rPr>
              <a:t>asn</a:t>
            </a:r>
            <a:r>
              <a:rPr lang="en-US" sz="2400" dirty="0" smtClean="0">
                <a:latin typeface="Calibri"/>
                <a:cs typeface="Calibri"/>
              </a:rPr>
              <a:t> or </a:t>
            </a:r>
            <a:r>
              <a:rPr lang="en-US" sz="2400" dirty="0" err="1" smtClean="0">
                <a:latin typeface="Calibri"/>
                <a:cs typeface="Calibri"/>
              </a:rPr>
              <a:t>aspath</a:t>
            </a:r>
            <a:r>
              <a:rPr lang="en-US" sz="2400" dirty="0" smtClean="0">
                <a:latin typeface="Calibri"/>
                <a:cs typeface="Calibri"/>
              </a:rPr>
              <a:t> zone queries for you. E.g., if you just want the origin </a:t>
            </a:r>
            <a:r>
              <a:rPr lang="en-US" sz="2400" dirty="0" err="1" smtClean="0">
                <a:latin typeface="Calibri"/>
                <a:cs typeface="Calibri"/>
              </a:rPr>
              <a:t>asn</a:t>
            </a:r>
            <a:r>
              <a:rPr lang="en-US" sz="2400" dirty="0" smtClean="0">
                <a:latin typeface="Calibri"/>
                <a:cs typeface="Calibri"/>
              </a:rPr>
              <a:t>:</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a:t>
            </a:r>
            <a:r>
              <a:rPr lang="en-US" sz="2400" b="1" dirty="0" smtClean="0">
                <a:latin typeface="Calibri"/>
                <a:cs typeface="Calibri"/>
              </a:rPr>
              <a:t>ip2asn 116.31.116.23</a:t>
            </a:r>
            <a:r>
              <a:rPr lang="en-US" sz="2400" dirty="0" smtClean="0">
                <a:latin typeface="Calibri"/>
                <a:cs typeface="Calibri"/>
              </a:rPr>
              <a:t/>
            </a:r>
            <a:br>
              <a:rPr lang="en-US" sz="2400" dirty="0" smtClean="0">
                <a:latin typeface="Calibri"/>
                <a:cs typeface="Calibri"/>
              </a:rPr>
            </a:br>
            <a:r>
              <a:rPr lang="pt-BR" sz="2400" b="1" dirty="0" smtClean="0">
                <a:solidFill>
                  <a:srgbClr val="FF0000"/>
                </a:solidFill>
              </a:rPr>
              <a:t>134764</a:t>
            </a:r>
            <a:r>
              <a:rPr lang="pt-BR" sz="2400" dirty="0" smtClean="0"/>
              <a:t> </a:t>
            </a:r>
            <a:r>
              <a:rPr lang="pt-BR" sz="2400" dirty="0"/>
              <a:t>116.31.116.23</a:t>
            </a: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See the next page.</a:t>
            </a:r>
          </a:p>
          <a:p>
            <a:pPr marL="0" indent="0">
              <a:buNone/>
            </a:pPr>
            <a:endParaRPr lang="en-US" sz="2400" dirty="0">
              <a:latin typeface="Calibri"/>
              <a:cs typeface="Calibri"/>
            </a:endParaRPr>
          </a:p>
          <a:p>
            <a:pPr marL="0" indent="0">
              <a:buNone/>
            </a:pPr>
            <a:r>
              <a:rPr lang="en-US" sz="2400" dirty="0" smtClean="0">
                <a:latin typeface="Calibri"/>
                <a:cs typeface="Calibri"/>
              </a:rPr>
              <a:t>Want the raw zone to run from a local server for lower latency,</a:t>
            </a:r>
            <a:br>
              <a:rPr lang="en-US" sz="2400" dirty="0" smtClean="0">
                <a:latin typeface="Calibri"/>
                <a:cs typeface="Calibri"/>
              </a:rPr>
            </a:br>
            <a:r>
              <a:rPr lang="en-US" sz="2400" dirty="0" smtClean="0">
                <a:latin typeface="Calibri"/>
                <a:cs typeface="Calibri"/>
              </a:rPr>
              <a:t>higher throughput, or total control? Mirror that zone locally. </a:t>
            </a:r>
            <a:br>
              <a:rPr lang="en-US" sz="2400" dirty="0" smtClean="0">
                <a:latin typeface="Calibri"/>
                <a:cs typeface="Calibri"/>
              </a:rPr>
            </a:br>
            <a:r>
              <a:rPr lang="en-US" sz="2400" dirty="0" smtClean="0">
                <a:cs typeface="Calibri"/>
              </a:rPr>
              <a:t>See </a:t>
            </a:r>
            <a:r>
              <a:rPr lang="en-US" sz="2400" dirty="0">
                <a:cs typeface="Calibri"/>
              </a:rPr>
              <a:t>http://</a:t>
            </a:r>
            <a:r>
              <a:rPr lang="en-US" sz="2400" dirty="0" err="1">
                <a:cs typeface="Calibri"/>
              </a:rPr>
              <a:t>ftp.routeviews.org</a:t>
            </a:r>
            <a:r>
              <a:rPr lang="en-US" sz="2400" dirty="0">
                <a:cs typeface="Calibri"/>
              </a:rPr>
              <a:t>/</a:t>
            </a:r>
            <a:r>
              <a:rPr lang="en-US" sz="2400" dirty="0" err="1">
                <a:cs typeface="Calibri"/>
              </a:rPr>
              <a:t>dnszones</a:t>
            </a:r>
            <a:r>
              <a:rPr lang="en-US" sz="2400" dirty="0">
                <a:cs typeface="Calibri"/>
              </a:rPr>
              <a:t>/</a:t>
            </a:r>
            <a:endParaRPr lang="en-US" sz="2400" dirty="0">
              <a:latin typeface="Calibri"/>
              <a:cs typeface="Calibri"/>
            </a:endParaRPr>
          </a:p>
          <a:p>
            <a:pPr marL="0" indent="0">
              <a:buNone/>
            </a:pPr>
            <a:endParaRPr lang="en-US" sz="2400" dirty="0" smtClean="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34</a:t>
            </a:fld>
            <a:endParaRPr lang="en-US"/>
          </a:p>
        </p:txBody>
      </p:sp>
    </p:spTree>
    <p:extLst>
      <p:ext uri="{BB962C8B-B14F-4D97-AF65-F5344CB8AC3E}">
        <p14:creationId xmlns:p14="http://schemas.microsoft.com/office/powerpoint/2010/main" val="39492343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22"/>
            <a:ext cx="8229600" cy="686771"/>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The Little ip2asn shell Script</a:t>
            </a:r>
            <a:endParaRPr lang="en-US" sz="3200" b="1" dirty="0"/>
          </a:p>
        </p:txBody>
      </p:sp>
      <p:sp>
        <p:nvSpPr>
          <p:cNvPr id="3" name="Content Placeholder 2"/>
          <p:cNvSpPr>
            <a:spLocks noGrp="1"/>
          </p:cNvSpPr>
          <p:nvPr>
            <p:ph idx="1"/>
          </p:nvPr>
        </p:nvSpPr>
        <p:spPr>
          <a:xfrm>
            <a:off x="457200" y="1192132"/>
            <a:ext cx="8229600" cy="5364595"/>
          </a:xfrm>
        </p:spPr>
        <p:txBody>
          <a:bodyPr>
            <a:noAutofit/>
          </a:bodyPr>
          <a:lstStyle/>
          <a:p>
            <a:pPr marL="0" indent="0">
              <a:buNone/>
            </a:pPr>
            <a:r>
              <a:rPr lang="mr-IN" sz="1800" b="1" dirty="0" smtClean="0">
                <a:latin typeface="Courier"/>
                <a:cs typeface="Courier"/>
              </a:rPr>
              <a:t>#</a:t>
            </a:r>
            <a:r>
              <a:rPr lang="mr-IN" sz="1800" b="1" dirty="0">
                <a:latin typeface="Courier"/>
                <a:cs typeface="Courier"/>
              </a:rPr>
              <a:t>!/bin/sh</a:t>
            </a:r>
          </a:p>
          <a:p>
            <a:pPr marL="0" indent="0">
              <a:buNone/>
            </a:pPr>
            <a:endParaRPr lang="mr-IN" sz="1800" b="1" dirty="0">
              <a:latin typeface="Courier"/>
              <a:cs typeface="Courier"/>
            </a:endParaRPr>
          </a:p>
          <a:p>
            <a:pPr marL="0" indent="0">
              <a:buNone/>
            </a:pPr>
            <a:r>
              <a:rPr lang="en-US" sz="1800" b="1" dirty="0">
                <a:solidFill>
                  <a:srgbClr val="FF0000"/>
                </a:solidFill>
                <a:latin typeface="Courier"/>
                <a:cs typeface="Courier"/>
              </a:rPr>
              <a:t>o</a:t>
            </a:r>
            <a:r>
              <a:rPr lang="en-US" sz="1800" b="1" dirty="0">
                <a:latin typeface="Courier"/>
                <a:cs typeface="Courier"/>
              </a:rPr>
              <a:t>rigip=</a:t>
            </a:r>
            <a:r>
              <a:rPr lang="en-US" sz="1800" b="1" dirty="0">
                <a:solidFill>
                  <a:srgbClr val="FF0000"/>
                </a:solidFill>
                <a:latin typeface="Courier"/>
                <a:cs typeface="Courier"/>
              </a:rPr>
              <a:t>`</a:t>
            </a:r>
            <a:r>
              <a:rPr lang="en-US" sz="1800" b="1" dirty="0">
                <a:latin typeface="Courier"/>
                <a:cs typeface="Courier"/>
              </a:rPr>
              <a:t>echo $1</a:t>
            </a:r>
            <a:r>
              <a:rPr lang="en-US" sz="1800" b="1" dirty="0">
                <a:solidFill>
                  <a:srgbClr val="FF0000"/>
                </a:solidFill>
                <a:latin typeface="Courier"/>
                <a:cs typeface="Courier"/>
              </a:rPr>
              <a:t>`</a:t>
            </a:r>
          </a:p>
          <a:p>
            <a:pPr marL="0" indent="0">
              <a:buNone/>
            </a:pPr>
            <a:r>
              <a:rPr lang="mr-IN" sz="1800" b="1" dirty="0">
                <a:solidFill>
                  <a:srgbClr val="FF0000"/>
                </a:solidFill>
                <a:latin typeface="Courier"/>
                <a:cs typeface="Courier"/>
              </a:rPr>
              <a:t>r</a:t>
            </a:r>
            <a:r>
              <a:rPr lang="mr-IN" sz="1800" b="1" dirty="0">
                <a:latin typeface="Courier"/>
                <a:cs typeface="Courier"/>
              </a:rPr>
              <a:t>evip=</a:t>
            </a:r>
            <a:r>
              <a:rPr lang="mr-IN" sz="1800" b="1" dirty="0">
                <a:solidFill>
                  <a:srgbClr val="FF0000"/>
                </a:solidFill>
                <a:latin typeface="Courier"/>
                <a:cs typeface="Courier"/>
              </a:rPr>
              <a:t>`</a:t>
            </a:r>
            <a:r>
              <a:rPr lang="mr-IN" sz="1800" b="1" dirty="0">
                <a:latin typeface="Courier"/>
                <a:cs typeface="Courier"/>
              </a:rPr>
              <a:t>echo $1 | sed 's/\([0-9]*\)\.\([0-9]*\)\.\([0-9]*\)\.\([0-9]*\)/\4.\3.\2.\1/'</a:t>
            </a:r>
            <a:r>
              <a:rPr lang="mr-IN" sz="1800" b="1" dirty="0">
                <a:solidFill>
                  <a:srgbClr val="FF0000"/>
                </a:solidFill>
                <a:latin typeface="Courier"/>
                <a:cs typeface="Courier"/>
              </a:rPr>
              <a:t>`</a:t>
            </a:r>
          </a:p>
          <a:p>
            <a:pPr marL="0" indent="0">
              <a:buNone/>
            </a:pPr>
            <a:r>
              <a:rPr lang="en-US" sz="1800" b="1" dirty="0">
                <a:solidFill>
                  <a:srgbClr val="FF0000"/>
                </a:solidFill>
                <a:latin typeface="Courier"/>
                <a:cs typeface="Courier"/>
              </a:rPr>
              <a:t>l</a:t>
            </a:r>
            <a:r>
              <a:rPr lang="en-US" sz="1800" b="1" dirty="0">
                <a:latin typeface="Courier"/>
                <a:cs typeface="Courier"/>
              </a:rPr>
              <a:t>isting=</a:t>
            </a:r>
            <a:r>
              <a:rPr lang="en-US" sz="1800" b="1" dirty="0">
                <a:solidFill>
                  <a:srgbClr val="FF0000"/>
                </a:solidFill>
                <a:latin typeface="Courier"/>
                <a:cs typeface="Courier"/>
              </a:rPr>
              <a:t>`</a:t>
            </a:r>
            <a:r>
              <a:rPr lang="en-US" sz="1800" b="1" dirty="0">
                <a:latin typeface="Courier"/>
                <a:cs typeface="Courier"/>
              </a:rPr>
              <a:t>host -w -t txt ${</a:t>
            </a:r>
            <a:r>
              <a:rPr lang="en-US" sz="1800" b="1" dirty="0" err="1">
                <a:latin typeface="Courier"/>
                <a:cs typeface="Courier"/>
              </a:rPr>
              <a:t>revip</a:t>
            </a:r>
            <a:r>
              <a:rPr lang="en-US" sz="1800" b="1" dirty="0">
                <a:latin typeface="Courier"/>
                <a:cs typeface="Courier"/>
              </a:rPr>
              <a:t>}.</a:t>
            </a:r>
            <a:r>
              <a:rPr lang="en-US" sz="1800" b="1" dirty="0" err="1">
                <a:latin typeface="Courier"/>
                <a:cs typeface="Courier"/>
              </a:rPr>
              <a:t>asn.routeviews.org</a:t>
            </a:r>
            <a:r>
              <a:rPr lang="en-US" sz="1800" b="1" dirty="0">
                <a:latin typeface="Courier"/>
                <a:cs typeface="Courier"/>
              </a:rPr>
              <a:t> </a:t>
            </a:r>
            <a:r>
              <a:rPr lang="en-US" sz="1800" b="1" dirty="0" smtClean="0">
                <a:latin typeface="Courier"/>
                <a:cs typeface="Courier"/>
              </a:rPr>
              <a:t/>
            </a:r>
            <a:br>
              <a:rPr lang="en-US" sz="1800" b="1" dirty="0" smtClean="0">
                <a:latin typeface="Courier"/>
                <a:cs typeface="Courier"/>
              </a:rPr>
            </a:br>
            <a:r>
              <a:rPr lang="en-US" sz="1800" b="1" dirty="0" smtClean="0">
                <a:latin typeface="Courier"/>
                <a:cs typeface="Courier"/>
              </a:rPr>
              <a:t>2</a:t>
            </a:r>
            <a:r>
              <a:rPr lang="en-US" sz="1800" b="1" dirty="0">
                <a:latin typeface="Courier"/>
                <a:cs typeface="Courier"/>
              </a:rPr>
              <a:t>&gt;/</a:t>
            </a:r>
            <a:r>
              <a:rPr lang="en-US" sz="1800" b="1" dirty="0" err="1">
                <a:latin typeface="Courier"/>
                <a:cs typeface="Courier"/>
              </a:rPr>
              <a:t>dev</a:t>
            </a:r>
            <a:r>
              <a:rPr lang="en-US" sz="1800" b="1" dirty="0">
                <a:latin typeface="Courier"/>
                <a:cs typeface="Courier"/>
              </a:rPr>
              <a:t>/null | tail -1 </a:t>
            </a:r>
            <a:r>
              <a:rPr lang="en-US" sz="1800" b="1" dirty="0">
                <a:solidFill>
                  <a:srgbClr val="FF0000"/>
                </a:solidFill>
                <a:latin typeface="Courier"/>
                <a:cs typeface="Courier"/>
              </a:rPr>
              <a:t>`</a:t>
            </a:r>
          </a:p>
          <a:p>
            <a:pPr marL="0" indent="0">
              <a:buNone/>
            </a:pPr>
            <a:r>
              <a:rPr lang="en-US" sz="1800" b="1" dirty="0" smtClean="0">
                <a:solidFill>
                  <a:srgbClr val="FF0000"/>
                </a:solidFill>
                <a:latin typeface="Courier"/>
                <a:cs typeface="Courier"/>
              </a:rPr>
              <a:t>l</a:t>
            </a:r>
            <a:r>
              <a:rPr lang="en-US" sz="1800" b="1" dirty="0" smtClean="0">
                <a:latin typeface="Courier"/>
                <a:cs typeface="Courier"/>
              </a:rPr>
              <a:t>isting2</a:t>
            </a:r>
            <a:r>
              <a:rPr lang="en-US" sz="1800" b="1" dirty="0">
                <a:latin typeface="Courier"/>
                <a:cs typeface="Courier"/>
              </a:rPr>
              <a:t>=</a:t>
            </a:r>
            <a:r>
              <a:rPr lang="en-US" sz="1800" b="1" dirty="0">
                <a:solidFill>
                  <a:srgbClr val="FF0000"/>
                </a:solidFill>
                <a:latin typeface="Courier"/>
                <a:cs typeface="Courier"/>
              </a:rPr>
              <a:t>`</a:t>
            </a:r>
            <a:r>
              <a:rPr lang="en-US" sz="1800" b="1" dirty="0">
                <a:latin typeface="Courier"/>
                <a:cs typeface="Courier"/>
              </a:rPr>
              <a:t>echo ${listing} | </a:t>
            </a:r>
            <a:r>
              <a:rPr lang="en-US" sz="1800" b="1" dirty="0" err="1">
                <a:latin typeface="Courier"/>
                <a:cs typeface="Courier"/>
              </a:rPr>
              <a:t>awk</a:t>
            </a:r>
            <a:r>
              <a:rPr lang="en-US" sz="1800" b="1" dirty="0">
                <a:latin typeface="Courier"/>
                <a:cs typeface="Courier"/>
              </a:rPr>
              <a:t> '{print $4}' | </a:t>
            </a:r>
            <a:r>
              <a:rPr lang="en-US" sz="1800" b="1" dirty="0" err="1">
                <a:latin typeface="Courier"/>
                <a:cs typeface="Courier"/>
              </a:rPr>
              <a:t>sed</a:t>
            </a:r>
            <a:r>
              <a:rPr lang="en-US" sz="1800" b="1" dirty="0">
                <a:latin typeface="Courier"/>
                <a:cs typeface="Courier"/>
              </a:rPr>
              <a:t> </a:t>
            </a:r>
            <a:r>
              <a:rPr lang="en-US" sz="1800" b="1" dirty="0" smtClean="0">
                <a:latin typeface="Courier"/>
                <a:cs typeface="Courier"/>
              </a:rPr>
              <a:t/>
            </a:r>
            <a:br>
              <a:rPr lang="en-US" sz="1800" b="1" dirty="0" smtClean="0">
                <a:latin typeface="Courier"/>
                <a:cs typeface="Courier"/>
              </a:rPr>
            </a:br>
            <a:r>
              <a:rPr lang="en-US" sz="1800" b="1" dirty="0" smtClean="0">
                <a:latin typeface="Courier"/>
                <a:cs typeface="Courier"/>
              </a:rPr>
              <a:t>'</a:t>
            </a:r>
            <a:r>
              <a:rPr lang="en-US" sz="1800" b="1" dirty="0">
                <a:latin typeface="Courier"/>
                <a:cs typeface="Courier"/>
              </a:rPr>
              <a:t>s/"//g'</a:t>
            </a:r>
            <a:r>
              <a:rPr lang="en-US" sz="1800" b="1" dirty="0">
                <a:solidFill>
                  <a:srgbClr val="FF0000"/>
                </a:solidFill>
                <a:latin typeface="Courier"/>
                <a:cs typeface="Courier"/>
              </a:rPr>
              <a:t>`</a:t>
            </a:r>
          </a:p>
          <a:p>
            <a:pPr marL="0" indent="0">
              <a:buNone/>
            </a:pPr>
            <a:r>
              <a:rPr lang="en-US" sz="1800" b="1" dirty="0">
                <a:solidFill>
                  <a:srgbClr val="FF0000"/>
                </a:solidFill>
                <a:latin typeface="Courier"/>
                <a:cs typeface="Courier"/>
              </a:rPr>
              <a:t>e</a:t>
            </a:r>
            <a:r>
              <a:rPr lang="en-US" sz="1800" b="1" dirty="0">
                <a:latin typeface="Courier"/>
                <a:cs typeface="Courier"/>
              </a:rPr>
              <a:t>cho "${listing2} ${origip}</a:t>
            </a:r>
            <a:r>
              <a:rPr lang="en-US" sz="1800" b="1" dirty="0" smtClean="0">
                <a:latin typeface="Courier"/>
                <a:cs typeface="Courier"/>
              </a:rPr>
              <a:t>"</a:t>
            </a:r>
          </a:p>
          <a:p>
            <a:pPr marL="0" indent="0">
              <a:buNone/>
            </a:pPr>
            <a:endParaRPr lang="en-US" sz="1800" b="1" dirty="0" smtClean="0">
              <a:latin typeface="Courier"/>
              <a:cs typeface="Courier"/>
            </a:endParaRPr>
          </a:p>
          <a:p>
            <a:pPr marL="0" indent="0">
              <a:buNone/>
            </a:pPr>
            <a:r>
              <a:rPr lang="en-US" sz="2400" b="1" dirty="0" smtClean="0">
                <a:latin typeface="Calibri"/>
                <a:cs typeface="Calibri"/>
              </a:rPr>
              <a:t>Notes: </a:t>
            </a:r>
            <a:r>
              <a:rPr lang="en-US" sz="2400" dirty="0">
                <a:latin typeface="Calibri"/>
                <a:cs typeface="Calibri"/>
              </a:rPr>
              <a:t>R</a:t>
            </a:r>
            <a:r>
              <a:rPr lang="en-US" sz="2400" dirty="0" smtClean="0">
                <a:latin typeface="Calibri"/>
                <a:cs typeface="Calibri"/>
              </a:rPr>
              <a:t>equired "host" command arguments may vary from system to system. This simple script shows only a single Route</a:t>
            </a:r>
            <a:br>
              <a:rPr lang="en-US" sz="2400" dirty="0" smtClean="0">
                <a:latin typeface="Calibri"/>
                <a:cs typeface="Calibri"/>
              </a:rPr>
            </a:br>
            <a:r>
              <a:rPr lang="en-US" sz="2400" dirty="0" smtClean="0">
                <a:latin typeface="Calibri"/>
                <a:cs typeface="Calibri"/>
              </a:rPr>
              <a:t>Origin ASN, and does not attempt to deal with Multiple ROAS.</a:t>
            </a:r>
            <a:br>
              <a:rPr lang="en-US" sz="2400" dirty="0" smtClean="0">
                <a:latin typeface="Calibri"/>
                <a:cs typeface="Calibri"/>
              </a:rPr>
            </a:br>
            <a:r>
              <a:rPr lang="en-US" sz="2400" dirty="0" smtClean="0">
                <a:latin typeface="Calibri"/>
                <a:cs typeface="Calibri"/>
              </a:rPr>
              <a:t>Beware tick vs </a:t>
            </a:r>
            <a:r>
              <a:rPr lang="en-US" sz="2400" b="1" dirty="0" err="1" smtClean="0">
                <a:solidFill>
                  <a:srgbClr val="FF0000"/>
                </a:solidFill>
                <a:latin typeface="Calibri"/>
                <a:cs typeface="Calibri"/>
              </a:rPr>
              <a:t>backtick</a:t>
            </a:r>
            <a:r>
              <a:rPr lang="en-US" sz="2400" dirty="0" smtClean="0">
                <a:latin typeface="Calibri"/>
                <a:cs typeface="Calibri"/>
              </a:rPr>
              <a:t> in the above, and </a:t>
            </a:r>
            <a:r>
              <a:rPr lang="en-US" sz="2400" b="1" dirty="0" smtClean="0">
                <a:solidFill>
                  <a:srgbClr val="FF0000"/>
                </a:solidFill>
                <a:latin typeface="Calibri"/>
                <a:cs typeface="Calibri"/>
              </a:rPr>
              <a:t>multi-line </a:t>
            </a:r>
            <a:r>
              <a:rPr lang="en-US" sz="2400" dirty="0" smtClean="0">
                <a:latin typeface="Calibri"/>
                <a:cs typeface="Calibri"/>
              </a:rPr>
              <a:t>commands.</a:t>
            </a:r>
            <a:br>
              <a:rPr lang="en-US" sz="2400" dirty="0" smtClean="0">
                <a:latin typeface="Calibri"/>
                <a:cs typeface="Calibri"/>
              </a:rPr>
            </a:br>
            <a:r>
              <a:rPr lang="en-US" sz="2400" dirty="0" smtClean="0">
                <a:latin typeface="Calibri"/>
                <a:cs typeface="Calibri"/>
              </a:rPr>
              <a:t>Inputs are not sanitized</a:t>
            </a:r>
            <a:r>
              <a:rPr lang="mr-IN" sz="2400" dirty="0" smtClean="0">
                <a:latin typeface="Calibri"/>
                <a:cs typeface="Calibri"/>
              </a:rPr>
              <a:t>–</a:t>
            </a:r>
            <a:r>
              <a:rPr lang="en-US" sz="2400" dirty="0" smtClean="0">
                <a:latin typeface="Calibri"/>
                <a:cs typeface="Calibri"/>
              </a:rPr>
              <a:t>not for use as a public Internet gateway</a:t>
            </a:r>
            <a:endParaRPr lang="en-US" sz="2400" b="1" dirty="0">
              <a:latin typeface="Calibri"/>
              <a:cs typeface="Calibri"/>
            </a:endParaRPr>
          </a:p>
          <a:p>
            <a:pPr marL="0" indent="0">
              <a:buNone/>
            </a:pPr>
            <a:endParaRPr lang="en-US" sz="1800" b="1" dirty="0">
              <a:latin typeface="Courier"/>
              <a:cs typeface="Courier"/>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35</a:t>
            </a:fld>
            <a:endParaRPr lang="en-US"/>
          </a:p>
        </p:txBody>
      </p:sp>
    </p:spTree>
    <p:extLst>
      <p:ext uri="{BB962C8B-B14F-4D97-AF65-F5344CB8AC3E}">
        <p14:creationId xmlns:p14="http://schemas.microsoft.com/office/powerpoint/2010/main" val="35435768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116622"/>
            <a:ext cx="8615765" cy="598741"/>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Sources of BGP Routing Data</a:t>
            </a:r>
            <a:endParaRPr lang="en-US" sz="3200" b="1" dirty="0"/>
          </a:p>
        </p:txBody>
      </p:sp>
      <p:sp>
        <p:nvSpPr>
          <p:cNvPr id="3" name="Content Placeholder 2"/>
          <p:cNvSpPr>
            <a:spLocks noGrp="1"/>
          </p:cNvSpPr>
          <p:nvPr>
            <p:ph idx="1"/>
          </p:nvPr>
        </p:nvSpPr>
        <p:spPr>
          <a:xfrm>
            <a:off x="289187" y="1056286"/>
            <a:ext cx="8615765" cy="5571776"/>
          </a:xfrm>
        </p:spPr>
        <p:txBody>
          <a:bodyPr>
            <a:normAutofit/>
          </a:bodyPr>
          <a:lstStyle/>
          <a:p>
            <a:r>
              <a:rPr lang="en-US" sz="2400" dirty="0" smtClean="0">
                <a:cs typeface="Calibri"/>
              </a:rPr>
              <a:t>In addition to Oregon Routeviews which we've already mentioned, see also:</a:t>
            </a:r>
            <a:br>
              <a:rPr lang="en-US" sz="2400" dirty="0" smtClean="0">
                <a:cs typeface="Calibri"/>
              </a:rPr>
            </a:br>
            <a:endParaRPr lang="en-US" sz="2400" dirty="0" smtClean="0">
              <a:cs typeface="Calibri"/>
            </a:endParaRPr>
          </a:p>
          <a:p>
            <a:r>
              <a:rPr lang="en-US" sz="2400" b="1" dirty="0" smtClean="0">
                <a:cs typeface="Calibri"/>
              </a:rPr>
              <a:t>RIPE's RIS Raw Data Service</a:t>
            </a:r>
            <a:r>
              <a:rPr lang="en-US" sz="2400" dirty="0" smtClean="0">
                <a:cs typeface="Calibri"/>
              </a:rPr>
              <a:t/>
            </a:r>
            <a:br>
              <a:rPr lang="en-US" sz="2400" dirty="0" smtClean="0">
                <a:cs typeface="Calibri"/>
              </a:rPr>
            </a:br>
            <a:r>
              <a:rPr lang="en-US" sz="2400" dirty="0" smtClean="0">
                <a:cs typeface="Calibri"/>
              </a:rPr>
              <a:t>https</a:t>
            </a:r>
            <a:r>
              <a:rPr lang="en-US" sz="2400" dirty="0">
                <a:cs typeface="Calibri"/>
              </a:rPr>
              <a:t>://</a:t>
            </a:r>
            <a:r>
              <a:rPr lang="en-US" sz="2400" dirty="0" err="1">
                <a:cs typeface="Calibri"/>
              </a:rPr>
              <a:t>www.ripe.net</a:t>
            </a:r>
            <a:r>
              <a:rPr lang="en-US" sz="2400" dirty="0">
                <a:cs typeface="Calibri"/>
              </a:rPr>
              <a:t>/</a:t>
            </a:r>
            <a:r>
              <a:rPr lang="en-US" sz="2400" dirty="0" err="1">
                <a:cs typeface="Calibri"/>
              </a:rPr>
              <a:t>analyse</a:t>
            </a:r>
            <a:r>
              <a:rPr lang="en-US" sz="2400" dirty="0">
                <a:cs typeface="Calibri"/>
              </a:rPr>
              <a:t>/internet-measurements/routing-information-service-</a:t>
            </a:r>
            <a:r>
              <a:rPr lang="en-US" sz="2400" dirty="0" err="1">
                <a:cs typeface="Calibri"/>
              </a:rPr>
              <a:t>ris</a:t>
            </a:r>
            <a:r>
              <a:rPr lang="en-US" sz="2400" dirty="0">
                <a:cs typeface="Calibri"/>
              </a:rPr>
              <a:t>/</a:t>
            </a:r>
            <a:r>
              <a:rPr lang="en-US" sz="2400" dirty="0" err="1">
                <a:cs typeface="Calibri"/>
              </a:rPr>
              <a:t>ris</a:t>
            </a:r>
            <a:r>
              <a:rPr lang="en-US" sz="2400" dirty="0">
                <a:cs typeface="Calibri"/>
              </a:rPr>
              <a:t>-raw-</a:t>
            </a:r>
            <a:r>
              <a:rPr lang="en-US" sz="2400" dirty="0" smtClean="0">
                <a:cs typeface="Calibri"/>
              </a:rPr>
              <a:t>data</a:t>
            </a:r>
            <a:br>
              <a:rPr lang="en-US" sz="2400" dirty="0" smtClean="0">
                <a:cs typeface="Calibri"/>
              </a:rPr>
            </a:br>
            <a:r>
              <a:rPr lang="en-US" sz="2400" dirty="0" smtClean="0">
                <a:cs typeface="Calibri"/>
              </a:rPr>
              <a:t>(including data from </a:t>
            </a:r>
            <a:r>
              <a:rPr lang="en-US" sz="2400" dirty="0"/>
              <a:t>rrc18.ripe.net </a:t>
            </a:r>
            <a:r>
              <a:rPr lang="en-US" sz="2400" dirty="0" smtClean="0"/>
              <a:t>right here in Barcelona!)</a:t>
            </a:r>
            <a:br>
              <a:rPr lang="en-US" sz="2400" dirty="0" smtClean="0"/>
            </a:br>
            <a:endParaRPr lang="en-US" sz="2400" dirty="0" smtClean="0"/>
          </a:p>
          <a:p>
            <a:r>
              <a:rPr lang="en-US" sz="2400" b="1" dirty="0" smtClean="0">
                <a:latin typeface="Calibri"/>
                <a:cs typeface="Calibri"/>
              </a:rPr>
              <a:t>Team </a:t>
            </a:r>
            <a:r>
              <a:rPr lang="en-US" sz="2400" b="1" dirty="0" err="1" smtClean="0">
                <a:latin typeface="Calibri"/>
                <a:cs typeface="Calibri"/>
              </a:rPr>
              <a:t>Cymru's</a:t>
            </a:r>
            <a:r>
              <a:rPr lang="en-US" sz="2400" b="1" dirty="0" smtClean="0">
                <a:latin typeface="Calibri"/>
                <a:cs typeface="Calibri"/>
              </a:rPr>
              <a:t> terrific IP to ASN </a:t>
            </a:r>
            <a:r>
              <a:rPr lang="en-US" sz="2400" b="1" dirty="0">
                <a:cs typeface="Calibri"/>
              </a:rPr>
              <a:t>mapping service</a:t>
            </a:r>
            <a:r>
              <a:rPr lang="en-US" sz="2400" dirty="0">
                <a:cs typeface="Calibri"/>
              </a:rPr>
              <a:t>, see</a:t>
            </a:r>
            <a:br>
              <a:rPr lang="en-US" sz="2400" dirty="0">
                <a:cs typeface="Calibri"/>
              </a:rPr>
            </a:br>
            <a:r>
              <a:rPr lang="en-US" sz="2400" dirty="0">
                <a:cs typeface="Calibri"/>
              </a:rPr>
              <a:t>http://</a:t>
            </a:r>
            <a:r>
              <a:rPr lang="en-US" sz="2400" dirty="0" err="1">
                <a:cs typeface="Calibri"/>
              </a:rPr>
              <a:t>www.team-cymru.org</a:t>
            </a:r>
            <a:r>
              <a:rPr lang="en-US" sz="2400" dirty="0">
                <a:cs typeface="Calibri"/>
              </a:rPr>
              <a:t>/IP-ASN-</a:t>
            </a:r>
            <a:r>
              <a:rPr lang="en-US" sz="2400" dirty="0" err="1" smtClean="0">
                <a:cs typeface="Calibri"/>
              </a:rPr>
              <a:t>mapping.html</a:t>
            </a:r>
            <a:r>
              <a:rPr lang="en-US" sz="2400" dirty="0" smtClean="0">
                <a:cs typeface="Calibri"/>
              </a:rPr>
              <a:t/>
            </a:r>
            <a:br>
              <a:rPr lang="en-US" sz="2400" dirty="0" smtClean="0">
                <a:cs typeface="Calibri"/>
              </a:rPr>
            </a:br>
            <a:r>
              <a:rPr lang="en-US" sz="2400" dirty="0" smtClean="0">
                <a:cs typeface="Calibri"/>
              </a:rPr>
              <a:t>(please be sure to note and honor their terms of service for </a:t>
            </a:r>
            <a:br>
              <a:rPr lang="en-US" sz="2400" dirty="0" smtClean="0">
                <a:cs typeface="Calibri"/>
              </a:rPr>
            </a:br>
            <a:r>
              <a:rPr lang="en-US" sz="2400" dirty="0" smtClean="0">
                <a:cs typeface="Calibri"/>
              </a:rPr>
              <a:t>bulk queries!)</a:t>
            </a:r>
            <a:endParaRPr lang="en-US" sz="2400" dirty="0" smtClean="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36</a:t>
            </a:fld>
            <a:endParaRPr lang="en-US"/>
          </a:p>
        </p:txBody>
      </p:sp>
    </p:spTree>
    <p:extLst>
      <p:ext uri="{BB962C8B-B14F-4D97-AF65-F5344CB8AC3E}">
        <p14:creationId xmlns:p14="http://schemas.microsoft.com/office/powerpoint/2010/main" val="6352063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581" y="715363"/>
            <a:ext cx="8744372" cy="5912699"/>
          </a:xfrm>
        </p:spPr>
        <p:txBody>
          <a:bodyPr>
            <a:normAutofit/>
          </a:bodyPr>
          <a:lstStyle/>
          <a:p>
            <a:r>
              <a:rPr lang="en-US" sz="2400" dirty="0" smtClean="0"/>
              <a:t>Numerous ISPs contribute BGP routing table views to the Oregon Routeviews project, see</a:t>
            </a:r>
            <a:r>
              <a:rPr lang="en-US" sz="2400" dirty="0"/>
              <a:t> </a:t>
            </a:r>
            <a:r>
              <a:rPr lang="en-US" sz="2400" dirty="0" smtClean="0"/>
              <a:t>http://</a:t>
            </a:r>
            <a:r>
              <a:rPr lang="en-US" sz="2400" dirty="0" err="1" smtClean="0"/>
              <a:t>www.routeviews.org</a:t>
            </a:r>
            <a:r>
              <a:rPr lang="en-US" sz="2400" dirty="0" smtClean="0"/>
              <a:t>/</a:t>
            </a:r>
          </a:p>
          <a:p>
            <a:r>
              <a:rPr lang="en-US" sz="2400" dirty="0" smtClean="0"/>
              <a:t>Routeviews was "originally conceived as a tool for Internet operators to obtain real-time information about the global </a:t>
            </a:r>
            <a:br>
              <a:rPr lang="en-US" sz="2400" dirty="0" smtClean="0"/>
            </a:br>
            <a:r>
              <a:rPr lang="en-US" sz="2400" dirty="0" smtClean="0"/>
              <a:t>routing system from the perspectives of several different backbones and locations around the Internet."</a:t>
            </a:r>
          </a:p>
          <a:p>
            <a:r>
              <a:rPr lang="en-US" sz="2400" dirty="0" smtClean="0"/>
              <a:t>That said, it (and similar BGP resources, such as RIPE's BGP data) are </a:t>
            </a:r>
            <a:r>
              <a:rPr lang="en-US" sz="2400" b="1" dirty="0" smtClean="0"/>
              <a:t>also</a:t>
            </a:r>
            <a:r>
              <a:rPr lang="en-US" sz="2400" dirty="0" smtClean="0"/>
              <a:t> terrific tools to support </a:t>
            </a:r>
            <a:r>
              <a:rPr lang="en-US" sz="2400" b="1" dirty="0" smtClean="0"/>
              <a:t>data driven security research</a:t>
            </a:r>
            <a:r>
              <a:rPr lang="en-US" sz="2400" dirty="0" smtClean="0"/>
              <a:t>.</a:t>
            </a:r>
          </a:p>
          <a:p>
            <a:r>
              <a:rPr lang="en-US" sz="2400" dirty="0" smtClean="0"/>
              <a:t>BGP data excels for four security-research-related purposes:</a:t>
            </a:r>
          </a:p>
          <a:p>
            <a:pPr lvl="1"/>
            <a:r>
              <a:rPr lang="en-US" sz="2000" dirty="0" smtClean="0"/>
              <a:t>Identifying the </a:t>
            </a:r>
            <a:r>
              <a:rPr lang="en-US" sz="2000" b="1" dirty="0" smtClean="0">
                <a:solidFill>
                  <a:srgbClr val="FF0000"/>
                </a:solidFill>
              </a:rPr>
              <a:t>origin/length of the most compact enclosing CIDR prefix</a:t>
            </a:r>
            <a:r>
              <a:rPr lang="en-US" sz="2000" dirty="0" smtClean="0">
                <a:solidFill>
                  <a:srgbClr val="FF0000"/>
                </a:solidFill>
              </a:rPr>
              <a:t> </a:t>
            </a:r>
            <a:r>
              <a:rPr lang="en-US" sz="2000" dirty="0" smtClean="0"/>
              <a:t>that's routing an IP of interest</a:t>
            </a:r>
          </a:p>
          <a:p>
            <a:pPr lvl="1"/>
            <a:r>
              <a:rPr lang="en-US" sz="2000" dirty="0"/>
              <a:t>F</a:t>
            </a:r>
            <a:r>
              <a:rPr lang="en-US" sz="2000" dirty="0" smtClean="0"/>
              <a:t>inding </a:t>
            </a:r>
            <a:r>
              <a:rPr lang="en-US" sz="2000" b="1" dirty="0" smtClean="0"/>
              <a:t>additional related network blocks </a:t>
            </a:r>
            <a:r>
              <a:rPr lang="en-US" sz="2000" dirty="0" smtClean="0"/>
              <a:t>that are linked to an initial network address of interest</a:t>
            </a:r>
          </a:p>
          <a:p>
            <a:pPr lvl="1"/>
            <a:r>
              <a:rPr lang="en-US" sz="2000" dirty="0" smtClean="0"/>
              <a:t>Tying </a:t>
            </a:r>
            <a:r>
              <a:rPr lang="en-US" sz="2000" b="1" dirty="0" smtClean="0"/>
              <a:t>address blocks to ASNs for reputational assessment purposes</a:t>
            </a:r>
          </a:p>
          <a:p>
            <a:pPr lvl="1"/>
            <a:r>
              <a:rPr lang="en-US" sz="2000" dirty="0" smtClean="0"/>
              <a:t>Helping to identify appropriate </a:t>
            </a:r>
            <a:r>
              <a:rPr lang="en-US" sz="2000" b="1" dirty="0" smtClean="0"/>
              <a:t>reporting targets for </a:t>
            </a:r>
            <a:r>
              <a:rPr lang="en-US" sz="2000" dirty="0" smtClean="0"/>
              <a:t>problematic activity.</a:t>
            </a:r>
            <a:endParaRPr lang="en-US" sz="2000" dirty="0"/>
          </a:p>
        </p:txBody>
      </p:sp>
      <p:sp>
        <p:nvSpPr>
          <p:cNvPr id="4" name="Slide Number Placeholder 3"/>
          <p:cNvSpPr>
            <a:spLocks noGrp="1"/>
          </p:cNvSpPr>
          <p:nvPr>
            <p:ph type="sldNum" sz="quarter" idx="12"/>
          </p:nvPr>
        </p:nvSpPr>
        <p:spPr/>
        <p:txBody>
          <a:bodyPr/>
          <a:lstStyle/>
          <a:p>
            <a:fld id="{8A66AE07-A573-9E42-AA1F-E212CC8A1C16}" type="slidenum">
              <a:rPr lang="en-US" smtClean="0"/>
              <a:t>37</a:t>
            </a:fld>
            <a:endParaRPr lang="en-US"/>
          </a:p>
        </p:txBody>
      </p:sp>
      <p:sp>
        <p:nvSpPr>
          <p:cNvPr id="6" name="Title 1"/>
          <p:cNvSpPr>
            <a:spLocks noGrp="1"/>
          </p:cNvSpPr>
          <p:nvPr>
            <p:ph type="title"/>
          </p:nvPr>
        </p:nvSpPr>
        <p:spPr>
          <a:xfrm>
            <a:off x="289187" y="218989"/>
            <a:ext cx="8615765" cy="496374"/>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But What Is "Routeviews"?</a:t>
            </a:r>
            <a:endParaRPr lang="en-US" sz="3200" b="1" dirty="0"/>
          </a:p>
        </p:txBody>
      </p:sp>
    </p:spTree>
    <p:extLst>
      <p:ext uri="{BB962C8B-B14F-4D97-AF65-F5344CB8AC3E}">
        <p14:creationId xmlns:p14="http://schemas.microsoft.com/office/powerpoint/2010/main" val="41278475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581" y="880238"/>
            <a:ext cx="8744372" cy="5747824"/>
          </a:xfrm>
        </p:spPr>
        <p:txBody>
          <a:bodyPr>
            <a:normAutofit/>
          </a:bodyPr>
          <a:lstStyle/>
          <a:p>
            <a:r>
              <a:rPr lang="en-US" sz="2400" dirty="0" smtClean="0"/>
              <a:t>In an ideal world, each provider would have </a:t>
            </a:r>
            <a:r>
              <a:rPr lang="en-US" sz="2400" b="1" dirty="0" smtClean="0"/>
              <a:t>one contiguous netblock,</a:t>
            </a:r>
            <a:r>
              <a:rPr lang="en-US" sz="2400" dirty="0" smtClean="0"/>
              <a:t> and that netblock would be advertised in aggregate via BGP with a consistent worldwide routing policy, etc.</a:t>
            </a:r>
          </a:p>
          <a:p>
            <a:r>
              <a:rPr lang="en-US" sz="2400" dirty="0" smtClean="0"/>
              <a:t>In the real world, providers often have </a:t>
            </a:r>
            <a:r>
              <a:rPr lang="en-US" sz="2400" b="1" dirty="0" smtClean="0"/>
              <a:t>multiple discontinuous blocks</a:t>
            </a:r>
            <a:r>
              <a:rPr lang="en-US" sz="2400" dirty="0" smtClean="0"/>
              <a:t>, or they </a:t>
            </a:r>
            <a:r>
              <a:rPr lang="en-US" sz="2400" b="1" dirty="0" smtClean="0"/>
              <a:t>deaggregate large netblocks into smaller blocks </a:t>
            </a:r>
            <a:r>
              <a:rPr lang="en-US" sz="2400" dirty="0" smtClean="0"/>
              <a:t>with each of those blocks taking up a slot in global routing tables.</a:t>
            </a:r>
          </a:p>
          <a:p>
            <a:r>
              <a:rPr lang="en-US" sz="2400" b="1" dirty="0" smtClean="0">
                <a:solidFill>
                  <a:srgbClr val="FF0000"/>
                </a:solidFill>
              </a:rPr>
              <a:t>In thinking about what to block, we'd normally want the most closely encompassing CIDR netblock around a source of badness.</a:t>
            </a:r>
          </a:p>
          <a:p>
            <a:r>
              <a:rPr lang="en-US" sz="2400" dirty="0" smtClean="0"/>
              <a:t>We may find that by looking at IP Whois, inspecting PTR records, or in the current case, by checking BGP data.</a:t>
            </a:r>
          </a:p>
          <a:p>
            <a:r>
              <a:rPr lang="en-US" sz="2400" dirty="0" smtClean="0"/>
              <a:t>Yes, a bad guy certainly could have IP assets that span multiple netblocks as defined in IP Whois, or multiple BGP routing table entries, but these are the best options we have for hints about scoping initial filter blocks that I'm aware of.</a:t>
            </a:r>
          </a:p>
        </p:txBody>
      </p:sp>
      <p:sp>
        <p:nvSpPr>
          <p:cNvPr id="4" name="Slide Number Placeholder 3"/>
          <p:cNvSpPr>
            <a:spLocks noGrp="1"/>
          </p:cNvSpPr>
          <p:nvPr>
            <p:ph type="sldNum" sz="quarter" idx="12"/>
          </p:nvPr>
        </p:nvSpPr>
        <p:spPr/>
        <p:txBody>
          <a:bodyPr/>
          <a:lstStyle/>
          <a:p>
            <a:fld id="{8A66AE07-A573-9E42-AA1F-E212CC8A1C16}" type="slidenum">
              <a:rPr lang="en-US" smtClean="0"/>
              <a:t>38</a:t>
            </a:fld>
            <a:endParaRPr lang="en-US"/>
          </a:p>
        </p:txBody>
      </p:sp>
      <p:sp>
        <p:nvSpPr>
          <p:cNvPr id="6" name="Title 1"/>
          <p:cNvSpPr>
            <a:spLocks noGrp="1"/>
          </p:cNvSpPr>
          <p:nvPr>
            <p:ph type="title"/>
          </p:nvPr>
        </p:nvSpPr>
        <p:spPr>
          <a:xfrm>
            <a:off x="289187" y="218989"/>
            <a:ext cx="8615765" cy="496374"/>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Closest Encompassing CIDR Netblock</a:t>
            </a:r>
            <a:endParaRPr lang="en-US" sz="3200" b="1" dirty="0"/>
          </a:p>
        </p:txBody>
      </p:sp>
    </p:spTree>
    <p:extLst>
      <p:ext uri="{BB962C8B-B14F-4D97-AF65-F5344CB8AC3E}">
        <p14:creationId xmlns:p14="http://schemas.microsoft.com/office/powerpoint/2010/main" val="13356995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581" y="880238"/>
            <a:ext cx="8744372" cy="5747824"/>
          </a:xfrm>
        </p:spPr>
        <p:txBody>
          <a:bodyPr>
            <a:normAutofit/>
          </a:bodyPr>
          <a:lstStyle/>
          <a:p>
            <a:r>
              <a:rPr lang="en-US" sz="2400" dirty="0"/>
              <a:t>Routing tables show who's announcing each CIDR prefix, and </a:t>
            </a:r>
            <a:r>
              <a:rPr lang="en-US" sz="2400" dirty="0" smtClean="0"/>
              <a:t>what's the </a:t>
            </a:r>
            <a:r>
              <a:rPr lang="en-US" sz="2400" dirty="0"/>
              <a:t>best path </a:t>
            </a:r>
            <a:r>
              <a:rPr lang="en-US" sz="2400" dirty="0" smtClean="0"/>
              <a:t>to </a:t>
            </a:r>
            <a:r>
              <a:rPr lang="en-US" sz="2400" dirty="0"/>
              <a:t>each of those </a:t>
            </a:r>
            <a:r>
              <a:rPr lang="en-US" sz="2400" dirty="0" smtClean="0"/>
              <a:t>prefixes. </a:t>
            </a:r>
            <a:r>
              <a:rPr lang="en-US" sz="2400" dirty="0"/>
              <a:t>That path is expressed in terms of </a:t>
            </a:r>
            <a:r>
              <a:rPr lang="en-US" sz="2400" dirty="0" smtClean="0"/>
              <a:t>"autonomous </a:t>
            </a:r>
            <a:r>
              <a:rPr lang="en-US" sz="2400" dirty="0"/>
              <a:t>system numbers</a:t>
            </a:r>
            <a:r>
              <a:rPr lang="en-US" sz="2400" dirty="0" smtClean="0"/>
              <a:t>," </a:t>
            </a:r>
            <a:r>
              <a:rPr lang="en-US" sz="2400" dirty="0"/>
              <a:t>or "ASNs.</a:t>
            </a:r>
            <a:r>
              <a:rPr lang="en-US" sz="2400" dirty="0" smtClean="0"/>
              <a:t>"</a:t>
            </a:r>
          </a:p>
          <a:p>
            <a:endParaRPr lang="en-US" sz="2400" dirty="0"/>
          </a:p>
          <a:p>
            <a:r>
              <a:rPr lang="en-US" sz="2400" dirty="0"/>
              <a:t>Each ASN represents a network. Large organizations running their own networks (like a university, ISP, or large company), will usually have their own ASN. </a:t>
            </a:r>
            <a:endParaRPr lang="en-US" sz="2400" dirty="0" smtClean="0"/>
          </a:p>
          <a:p>
            <a:endParaRPr lang="en-US" sz="2400" dirty="0" smtClean="0"/>
          </a:p>
          <a:p>
            <a:r>
              <a:rPr lang="en-US" sz="2400" dirty="0" smtClean="0"/>
              <a:t>A convenient list </a:t>
            </a:r>
            <a:r>
              <a:rPr lang="en-US" sz="2400" dirty="0"/>
              <a:t>of </a:t>
            </a:r>
            <a:r>
              <a:rPr lang="en-US" sz="2400" dirty="0" smtClean="0"/>
              <a:t>ASNs showing owners </a:t>
            </a:r>
            <a:r>
              <a:rPr lang="en-US" sz="2400" dirty="0"/>
              <a:t>is available online at </a:t>
            </a:r>
            <a:br>
              <a:rPr lang="en-US" sz="2400" dirty="0"/>
            </a:br>
            <a:r>
              <a:rPr lang="en-US" sz="2400" dirty="0"/>
              <a:t>http://</a:t>
            </a:r>
            <a:r>
              <a:rPr lang="en-US" sz="2400" dirty="0" err="1"/>
              <a:t>bgp.potaroo.net</a:t>
            </a:r>
            <a:r>
              <a:rPr lang="en-US" sz="2400" dirty="0"/>
              <a:t>/</a:t>
            </a:r>
            <a:r>
              <a:rPr lang="en-US" sz="2400" dirty="0" err="1"/>
              <a:t>cidr</a:t>
            </a:r>
            <a:r>
              <a:rPr lang="en-US" sz="2400" dirty="0"/>
              <a:t>/</a:t>
            </a:r>
            <a:r>
              <a:rPr lang="en-US" sz="2400" dirty="0" err="1" smtClean="0"/>
              <a:t>autnums.html</a:t>
            </a:r>
            <a:endParaRPr lang="en-US" sz="2400" dirty="0" smtClean="0"/>
          </a:p>
          <a:p>
            <a:endParaRPr lang="en-US" sz="2400" dirty="0"/>
          </a:p>
          <a:p>
            <a:r>
              <a:rPr lang="en-US" sz="2400" dirty="0" smtClean="0"/>
              <a:t>You can also lookup ASNs in Whois, just like any other Internet number resource.</a:t>
            </a:r>
          </a:p>
          <a:p>
            <a:pPr marL="0" indent="0">
              <a:buNone/>
            </a:pPr>
            <a:r>
              <a:rPr lang="en-US" sz="2400" dirty="0" smtClean="0"/>
              <a:t>  </a:t>
            </a:r>
          </a:p>
        </p:txBody>
      </p:sp>
      <p:sp>
        <p:nvSpPr>
          <p:cNvPr id="4" name="Slide Number Placeholder 3"/>
          <p:cNvSpPr>
            <a:spLocks noGrp="1"/>
          </p:cNvSpPr>
          <p:nvPr>
            <p:ph type="sldNum" sz="quarter" idx="12"/>
          </p:nvPr>
        </p:nvSpPr>
        <p:spPr/>
        <p:txBody>
          <a:bodyPr/>
          <a:lstStyle/>
          <a:p>
            <a:fld id="{8A66AE07-A573-9E42-AA1F-E212CC8A1C16}" type="slidenum">
              <a:rPr lang="en-US" smtClean="0"/>
              <a:t>39</a:t>
            </a:fld>
            <a:endParaRPr lang="en-US"/>
          </a:p>
        </p:txBody>
      </p:sp>
      <p:sp>
        <p:nvSpPr>
          <p:cNvPr id="6" name="Title 1"/>
          <p:cNvSpPr>
            <a:spLocks noGrp="1"/>
          </p:cNvSpPr>
          <p:nvPr>
            <p:ph type="title"/>
          </p:nvPr>
        </p:nvSpPr>
        <p:spPr>
          <a:xfrm>
            <a:off x="289187" y="218989"/>
            <a:ext cx="8615765" cy="496374"/>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Backup, Please -- What's An "ASN?"</a:t>
            </a:r>
            <a:endParaRPr lang="en-US" sz="3200" b="1" dirty="0"/>
          </a:p>
        </p:txBody>
      </p:sp>
    </p:spTree>
    <p:extLst>
      <p:ext uri="{BB962C8B-B14F-4D97-AF65-F5344CB8AC3E}">
        <p14:creationId xmlns:p14="http://schemas.microsoft.com/office/powerpoint/2010/main" val="18996671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38" y="136974"/>
            <a:ext cx="7279994" cy="567218"/>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latin typeface="Calibri"/>
                <a:cs typeface="Calibri"/>
              </a:rPr>
              <a:t>Background</a:t>
            </a:r>
            <a:endParaRPr lang="en-US" sz="3200" b="1" dirty="0">
              <a:latin typeface="Calibri"/>
              <a:cs typeface="Calibri"/>
            </a:endParaRPr>
          </a:p>
        </p:txBody>
      </p:sp>
      <p:sp>
        <p:nvSpPr>
          <p:cNvPr id="3" name="Content Placeholder 2"/>
          <p:cNvSpPr>
            <a:spLocks noGrp="1"/>
          </p:cNvSpPr>
          <p:nvPr>
            <p:ph idx="1"/>
          </p:nvPr>
        </p:nvSpPr>
        <p:spPr>
          <a:xfrm>
            <a:off x="249027" y="1094011"/>
            <a:ext cx="8641275" cy="5518060"/>
          </a:xfrm>
        </p:spPr>
        <p:txBody>
          <a:bodyPr>
            <a:normAutofit/>
          </a:bodyPr>
          <a:lstStyle/>
          <a:p>
            <a:r>
              <a:rPr lang="en-US" sz="2400" dirty="0">
                <a:cs typeface="Times New Roman"/>
              </a:rPr>
              <a:t>My </a:t>
            </a:r>
            <a:r>
              <a:rPr lang="en-US" sz="2400" dirty="0" smtClean="0">
                <a:cs typeface="Times New Roman"/>
              </a:rPr>
              <a:t>Ph.D. is </a:t>
            </a:r>
            <a:r>
              <a:rPr lang="en-US" sz="2400" dirty="0">
                <a:cs typeface="Times New Roman"/>
              </a:rPr>
              <a:t>in Production and Operations Management from the University of </a:t>
            </a:r>
            <a:r>
              <a:rPr lang="en-US" sz="2400" dirty="0" smtClean="0">
                <a:cs typeface="Times New Roman"/>
              </a:rPr>
              <a:t>Oregon.</a:t>
            </a:r>
            <a:endParaRPr lang="en-US" sz="2400" dirty="0">
              <a:cs typeface="Times New Roman"/>
            </a:endParaRPr>
          </a:p>
          <a:p>
            <a:r>
              <a:rPr lang="en-US" sz="2400" dirty="0" smtClean="0">
                <a:cs typeface="Times New Roman"/>
              </a:rPr>
              <a:t>I currently work as a Scientist for Farsight Security, Inc.  Prior </a:t>
            </a:r>
            <a:br>
              <a:rPr lang="en-US" sz="2400" dirty="0" smtClean="0">
                <a:cs typeface="Times New Roman"/>
              </a:rPr>
            </a:br>
            <a:r>
              <a:rPr lang="en-US" sz="2400" dirty="0" smtClean="0">
                <a:cs typeface="Times New Roman"/>
              </a:rPr>
              <a:t>to working for Farsight, I was with the University of Oregon Computing Center/Information Services for about 28 years.</a:t>
            </a:r>
          </a:p>
          <a:p>
            <a:r>
              <a:rPr lang="en-US" sz="2400" dirty="0" smtClean="0">
                <a:cs typeface="Times New Roman"/>
              </a:rPr>
              <a:t>During part of that time, I worked under contract as Internet2's Nationwide Security Programs Manager, including running the very popular InCommon SSL/TLS Certificate Program and the popular InCommon Multifactor Authentication programs (at that time it included Duo Security and </a:t>
            </a:r>
            <a:r>
              <a:rPr lang="en-US" sz="2400" dirty="0" err="1" smtClean="0">
                <a:cs typeface="Times New Roman"/>
              </a:rPr>
              <a:t>Safenet</a:t>
            </a:r>
            <a:r>
              <a:rPr lang="en-US" sz="2400" dirty="0" smtClean="0">
                <a:cs typeface="Times New Roman"/>
              </a:rPr>
              <a:t> PKI hard tokens).</a:t>
            </a:r>
          </a:p>
          <a:p>
            <a:r>
              <a:rPr lang="en-US" sz="2400" dirty="0" smtClean="0">
                <a:cs typeface="Times New Roman"/>
              </a:rPr>
              <a:t>I'm currently one of 6 </a:t>
            </a:r>
            <a:r>
              <a:rPr lang="en-US" sz="2400" dirty="0" err="1" smtClean="0">
                <a:cs typeface="Times New Roman"/>
              </a:rPr>
              <a:t>Sr</a:t>
            </a:r>
            <a:r>
              <a:rPr lang="en-US" sz="2400" dirty="0" smtClean="0">
                <a:cs typeface="Times New Roman"/>
              </a:rPr>
              <a:t> Technical Advisors for M3AAWG, the Messaging, Malware and Mobile Anti-Abuse Working Group, and I'm involved with a variety of other cyber security efforts, such as the REN-ISAC TAG, the Global Cyber Alliance, and Cybergreen.</a:t>
            </a:r>
          </a:p>
        </p:txBody>
      </p:sp>
      <p:sp>
        <p:nvSpPr>
          <p:cNvPr id="4" name="Slide Number Placeholder 3"/>
          <p:cNvSpPr>
            <a:spLocks noGrp="1"/>
          </p:cNvSpPr>
          <p:nvPr>
            <p:ph type="sldNum" sz="quarter" idx="12"/>
          </p:nvPr>
        </p:nvSpPr>
        <p:spPr/>
        <p:txBody>
          <a:bodyPr/>
          <a:lstStyle/>
          <a:p>
            <a:fld id="{A01D78B1-C646-0640-9D56-83A1F74A1B90}" type="slidenum">
              <a:rPr lang="en-US" smtClean="0"/>
              <a:t>4</a:t>
            </a:fld>
            <a:endParaRPr lang="en-US" dirty="0"/>
          </a:p>
        </p:txBody>
      </p:sp>
    </p:spTree>
    <p:extLst>
      <p:ext uri="{BB962C8B-B14F-4D97-AF65-F5344CB8AC3E}">
        <p14:creationId xmlns:p14="http://schemas.microsoft.com/office/powerpoint/2010/main" val="24553752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7" y="218989"/>
            <a:ext cx="861576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Whois AS134764? </a:t>
            </a:r>
            <a:r>
              <a:rPr lang="en-US" sz="3200" b="1" dirty="0" err="1" smtClean="0"/>
              <a:t>whois.apnic.net</a:t>
            </a:r>
            <a:r>
              <a:rPr lang="en-US" sz="3200" b="1" dirty="0" smtClean="0"/>
              <a:t> says...</a:t>
            </a:r>
            <a:endParaRPr lang="en-US" sz="3200" b="1" dirty="0"/>
          </a:p>
        </p:txBody>
      </p:sp>
      <p:sp>
        <p:nvSpPr>
          <p:cNvPr id="3" name="Content Placeholder 2"/>
          <p:cNvSpPr>
            <a:spLocks noGrp="1"/>
          </p:cNvSpPr>
          <p:nvPr>
            <p:ph idx="1"/>
          </p:nvPr>
        </p:nvSpPr>
        <p:spPr>
          <a:xfrm>
            <a:off x="160581" y="1056286"/>
            <a:ext cx="8744372" cy="5571776"/>
          </a:xfrm>
        </p:spPr>
        <p:txBody>
          <a:bodyPr>
            <a:normAutofit/>
          </a:bodyPr>
          <a:lstStyle/>
          <a:p>
            <a:r>
              <a:rPr lang="en-US" sz="2400" dirty="0"/>
              <a:t>$ </a:t>
            </a:r>
            <a:r>
              <a:rPr lang="en-US" sz="2400" b="1" dirty="0" err="1"/>
              <a:t>whois</a:t>
            </a:r>
            <a:r>
              <a:rPr lang="en-US" sz="2400" b="1" dirty="0"/>
              <a:t> -h </a:t>
            </a:r>
            <a:r>
              <a:rPr lang="en-US" sz="2400" b="1" dirty="0" err="1"/>
              <a:t>whois.apnic.net</a:t>
            </a:r>
            <a:r>
              <a:rPr lang="en-US" sz="2400" b="1" dirty="0"/>
              <a:t> </a:t>
            </a:r>
            <a:r>
              <a:rPr lang="en-US" sz="2400" b="1" dirty="0" smtClean="0"/>
              <a:t>as134764               </a:t>
            </a:r>
            <a:r>
              <a:rPr lang="en-US" sz="2400" dirty="0" smtClean="0"/>
              <a:t>[select records only]</a:t>
            </a:r>
            <a:r>
              <a:rPr lang="en-US" sz="2400" dirty="0"/>
              <a:t/>
            </a:r>
            <a:br>
              <a:rPr lang="en-US" sz="2400" dirty="0"/>
            </a:br>
            <a:r>
              <a:rPr lang="en-US" sz="2400" dirty="0" err="1" smtClean="0"/>
              <a:t>aut</a:t>
            </a:r>
            <a:r>
              <a:rPr lang="en-US" sz="2400" dirty="0" err="1"/>
              <a:t>-num</a:t>
            </a:r>
            <a:r>
              <a:rPr lang="en-US" sz="2400" dirty="0"/>
              <a:t>:        </a:t>
            </a:r>
            <a:r>
              <a:rPr lang="en-US" sz="2400" dirty="0" smtClean="0"/>
              <a:t>	AS134764</a:t>
            </a:r>
            <a:br>
              <a:rPr lang="en-US" sz="2400" dirty="0" smtClean="0"/>
            </a:br>
            <a:r>
              <a:rPr lang="en-US" sz="2400" dirty="0" smtClean="0"/>
              <a:t>as</a:t>
            </a:r>
            <a:r>
              <a:rPr lang="en-US" sz="2400" dirty="0"/>
              <a:t>-name:        </a:t>
            </a:r>
            <a:r>
              <a:rPr lang="en-US" sz="2400" dirty="0" smtClean="0"/>
              <a:t>	CT</a:t>
            </a:r>
            <a:r>
              <a:rPr lang="en-US" sz="2400" dirty="0"/>
              <a:t>-</a:t>
            </a:r>
            <a:r>
              <a:rPr lang="en-US" sz="2400" dirty="0" err="1"/>
              <a:t>FoShan</a:t>
            </a:r>
            <a:r>
              <a:rPr lang="en-US" sz="2400" dirty="0"/>
              <a:t>-</a:t>
            </a:r>
            <a:r>
              <a:rPr lang="en-US" sz="2400" dirty="0" smtClean="0"/>
              <a:t>IDC</a:t>
            </a:r>
            <a:br>
              <a:rPr lang="en-US" sz="2400" dirty="0" smtClean="0"/>
            </a:br>
            <a:r>
              <a:rPr lang="en-US" sz="2400" dirty="0" err="1" smtClean="0"/>
              <a:t>descr</a:t>
            </a:r>
            <a:r>
              <a:rPr lang="en-US" sz="2400" dirty="0"/>
              <a:t>:          </a:t>
            </a:r>
            <a:r>
              <a:rPr lang="en-US" sz="2400" dirty="0" smtClean="0"/>
              <a:t>		CHINANET </a:t>
            </a:r>
            <a:r>
              <a:rPr lang="en-US" sz="2400" dirty="0"/>
              <a:t>Guangdong province </a:t>
            </a:r>
            <a:r>
              <a:rPr lang="en-US" sz="2400" dirty="0" smtClean="0"/>
              <a:t>network</a:t>
            </a:r>
            <a:br>
              <a:rPr lang="en-US" sz="2400" dirty="0" smtClean="0"/>
            </a:br>
            <a:r>
              <a:rPr lang="en-US" sz="2400" dirty="0" err="1" smtClean="0"/>
              <a:t>descr</a:t>
            </a:r>
            <a:r>
              <a:rPr lang="en-US" sz="2400" dirty="0"/>
              <a:t>:          </a:t>
            </a:r>
            <a:r>
              <a:rPr lang="en-US" sz="2400" dirty="0" smtClean="0"/>
              <a:t>		Data </a:t>
            </a:r>
            <a:r>
              <a:rPr lang="en-US" sz="2400" dirty="0"/>
              <a:t>Communication </a:t>
            </a:r>
            <a:r>
              <a:rPr lang="en-US" sz="2400" dirty="0" smtClean="0"/>
              <a:t>Division</a:t>
            </a:r>
            <a:br>
              <a:rPr lang="en-US" sz="2400" dirty="0" smtClean="0"/>
            </a:br>
            <a:r>
              <a:rPr lang="en-US" sz="2400" dirty="0" err="1" smtClean="0"/>
              <a:t>descr</a:t>
            </a:r>
            <a:r>
              <a:rPr lang="en-US" sz="2400" dirty="0"/>
              <a:t>:          </a:t>
            </a:r>
            <a:r>
              <a:rPr lang="en-US" sz="2400" dirty="0" smtClean="0"/>
              <a:t>		510000</a:t>
            </a:r>
            <a:br>
              <a:rPr lang="en-US" sz="2400" dirty="0" smtClean="0"/>
            </a:br>
            <a:r>
              <a:rPr lang="en-US" sz="2400" dirty="0" smtClean="0"/>
              <a:t>country</a:t>
            </a:r>
            <a:r>
              <a:rPr lang="en-US" sz="2400" dirty="0"/>
              <a:t>:        </a:t>
            </a:r>
            <a:r>
              <a:rPr lang="en-US" sz="2400" dirty="0" smtClean="0"/>
              <a:t>	CN</a:t>
            </a:r>
            <a:br>
              <a:rPr lang="en-US" sz="2400" dirty="0" smtClean="0"/>
            </a:br>
            <a:r>
              <a:rPr lang="en-US" sz="2400" dirty="0"/>
              <a:t/>
            </a:r>
            <a:br>
              <a:rPr lang="en-US" sz="2400" dirty="0"/>
            </a:br>
            <a:r>
              <a:rPr lang="en-US" sz="2400" dirty="0" smtClean="0"/>
              <a:t>"</a:t>
            </a:r>
            <a:r>
              <a:rPr lang="en-US" sz="2400" dirty="0" err="1"/>
              <a:t>Foshan</a:t>
            </a:r>
            <a:r>
              <a:rPr lang="en-US" sz="2400" dirty="0"/>
              <a:t>, formerly </a:t>
            </a:r>
            <a:r>
              <a:rPr lang="en-US" sz="2400" dirty="0" err="1"/>
              <a:t>romanized</a:t>
            </a:r>
            <a:r>
              <a:rPr lang="en-US" sz="2400" dirty="0"/>
              <a:t> as </a:t>
            </a:r>
            <a:r>
              <a:rPr lang="en-US" sz="2400" dirty="0" err="1"/>
              <a:t>Fatshan</a:t>
            </a:r>
            <a:r>
              <a:rPr lang="en-US" sz="2400" dirty="0"/>
              <a:t>, is a prefecture-level city in central Guangdong Province in southeastern China</a:t>
            </a:r>
            <a:r>
              <a:rPr lang="en-US" sz="2400" dirty="0" smtClean="0"/>
              <a:t>. </a:t>
            </a:r>
            <a:r>
              <a:rPr lang="en-US" sz="2400" dirty="0"/>
              <a:t>[...] It forms part of the western side of the Pearl River Delta Economic Zone, which includes Guangzhou to the north and Shenzhen to the east</a:t>
            </a:r>
            <a:r>
              <a:rPr lang="en-US" sz="2400" dirty="0" smtClean="0"/>
              <a:t>. [...] </a:t>
            </a:r>
            <a:r>
              <a:rPr lang="en-US" sz="2400" dirty="0" err="1" smtClean="0"/>
              <a:t>Foshan</a:t>
            </a:r>
            <a:r>
              <a:rPr lang="en-US" sz="2400" dirty="0" smtClean="0"/>
              <a:t> </a:t>
            </a:r>
            <a:r>
              <a:rPr lang="en-US" sz="2400" dirty="0"/>
              <a:t>is regarded as the home of the Cantonese forms of Chinese opera, kung </a:t>
            </a:r>
            <a:r>
              <a:rPr lang="en-US" sz="2400" dirty="0" err="1"/>
              <a:t>fu</a:t>
            </a:r>
            <a:r>
              <a:rPr lang="en-US" sz="2400" dirty="0"/>
              <a:t>, lion dancing, and dragon boat racing</a:t>
            </a:r>
            <a:r>
              <a:rPr lang="en-US" sz="2400" dirty="0" smtClean="0"/>
              <a:t>."</a:t>
            </a:r>
            <a:br>
              <a:rPr lang="en-US" sz="2400" dirty="0" smtClean="0"/>
            </a:br>
            <a:r>
              <a:rPr lang="en-US" sz="2400" dirty="0" smtClean="0"/>
              <a:t>https</a:t>
            </a:r>
            <a:r>
              <a:rPr lang="en-US" sz="2400" dirty="0"/>
              <a:t>://en.wikipedia.org/wiki/Foshan</a:t>
            </a:r>
          </a:p>
        </p:txBody>
      </p:sp>
      <p:sp>
        <p:nvSpPr>
          <p:cNvPr id="4" name="Slide Number Placeholder 3"/>
          <p:cNvSpPr>
            <a:spLocks noGrp="1"/>
          </p:cNvSpPr>
          <p:nvPr>
            <p:ph type="sldNum" sz="quarter" idx="12"/>
          </p:nvPr>
        </p:nvSpPr>
        <p:spPr/>
        <p:txBody>
          <a:bodyPr/>
          <a:lstStyle/>
          <a:p>
            <a:fld id="{8A66AE07-A573-9E42-AA1F-E212CC8A1C16}" type="slidenum">
              <a:rPr lang="en-US" smtClean="0"/>
              <a:t>40</a:t>
            </a:fld>
            <a:endParaRPr lang="en-US"/>
          </a:p>
        </p:txBody>
      </p:sp>
    </p:spTree>
    <p:extLst>
      <p:ext uri="{BB962C8B-B14F-4D97-AF65-F5344CB8AC3E}">
        <p14:creationId xmlns:p14="http://schemas.microsoft.com/office/powerpoint/2010/main" val="27311715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77724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spc="-100" dirty="0" smtClean="0"/>
              <a:t>Have Others Seen Probes From That Same IP? Yep...</a:t>
            </a:r>
            <a:endParaRPr lang="en-US" sz="3200" b="1" spc="-100" dirty="0"/>
          </a:p>
        </p:txBody>
      </p:sp>
      <p:sp>
        <p:nvSpPr>
          <p:cNvPr id="3" name="Content Placeholder 2"/>
          <p:cNvSpPr>
            <a:spLocks noGrp="1"/>
          </p:cNvSpPr>
          <p:nvPr>
            <p:ph idx="1"/>
          </p:nvPr>
        </p:nvSpPr>
        <p:spPr>
          <a:xfrm>
            <a:off x="176028" y="1094011"/>
            <a:ext cx="8851668" cy="5482627"/>
          </a:xfrm>
        </p:spPr>
        <p:txBody>
          <a:bodyPr>
            <a:noAutofit/>
          </a:bodyPr>
          <a:lstStyle/>
          <a:p>
            <a:pPr marL="0" indent="0">
              <a:spcBef>
                <a:spcPts val="0"/>
              </a:spcBef>
              <a:buNone/>
            </a:pPr>
            <a:r>
              <a:rPr lang="en-US" sz="1400" dirty="0"/>
              <a:t># Entries below consist of fields with identifying characteristics of a</a:t>
            </a:r>
          </a:p>
          <a:p>
            <a:pPr marL="0" indent="0">
              <a:spcBef>
                <a:spcPts val="0"/>
              </a:spcBef>
              <a:buNone/>
            </a:pPr>
            <a:r>
              <a:rPr lang="en-US" sz="1400" dirty="0"/>
              <a:t># a source IP address that has been seen attempting to remotely login to</a:t>
            </a:r>
          </a:p>
          <a:p>
            <a:pPr marL="0" indent="0">
              <a:spcBef>
                <a:spcPts val="0"/>
              </a:spcBef>
              <a:buNone/>
            </a:pPr>
            <a:r>
              <a:rPr lang="en-US" sz="1400" dirty="0"/>
              <a:t># a host using SSH password authentication.  This report lists hosts</a:t>
            </a:r>
          </a:p>
          <a:p>
            <a:pPr marL="0" indent="0">
              <a:spcBef>
                <a:spcPts val="0"/>
              </a:spcBef>
              <a:buNone/>
            </a:pPr>
            <a:r>
              <a:rPr lang="en-US" sz="1400" dirty="0"/>
              <a:t># that are highly suspicious and are likely conducting malicious SSH</a:t>
            </a:r>
          </a:p>
          <a:p>
            <a:pPr marL="0" indent="0">
              <a:spcBef>
                <a:spcPts val="0"/>
              </a:spcBef>
              <a:buNone/>
            </a:pPr>
            <a:r>
              <a:rPr lang="en-US" sz="1400" dirty="0"/>
              <a:t># password authentication attacks.  Each entry is sorted according to a</a:t>
            </a:r>
          </a:p>
          <a:p>
            <a:pPr marL="0" indent="0">
              <a:spcBef>
                <a:spcPts val="0"/>
              </a:spcBef>
              <a:buNone/>
            </a:pPr>
            <a:r>
              <a:rPr lang="en-US" sz="1400" dirty="0"/>
              <a:t># route origination ASN</a:t>
            </a:r>
            <a:r>
              <a:rPr lang="en-US" sz="1400" dirty="0" smtClean="0"/>
              <a:t>.</a:t>
            </a:r>
            <a:br>
              <a:rPr lang="en-US" sz="1400" dirty="0" smtClean="0"/>
            </a:br>
            <a:r>
              <a:rPr lang="en-US" sz="1400" dirty="0" smtClean="0"/>
              <a:t>[...]</a:t>
            </a:r>
            <a:br>
              <a:rPr lang="en-US" sz="1400" dirty="0" smtClean="0"/>
            </a:br>
            <a:r>
              <a:rPr lang="de-DE" sz="1400" dirty="0"/>
              <a:t>134764       |  CT-FOSHAN-IDC CHINANET </a:t>
            </a:r>
            <a:r>
              <a:rPr lang="de-DE" sz="1400" dirty="0" err="1"/>
              <a:t>Guangdo</a:t>
            </a:r>
            <a:r>
              <a:rPr lang="de-DE" sz="1400" dirty="0"/>
              <a:t>  |     </a:t>
            </a:r>
            <a:r>
              <a:rPr lang="de-DE" sz="1400" b="1" dirty="0"/>
              <a:t>116.31.116.</a:t>
            </a:r>
            <a:r>
              <a:rPr lang="de-DE" sz="1400" dirty="0"/>
              <a:t>4  |  2016-11-06 00:59:44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5  |  2016-11-06 00:59:50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6  |  2016-11-06 01:00:00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7  |  2016-11-01 14:47:57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8  |  2016-11-06 00:20:31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9  |  2016-11-06 00:59:56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10  |  2016-11-06 00:59:29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11  |  2016-11-06 00:59:36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14  |  2016-11-06 00:59:31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17  |  2016-11-06 00:59:48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18  |  2016-11-06 00:59:41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20  |  2016-11-06 01:59:52  |  </a:t>
            </a:r>
            <a:r>
              <a:rPr lang="de-DE" sz="1400" dirty="0" err="1"/>
              <a:t>sshpwauth</a:t>
            </a:r>
            <a:endParaRPr lang="de-DE" sz="1400" dirty="0"/>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21  |  2016-11-03 02:35:36  |  </a:t>
            </a:r>
            <a:r>
              <a:rPr lang="de-DE" sz="1400" dirty="0" err="1"/>
              <a:t>sshpwauth</a:t>
            </a:r>
            <a:endParaRPr lang="de-DE" sz="1400" dirty="0"/>
          </a:p>
          <a:p>
            <a:pPr marL="0" indent="0">
              <a:spcBef>
                <a:spcPts val="0"/>
              </a:spcBef>
              <a:buNone/>
            </a:pPr>
            <a:r>
              <a:rPr lang="de-DE" sz="1400" b="1" dirty="0">
                <a:solidFill>
                  <a:srgbClr val="FF0000"/>
                </a:solidFill>
              </a:rPr>
              <a:t>134764       |  CT-FOSHAN-IDC CHINANET </a:t>
            </a:r>
            <a:r>
              <a:rPr lang="de-DE" sz="1400" b="1" dirty="0" err="1">
                <a:solidFill>
                  <a:srgbClr val="FF0000"/>
                </a:solidFill>
              </a:rPr>
              <a:t>Guangdo</a:t>
            </a:r>
            <a:r>
              <a:rPr lang="de-DE" sz="1400" b="1" dirty="0">
                <a:solidFill>
                  <a:srgbClr val="FF0000"/>
                </a:solidFill>
              </a:rPr>
              <a:t>  |    116.31.116.23  |  2016-11-06 00:59:59  |  </a:t>
            </a:r>
            <a:r>
              <a:rPr lang="de-DE" sz="1400" b="1" dirty="0" err="1">
                <a:solidFill>
                  <a:srgbClr val="FF0000"/>
                </a:solidFill>
              </a:rPr>
              <a:t>sshpwauth</a:t>
            </a:r>
            <a:endParaRPr lang="de-DE" sz="1400" b="1" dirty="0">
              <a:solidFill>
                <a:srgbClr val="FF0000"/>
              </a:solidFill>
            </a:endParaRPr>
          </a:p>
          <a:p>
            <a:pPr marL="0" indent="0">
              <a:spcBef>
                <a:spcPts val="0"/>
              </a:spcBef>
              <a:buNone/>
            </a:pPr>
            <a:r>
              <a:rPr lang="de-DE" sz="1400" dirty="0"/>
              <a:t>134764       |  CT-FOSHAN-IDC CHINANET </a:t>
            </a:r>
            <a:r>
              <a:rPr lang="de-DE" sz="1400" dirty="0" err="1"/>
              <a:t>Guangdo</a:t>
            </a:r>
            <a:r>
              <a:rPr lang="de-DE" sz="1400" dirty="0"/>
              <a:t>  |    </a:t>
            </a:r>
            <a:r>
              <a:rPr lang="de-DE" sz="1400" b="1" dirty="0"/>
              <a:t>116.31.116.</a:t>
            </a:r>
            <a:r>
              <a:rPr lang="de-DE" sz="1400" dirty="0"/>
              <a:t>24  |  2016-11-05 01:28:19  |  </a:t>
            </a:r>
            <a:r>
              <a:rPr lang="de-DE" sz="1400" dirty="0" err="1"/>
              <a:t>sshpwauth</a:t>
            </a:r>
            <a:endParaRPr lang="de-DE" sz="1400" dirty="0"/>
          </a:p>
          <a:p>
            <a:pPr marL="0" indent="0">
              <a:spcBef>
                <a:spcPts val="0"/>
              </a:spcBef>
              <a:buNone/>
            </a:pPr>
            <a:r>
              <a:rPr lang="de-DE" sz="1400" dirty="0" smtClean="0"/>
              <a:t>[</a:t>
            </a:r>
            <a:r>
              <a:rPr lang="de-DE" sz="1400" dirty="0" err="1" smtClean="0"/>
              <a:t>etc</a:t>
            </a:r>
            <a:r>
              <a:rPr lang="de-DE" sz="1400" dirty="0" smtClean="0"/>
              <a:t>]</a:t>
            </a:r>
            <a:br>
              <a:rPr lang="de-DE" sz="1400" dirty="0" smtClean="0"/>
            </a:br>
            <a:endParaRPr lang="de-DE" sz="1400" i="1" dirty="0" smtClean="0"/>
          </a:p>
          <a:p>
            <a:pPr marL="0" indent="0">
              <a:spcBef>
                <a:spcPts val="0"/>
              </a:spcBef>
              <a:buNone/>
            </a:pPr>
            <a:r>
              <a:rPr lang="de-DE" sz="1400" i="1" dirty="0" smtClean="0"/>
              <a:t>Source</a:t>
            </a:r>
            <a:r>
              <a:rPr lang="de-DE" sz="1400" i="1" dirty="0"/>
              <a:t>:</a:t>
            </a:r>
            <a:r>
              <a:rPr lang="de-DE" sz="1400" dirty="0"/>
              <a:t> </a:t>
            </a:r>
            <a:r>
              <a:rPr lang="de-DE" sz="1400" b="1" dirty="0"/>
              <a:t>https://</a:t>
            </a:r>
            <a:r>
              <a:rPr lang="de-DE" sz="1400" b="1" dirty="0" err="1"/>
              <a:t>dataplane.org</a:t>
            </a:r>
            <a:r>
              <a:rPr lang="de-DE" sz="1400" b="1" dirty="0"/>
              <a:t>/</a:t>
            </a:r>
            <a:r>
              <a:rPr lang="de-DE" sz="1400" b="1" dirty="0" err="1" smtClean="0"/>
              <a:t>sshpwauth.txt</a:t>
            </a:r>
            <a:r>
              <a:rPr lang="de-DE" sz="1400" b="1" dirty="0" smtClean="0"/>
              <a:t> </a:t>
            </a:r>
            <a:r>
              <a:rPr lang="de-DE" sz="1400" dirty="0" smtClean="0"/>
              <a:t>(</a:t>
            </a:r>
            <a:r>
              <a:rPr lang="de-DE" sz="1400" dirty="0" err="1" smtClean="0"/>
              <a:t>selected</a:t>
            </a:r>
            <a:r>
              <a:rPr lang="de-DE" sz="1400" dirty="0" smtClean="0"/>
              <a:t> </a:t>
            </a:r>
            <a:r>
              <a:rPr lang="de-DE" sz="1400" dirty="0" err="1" smtClean="0"/>
              <a:t>records</a:t>
            </a:r>
            <a:r>
              <a:rPr lang="de-DE" sz="1400" dirty="0" smtClean="0"/>
              <a:t> </a:t>
            </a:r>
            <a:r>
              <a:rPr lang="de-DE" sz="1400" dirty="0" err="1" smtClean="0"/>
              <a:t>only</a:t>
            </a:r>
            <a:r>
              <a:rPr lang="de-DE" sz="1400" dirty="0" smtClean="0"/>
              <a:t>, </a:t>
            </a:r>
            <a:r>
              <a:rPr lang="de-DE" sz="1400" dirty="0" err="1" smtClean="0"/>
              <a:t>sorted</a:t>
            </a:r>
            <a:r>
              <a:rPr lang="de-DE" sz="1400" dirty="0" smtClean="0"/>
              <a:t>, </a:t>
            </a:r>
            <a:r>
              <a:rPr lang="de-DE" sz="1400" dirty="0" err="1" smtClean="0"/>
              <a:t>emphasis</a:t>
            </a:r>
            <a:r>
              <a:rPr lang="de-DE" sz="1400" dirty="0" smtClean="0"/>
              <a:t> </a:t>
            </a:r>
            <a:r>
              <a:rPr lang="de-DE" sz="1400" dirty="0" err="1" smtClean="0"/>
              <a:t>added</a:t>
            </a:r>
            <a:r>
              <a:rPr lang="de-DE" sz="1400" dirty="0" smtClean="0"/>
              <a:t>)</a:t>
            </a:r>
            <a:endParaRPr lang="de-DE" sz="1400" dirty="0"/>
          </a:p>
        </p:txBody>
      </p:sp>
      <p:sp>
        <p:nvSpPr>
          <p:cNvPr id="4" name="Slide Number Placeholder 3"/>
          <p:cNvSpPr>
            <a:spLocks noGrp="1"/>
          </p:cNvSpPr>
          <p:nvPr>
            <p:ph type="sldNum" sz="quarter" idx="12"/>
          </p:nvPr>
        </p:nvSpPr>
        <p:spPr/>
        <p:txBody>
          <a:bodyPr/>
          <a:lstStyle/>
          <a:p>
            <a:fld id="{8A66AE07-A573-9E42-AA1F-E212CC8A1C16}" type="slidenum">
              <a:rPr lang="en-US" smtClean="0"/>
              <a:t>41</a:t>
            </a:fld>
            <a:endParaRPr lang="en-US"/>
          </a:p>
        </p:txBody>
      </p:sp>
    </p:spTree>
    <p:extLst>
      <p:ext uri="{BB962C8B-B14F-4D97-AF65-F5344CB8AC3E}">
        <p14:creationId xmlns:p14="http://schemas.microsoft.com/office/powerpoint/2010/main" val="22575518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77724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Maybe Just </a:t>
            </a:r>
            <a:r>
              <a:rPr lang="en-US" sz="3200" b="1" dirty="0" smtClean="0"/>
              <a:t>Block Using 3rd Party Feeds?</a:t>
            </a:r>
            <a:endParaRPr lang="en-US" sz="3200" b="1" dirty="0"/>
          </a:p>
        </p:txBody>
      </p:sp>
      <p:sp>
        <p:nvSpPr>
          <p:cNvPr id="3" name="Content Placeholder 2"/>
          <p:cNvSpPr>
            <a:spLocks noGrp="1"/>
          </p:cNvSpPr>
          <p:nvPr>
            <p:ph idx="1"/>
          </p:nvPr>
        </p:nvSpPr>
        <p:spPr>
          <a:xfrm>
            <a:off x="176028" y="1094011"/>
            <a:ext cx="8851668" cy="5482627"/>
          </a:xfrm>
        </p:spPr>
        <p:txBody>
          <a:bodyPr>
            <a:noAutofit/>
          </a:bodyPr>
          <a:lstStyle/>
          <a:p>
            <a:pPr>
              <a:spcBef>
                <a:spcPts val="0"/>
              </a:spcBef>
            </a:pPr>
            <a:r>
              <a:rPr lang="en-US" sz="2400" dirty="0" smtClean="0"/>
              <a:t>If </a:t>
            </a:r>
            <a:r>
              <a:rPr lang="en-US" sz="2400" dirty="0"/>
              <a:t>https://</a:t>
            </a:r>
            <a:r>
              <a:rPr lang="en-US" sz="2400" dirty="0" err="1"/>
              <a:t>dataplane.org</a:t>
            </a:r>
            <a:r>
              <a:rPr lang="en-US" sz="2400" dirty="0"/>
              <a:t>/</a:t>
            </a:r>
            <a:r>
              <a:rPr lang="en-US" sz="2400" dirty="0" err="1"/>
              <a:t>sshpwauth.txt</a:t>
            </a:r>
            <a:r>
              <a:rPr lang="en-US" sz="2400" dirty="0"/>
              <a:t> </a:t>
            </a:r>
            <a:r>
              <a:rPr lang="en-US" sz="2400" dirty="0" smtClean="0"/>
              <a:t>site (or some other publicly available ssh threat feed) is reflecting the same attack sources that we're seeing, maybe it would make sense to pre-emptively block those traffic sources when they first appear in that threat feed? Doing so might let you automatically block most of the specific </a:t>
            </a:r>
            <a:br>
              <a:rPr lang="en-US" sz="2400" dirty="0" smtClean="0"/>
            </a:br>
            <a:r>
              <a:rPr lang="en-US" sz="2400" dirty="0" smtClean="0"/>
              <a:t>/32's that might eventually be hitting you.</a:t>
            </a:r>
            <a:br>
              <a:rPr lang="en-US" sz="2400" dirty="0" smtClean="0"/>
            </a:br>
            <a:endParaRPr lang="en-US" sz="2400" dirty="0"/>
          </a:p>
          <a:p>
            <a:pPr>
              <a:spcBef>
                <a:spcPts val="0"/>
              </a:spcBef>
            </a:pPr>
            <a:r>
              <a:rPr lang="en-US" sz="2400" dirty="0" smtClean="0"/>
              <a:t>However, two points: </a:t>
            </a:r>
            <a:r>
              <a:rPr lang="en-US" sz="2400" b="1" dirty="0" smtClean="0"/>
              <a:t>you must trust the operator of any third party operator you rely on, </a:t>
            </a:r>
            <a:r>
              <a:rPr lang="en-US" sz="2400" dirty="0" smtClean="0"/>
              <a:t>and </a:t>
            </a:r>
            <a:r>
              <a:rPr lang="en-US" sz="2400" b="1" dirty="0" smtClean="0"/>
              <a:t>the badness that anyone else sees might or might not correspond to the badness that you see now or will see in the future</a:t>
            </a:r>
            <a:r>
              <a:rPr lang="en-US" sz="2400" dirty="0" smtClean="0"/>
              <a:t> (although I will say that the </a:t>
            </a:r>
            <a:r>
              <a:rPr lang="en-US" sz="2400" dirty="0" err="1" smtClean="0"/>
              <a:t>dataplane.org</a:t>
            </a:r>
            <a:r>
              <a:rPr lang="en-US" sz="2400" dirty="0" smtClean="0"/>
              <a:t> attackers seem to line up well with what I personally see, and I completely trust the operator of that resource).</a:t>
            </a:r>
          </a:p>
        </p:txBody>
      </p:sp>
      <p:sp>
        <p:nvSpPr>
          <p:cNvPr id="4" name="Slide Number Placeholder 3"/>
          <p:cNvSpPr>
            <a:spLocks noGrp="1"/>
          </p:cNvSpPr>
          <p:nvPr>
            <p:ph type="sldNum" sz="quarter" idx="12"/>
          </p:nvPr>
        </p:nvSpPr>
        <p:spPr/>
        <p:txBody>
          <a:bodyPr/>
          <a:lstStyle/>
          <a:p>
            <a:fld id="{8A66AE07-A573-9E42-AA1F-E212CC8A1C16}" type="slidenum">
              <a:rPr lang="en-US" smtClean="0"/>
              <a:t>42</a:t>
            </a:fld>
            <a:endParaRPr lang="en-US"/>
          </a:p>
        </p:txBody>
      </p:sp>
    </p:spTree>
    <p:extLst>
      <p:ext uri="{BB962C8B-B14F-4D97-AF65-F5344CB8AC3E}">
        <p14:creationId xmlns:p14="http://schemas.microsoft.com/office/powerpoint/2010/main" val="293857197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89"/>
            <a:ext cx="8229600" cy="77724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Default Deny, Whitelisting </a:t>
            </a:r>
            <a:r>
              <a:rPr lang="en-US" sz="3200" b="1" dirty="0" smtClean="0"/>
              <a:t>Exceptions</a:t>
            </a:r>
            <a:r>
              <a:rPr lang="en-US" sz="3200" b="1" dirty="0" smtClean="0"/>
              <a:t>?</a:t>
            </a:r>
            <a:endParaRPr lang="en-US" sz="3200" b="1" dirty="0"/>
          </a:p>
        </p:txBody>
      </p:sp>
      <p:sp>
        <p:nvSpPr>
          <p:cNvPr id="3" name="Content Placeholder 2"/>
          <p:cNvSpPr>
            <a:spLocks noGrp="1"/>
          </p:cNvSpPr>
          <p:nvPr>
            <p:ph idx="1"/>
          </p:nvPr>
        </p:nvSpPr>
        <p:spPr>
          <a:xfrm>
            <a:off x="176028" y="1144310"/>
            <a:ext cx="8851668" cy="5432328"/>
          </a:xfrm>
        </p:spPr>
        <p:txBody>
          <a:bodyPr>
            <a:noAutofit/>
          </a:bodyPr>
          <a:lstStyle/>
          <a:p>
            <a:r>
              <a:rPr lang="en-US" sz="2200" dirty="0"/>
              <a:t>F</a:t>
            </a:r>
            <a:r>
              <a:rPr lang="en-US" sz="2200" dirty="0" smtClean="0"/>
              <a:t>or some small sites with well defined populations, another option </a:t>
            </a:r>
            <a:br>
              <a:rPr lang="en-US" sz="2200" dirty="0" smtClean="0"/>
            </a:br>
            <a:r>
              <a:rPr lang="en-US" sz="2200" dirty="0" smtClean="0"/>
              <a:t>is to go to a default deny approach, only permitting connections from a closely defined list of allowed addresses. That is, for a first-match filter:</a:t>
            </a:r>
            <a:br>
              <a:rPr lang="en-US" sz="2200" dirty="0" smtClean="0"/>
            </a:br>
            <a:r>
              <a:rPr lang="en-US" sz="2200" dirty="0" smtClean="0"/>
              <a:t/>
            </a:r>
            <a:br>
              <a:rPr lang="en-US" sz="2200" dirty="0" smtClean="0"/>
            </a:br>
            <a:r>
              <a:rPr lang="en-US" sz="2200" dirty="0" smtClean="0"/>
              <a:t>Allow as an exception: IP_address_1</a:t>
            </a:r>
            <a:br>
              <a:rPr lang="en-US" sz="2200" dirty="0" smtClean="0"/>
            </a:br>
            <a:r>
              <a:rPr lang="en-US" sz="2200" dirty="0" smtClean="0"/>
              <a:t>Allow as an exception: IP_address_2</a:t>
            </a:r>
            <a:br>
              <a:rPr lang="en-US" sz="2200" dirty="0" smtClean="0"/>
            </a:br>
            <a:r>
              <a:rPr lang="en-US" sz="2200" dirty="0" smtClean="0"/>
              <a:t>Otherwise (default option): deny</a:t>
            </a:r>
            <a:br>
              <a:rPr lang="en-US" sz="2200" dirty="0" smtClean="0"/>
            </a:br>
            <a:r>
              <a:rPr lang="en-US" sz="2200" dirty="0" smtClean="0"/>
              <a:t>[</a:t>
            </a:r>
            <a:r>
              <a:rPr lang="en-US" sz="2200" dirty="0" err="1" smtClean="0"/>
              <a:t>etc</a:t>
            </a:r>
            <a:r>
              <a:rPr lang="en-US" sz="2200" dirty="0" smtClean="0"/>
              <a:t>]</a:t>
            </a:r>
          </a:p>
          <a:p>
            <a:endParaRPr lang="en-US" sz="2200" dirty="0"/>
          </a:p>
          <a:p>
            <a:r>
              <a:rPr lang="en-US" sz="2200" dirty="0" smtClean="0"/>
              <a:t>You can certainly try that approach if your needs allow, but we'll assume that this isn't a practical option for most larger sites, particularly if you have a user base that connects via dynamic IPs, etc.</a:t>
            </a:r>
          </a:p>
          <a:p>
            <a:endParaRPr lang="en-US" sz="2200" dirty="0"/>
          </a:p>
          <a:p>
            <a:r>
              <a:rPr lang="en-US" sz="2200" dirty="0" smtClean="0"/>
              <a:t>More common alternatives that </a:t>
            </a:r>
            <a:r>
              <a:rPr lang="en-US" sz="2200" u="sng" dirty="0" smtClean="0"/>
              <a:t>can</a:t>
            </a:r>
            <a:r>
              <a:rPr lang="en-US" sz="2200" dirty="0" smtClean="0"/>
              <a:t> work well for larger sites or sites with authorized users connecting via dynamic IPs? See the next slide...</a:t>
            </a:r>
          </a:p>
        </p:txBody>
      </p:sp>
      <p:sp>
        <p:nvSpPr>
          <p:cNvPr id="4" name="Slide Number Placeholder 3"/>
          <p:cNvSpPr>
            <a:spLocks noGrp="1"/>
          </p:cNvSpPr>
          <p:nvPr>
            <p:ph type="sldNum" sz="quarter" idx="12"/>
          </p:nvPr>
        </p:nvSpPr>
        <p:spPr/>
        <p:txBody>
          <a:bodyPr/>
          <a:lstStyle/>
          <a:p>
            <a:fld id="{8A66AE07-A573-9E42-AA1F-E212CC8A1C16}" type="slidenum">
              <a:rPr lang="en-US" smtClean="0"/>
              <a:t>43</a:t>
            </a:fld>
            <a:endParaRPr lang="en-US"/>
          </a:p>
        </p:txBody>
      </p:sp>
    </p:spTree>
    <p:extLst>
      <p:ext uri="{BB962C8B-B14F-4D97-AF65-F5344CB8AC3E}">
        <p14:creationId xmlns:p14="http://schemas.microsoft.com/office/powerpoint/2010/main" val="291110892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77724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spc="-100" dirty="0" smtClean="0"/>
              <a:t>Block Heuristically? Rate Limit? Preshared Keys Only?</a:t>
            </a:r>
            <a:endParaRPr lang="en-US" sz="3200" b="1" spc="-100" dirty="0"/>
          </a:p>
        </p:txBody>
      </p:sp>
      <p:sp>
        <p:nvSpPr>
          <p:cNvPr id="3" name="Content Placeholder 2"/>
          <p:cNvSpPr>
            <a:spLocks noGrp="1"/>
          </p:cNvSpPr>
          <p:nvPr>
            <p:ph idx="1"/>
          </p:nvPr>
        </p:nvSpPr>
        <p:spPr>
          <a:xfrm>
            <a:off x="176028" y="1094011"/>
            <a:ext cx="8851668" cy="5482627"/>
          </a:xfrm>
        </p:spPr>
        <p:txBody>
          <a:bodyPr>
            <a:noAutofit/>
          </a:bodyPr>
          <a:lstStyle/>
          <a:p>
            <a:pPr>
              <a:spcBef>
                <a:spcPts val="0"/>
              </a:spcBef>
            </a:pPr>
            <a:r>
              <a:rPr lang="en-US" sz="2400" dirty="0" smtClean="0"/>
              <a:t>You could also just block ssh brute force attack traffic </a:t>
            </a:r>
            <a:r>
              <a:rPr lang="en-US" sz="2400" b="1" dirty="0" smtClean="0"/>
              <a:t>automatically </a:t>
            </a:r>
            <a:r>
              <a:rPr lang="en-US" sz="2400" dirty="0" smtClean="0"/>
              <a:t>with </a:t>
            </a:r>
            <a:r>
              <a:rPr lang="en-US" sz="2400" b="1" dirty="0" smtClean="0"/>
              <a:t>fail2ban </a:t>
            </a:r>
            <a:r>
              <a:rPr lang="en-US" sz="2400" dirty="0" smtClean="0"/>
              <a:t>( http</a:t>
            </a:r>
            <a:r>
              <a:rPr lang="en-US" sz="2400" dirty="0"/>
              <a:t>://www.fail2ban.org</a:t>
            </a:r>
            <a:r>
              <a:rPr lang="en-US" sz="2400" dirty="0" smtClean="0"/>
              <a:t>/</a:t>
            </a:r>
            <a:r>
              <a:rPr lang="en-US" sz="2400" dirty="0"/>
              <a:t> </a:t>
            </a:r>
            <a:r>
              <a:rPr lang="en-US" sz="2400" dirty="0" smtClean="0"/>
              <a:t>), etc.</a:t>
            </a:r>
          </a:p>
          <a:p>
            <a:pPr>
              <a:spcBef>
                <a:spcPts val="0"/>
              </a:spcBef>
            </a:pPr>
            <a:endParaRPr lang="en-US" sz="2400" dirty="0" smtClean="0"/>
          </a:p>
          <a:p>
            <a:pPr>
              <a:spcBef>
                <a:spcPts val="0"/>
              </a:spcBef>
            </a:pPr>
            <a:r>
              <a:rPr lang="en-US" sz="2400" dirty="0" smtClean="0"/>
              <a:t>Some people don't like that approach, worrying that it may impact legitimate users or cause problems in heavily </a:t>
            </a:r>
            <a:r>
              <a:rPr lang="en-US" sz="2400" dirty="0" err="1" smtClean="0"/>
              <a:t>NAT'd</a:t>
            </a:r>
            <a:r>
              <a:rPr lang="en-US" sz="2400" dirty="0" smtClean="0"/>
              <a:t> environments, preferring a simpler approach that </a:t>
            </a:r>
            <a:r>
              <a:rPr lang="en-US" sz="2400" b="1" dirty="0" smtClean="0"/>
              <a:t>rate limits</a:t>
            </a:r>
            <a:r>
              <a:rPr lang="en-US" sz="2400" dirty="0" smtClean="0"/>
              <a:t> login attempts per </a:t>
            </a:r>
            <a:br>
              <a:rPr lang="en-US" sz="2400" dirty="0" smtClean="0"/>
            </a:br>
            <a:r>
              <a:rPr lang="en-US" sz="2400" dirty="0" smtClean="0"/>
              <a:t>IP per </a:t>
            </a:r>
            <a:r>
              <a:rPr lang="en-US" sz="2400" dirty="0"/>
              <a:t>unit time, </a:t>
            </a:r>
            <a:r>
              <a:rPr lang="en-US" sz="2400" dirty="0" smtClean="0"/>
              <a:t>see http</a:t>
            </a:r>
            <a:r>
              <a:rPr lang="en-US" sz="2400" dirty="0"/>
              <a:t>://</a:t>
            </a:r>
            <a:r>
              <a:rPr lang="en-US" sz="2400" dirty="0" err="1"/>
              <a:t>serverfault.com</a:t>
            </a:r>
            <a:r>
              <a:rPr lang="en-US" sz="2400" dirty="0"/>
              <a:t>/questions/216995/is-it-worth-the-effort-to-block-failed-login-attempts </a:t>
            </a:r>
            <a:r>
              <a:rPr lang="en-US" sz="2400" dirty="0" smtClean="0"/>
              <a:t>, suggesting, e.g.:</a:t>
            </a:r>
            <a:br>
              <a:rPr lang="en-US" sz="2400" dirty="0" smtClean="0"/>
            </a:br>
            <a:r>
              <a:rPr lang="en-US" sz="2400" dirty="0" smtClean="0"/>
              <a:t/>
            </a:r>
            <a:br>
              <a:rPr lang="en-US" sz="2400" dirty="0" smtClean="0"/>
            </a:br>
            <a:r>
              <a:rPr lang="en-US" sz="1800" dirty="0" err="1" smtClean="0">
                <a:latin typeface="Calibri"/>
                <a:cs typeface="Calibri"/>
              </a:rPr>
              <a:t>iptables</a:t>
            </a:r>
            <a:r>
              <a:rPr lang="en-US" sz="1800" dirty="0" smtClean="0">
                <a:latin typeface="Calibri"/>
                <a:cs typeface="Calibri"/>
              </a:rPr>
              <a:t> </a:t>
            </a:r>
            <a:r>
              <a:rPr lang="en-US" sz="1800" dirty="0">
                <a:latin typeface="Calibri"/>
                <a:cs typeface="Calibri"/>
              </a:rPr>
              <a:t>-I INPUT -p </a:t>
            </a:r>
            <a:r>
              <a:rPr lang="en-US" sz="1800" dirty="0" err="1">
                <a:latin typeface="Calibri"/>
                <a:cs typeface="Calibri"/>
              </a:rPr>
              <a:t>tcp</a:t>
            </a:r>
            <a:r>
              <a:rPr lang="en-US" sz="1800" dirty="0">
                <a:latin typeface="Calibri"/>
                <a:cs typeface="Calibri"/>
              </a:rPr>
              <a:t> --</a:t>
            </a:r>
            <a:r>
              <a:rPr lang="en-US" sz="1800" dirty="0" err="1">
                <a:latin typeface="Calibri"/>
                <a:cs typeface="Calibri"/>
              </a:rPr>
              <a:t>dport</a:t>
            </a:r>
            <a:r>
              <a:rPr lang="en-US" sz="1800" dirty="0">
                <a:latin typeface="Calibri"/>
                <a:cs typeface="Calibri"/>
              </a:rPr>
              <a:t> 22 -</a:t>
            </a:r>
            <a:r>
              <a:rPr lang="en-US" sz="1800" dirty="0" err="1">
                <a:latin typeface="Calibri"/>
                <a:cs typeface="Calibri"/>
              </a:rPr>
              <a:t>i</a:t>
            </a:r>
            <a:r>
              <a:rPr lang="en-US" sz="1800" dirty="0">
                <a:latin typeface="Calibri"/>
                <a:cs typeface="Calibri"/>
              </a:rPr>
              <a:t> eth0 -m state --state NEW -m recent </a:t>
            </a:r>
            <a:r>
              <a:rPr lang="mr-IN" sz="1800" dirty="0" smtClean="0">
                <a:latin typeface="Calibri"/>
                <a:cs typeface="Calibri"/>
              </a:rPr>
              <a:t>–</a:t>
            </a:r>
            <a:r>
              <a:rPr lang="en-US" sz="1800" dirty="0" smtClean="0">
                <a:latin typeface="Calibri"/>
                <a:cs typeface="Calibri"/>
              </a:rPr>
              <a:t>set</a:t>
            </a:r>
            <a:br>
              <a:rPr lang="en-US" sz="1800" dirty="0" smtClean="0">
                <a:latin typeface="Calibri"/>
                <a:cs typeface="Calibri"/>
              </a:rPr>
            </a:br>
            <a:r>
              <a:rPr lang="en-US" sz="1800" dirty="0" err="1" smtClean="0">
                <a:latin typeface="Calibri"/>
                <a:cs typeface="Calibri"/>
              </a:rPr>
              <a:t>iptables</a:t>
            </a:r>
            <a:r>
              <a:rPr lang="en-US" sz="1800" dirty="0" smtClean="0">
                <a:latin typeface="Calibri"/>
                <a:cs typeface="Calibri"/>
              </a:rPr>
              <a:t> </a:t>
            </a:r>
            <a:r>
              <a:rPr lang="en-US" sz="1800" dirty="0">
                <a:latin typeface="Calibri"/>
                <a:cs typeface="Calibri"/>
              </a:rPr>
              <a:t>-I INPUT -p </a:t>
            </a:r>
            <a:r>
              <a:rPr lang="en-US" sz="1800" dirty="0" err="1">
                <a:latin typeface="Calibri"/>
                <a:cs typeface="Calibri"/>
              </a:rPr>
              <a:t>tcp</a:t>
            </a:r>
            <a:r>
              <a:rPr lang="en-US" sz="1800" dirty="0">
                <a:latin typeface="Calibri"/>
                <a:cs typeface="Calibri"/>
              </a:rPr>
              <a:t> --</a:t>
            </a:r>
            <a:r>
              <a:rPr lang="en-US" sz="1800" dirty="0" err="1">
                <a:latin typeface="Calibri"/>
                <a:cs typeface="Calibri"/>
              </a:rPr>
              <a:t>dport</a:t>
            </a:r>
            <a:r>
              <a:rPr lang="en-US" sz="1800" dirty="0">
                <a:latin typeface="Calibri"/>
                <a:cs typeface="Calibri"/>
              </a:rPr>
              <a:t> 22 -</a:t>
            </a:r>
            <a:r>
              <a:rPr lang="en-US" sz="1800" dirty="0" err="1">
                <a:latin typeface="Calibri"/>
                <a:cs typeface="Calibri"/>
              </a:rPr>
              <a:t>i</a:t>
            </a:r>
            <a:r>
              <a:rPr lang="en-US" sz="1800" dirty="0">
                <a:latin typeface="Calibri"/>
                <a:cs typeface="Calibri"/>
              </a:rPr>
              <a:t> eth0 -m state --state NEW -m recent --update </a:t>
            </a:r>
            <a:r>
              <a:rPr lang="en-US" sz="1800" dirty="0" smtClean="0">
                <a:latin typeface="Calibri"/>
                <a:cs typeface="Calibri"/>
              </a:rPr>
              <a:t/>
            </a:r>
            <a:br>
              <a:rPr lang="en-US" sz="1800" dirty="0" smtClean="0">
                <a:latin typeface="Calibri"/>
                <a:cs typeface="Calibri"/>
              </a:rPr>
            </a:br>
            <a:r>
              <a:rPr lang="en-US" sz="1800" dirty="0" smtClean="0">
                <a:latin typeface="Calibri"/>
                <a:cs typeface="Calibri"/>
              </a:rPr>
              <a:t>		-</a:t>
            </a:r>
            <a:r>
              <a:rPr lang="en-US" sz="1800" dirty="0">
                <a:latin typeface="Calibri"/>
                <a:cs typeface="Calibri"/>
              </a:rPr>
              <a:t>-seconds 60 --</a:t>
            </a:r>
            <a:r>
              <a:rPr lang="en-US" sz="1800" dirty="0" err="1">
                <a:latin typeface="Calibri"/>
                <a:cs typeface="Calibri"/>
              </a:rPr>
              <a:t>hitcount</a:t>
            </a:r>
            <a:r>
              <a:rPr lang="en-US" sz="1800" dirty="0">
                <a:latin typeface="Calibri"/>
                <a:cs typeface="Calibri"/>
              </a:rPr>
              <a:t> 4 -j </a:t>
            </a:r>
            <a:r>
              <a:rPr lang="en-US" sz="1800" dirty="0" smtClean="0">
                <a:latin typeface="Calibri"/>
                <a:cs typeface="Calibri"/>
              </a:rPr>
              <a:t>DROP</a:t>
            </a:r>
            <a:br>
              <a:rPr lang="en-US" sz="1800" dirty="0" smtClean="0">
                <a:latin typeface="Calibri"/>
                <a:cs typeface="Calibri"/>
              </a:rPr>
            </a:br>
            <a:endParaRPr lang="en-US" sz="1800" dirty="0" smtClean="0">
              <a:latin typeface="Calibri"/>
              <a:cs typeface="Calibri"/>
            </a:endParaRPr>
          </a:p>
          <a:p>
            <a:pPr>
              <a:spcBef>
                <a:spcPts val="0"/>
              </a:spcBef>
            </a:pPr>
            <a:r>
              <a:rPr lang="en-US" sz="2400" dirty="0" smtClean="0">
                <a:latin typeface="Calibri"/>
                <a:cs typeface="Calibri"/>
              </a:rPr>
              <a:t>Use </a:t>
            </a:r>
            <a:r>
              <a:rPr lang="en-US" sz="2400" b="1" dirty="0" smtClean="0">
                <a:latin typeface="Calibri"/>
                <a:cs typeface="Calibri"/>
              </a:rPr>
              <a:t>ssh preshared keys </a:t>
            </a:r>
            <a:r>
              <a:rPr lang="en-US" sz="2400" dirty="0" smtClean="0">
                <a:latin typeface="Calibri"/>
                <a:cs typeface="Calibri"/>
              </a:rPr>
              <a:t>(only</a:t>
            </a:r>
            <a:r>
              <a:rPr lang="en-US" sz="2400" dirty="0" smtClean="0">
                <a:cs typeface="Calibri"/>
              </a:rPr>
              <a:t>) (potentially leveraging smartcards</a:t>
            </a:r>
            <a:br>
              <a:rPr lang="en-US" sz="2400" dirty="0" smtClean="0">
                <a:cs typeface="Calibri"/>
              </a:rPr>
            </a:br>
            <a:r>
              <a:rPr lang="en-US" sz="2400" dirty="0" smtClean="0">
                <a:cs typeface="Calibri"/>
              </a:rPr>
              <a:t>such as https</a:t>
            </a:r>
            <a:r>
              <a:rPr lang="en-US" sz="2400" dirty="0">
                <a:cs typeface="Calibri"/>
              </a:rPr>
              <a:t>://</a:t>
            </a:r>
            <a:r>
              <a:rPr lang="en-US" sz="2400" dirty="0" err="1">
                <a:cs typeface="Calibri"/>
              </a:rPr>
              <a:t>developers.yubico.com</a:t>
            </a:r>
            <a:r>
              <a:rPr lang="en-US" sz="2400" dirty="0">
                <a:cs typeface="Calibri"/>
              </a:rPr>
              <a:t>/PGP/</a:t>
            </a:r>
            <a:r>
              <a:rPr lang="en-US" sz="2400" dirty="0" err="1">
                <a:cs typeface="Calibri"/>
              </a:rPr>
              <a:t>SSH_authentication</a:t>
            </a:r>
            <a:r>
              <a:rPr lang="en-US" sz="2400" dirty="0" smtClean="0">
                <a:cs typeface="Calibri"/>
              </a:rPr>
              <a:t>/ ) or </a:t>
            </a:r>
            <a:r>
              <a:rPr lang="en-US" sz="2400" dirty="0" smtClean="0">
                <a:latin typeface="Calibri"/>
                <a:cs typeface="Calibri"/>
              </a:rPr>
              <a:t>require </a:t>
            </a:r>
            <a:r>
              <a:rPr lang="en-US" sz="2400" b="1" dirty="0" smtClean="0">
                <a:latin typeface="Calibri"/>
                <a:cs typeface="Calibri"/>
              </a:rPr>
              <a:t>multifactor</a:t>
            </a:r>
            <a:r>
              <a:rPr lang="en-US" sz="2400" dirty="0" smtClean="0">
                <a:latin typeface="Calibri"/>
                <a:cs typeface="Calibri"/>
              </a:rPr>
              <a:t> (</a:t>
            </a:r>
            <a:r>
              <a:rPr lang="en-US" sz="2400" dirty="0">
                <a:cs typeface="Calibri"/>
              </a:rPr>
              <a:t>e.g., </a:t>
            </a:r>
            <a:r>
              <a:rPr lang="en-US" sz="2400" dirty="0" smtClean="0">
                <a:cs typeface="Calibri"/>
              </a:rPr>
              <a:t>see https</a:t>
            </a:r>
            <a:r>
              <a:rPr lang="en-US" sz="2400" dirty="0">
                <a:cs typeface="Calibri"/>
              </a:rPr>
              <a:t>://</a:t>
            </a:r>
            <a:r>
              <a:rPr lang="en-US" sz="2400" dirty="0" err="1">
                <a:cs typeface="Calibri"/>
              </a:rPr>
              <a:t>duo.com</a:t>
            </a:r>
            <a:r>
              <a:rPr lang="en-US" sz="2400" dirty="0">
                <a:cs typeface="Calibri"/>
              </a:rPr>
              <a:t>/docs/</a:t>
            </a:r>
            <a:r>
              <a:rPr lang="en-US" sz="2400" dirty="0" err="1" smtClean="0">
                <a:cs typeface="Calibri"/>
              </a:rPr>
              <a:t>duounix</a:t>
            </a:r>
            <a:r>
              <a:rPr lang="en-US" sz="2400" dirty="0">
                <a:cs typeface="Calibri"/>
              </a:rPr>
              <a:t> )</a:t>
            </a:r>
            <a:endParaRPr lang="en-US" sz="2400"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44</a:t>
            </a:fld>
            <a:endParaRPr lang="en-US" dirty="0"/>
          </a:p>
        </p:txBody>
      </p:sp>
    </p:spTree>
    <p:extLst>
      <p:ext uri="{BB962C8B-B14F-4D97-AF65-F5344CB8AC3E}">
        <p14:creationId xmlns:p14="http://schemas.microsoft.com/office/powerpoint/2010/main" val="24218205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77724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OR You </a:t>
            </a:r>
            <a:r>
              <a:rPr lang="en-US" sz="3200" b="1" u="sng" dirty="0" smtClean="0"/>
              <a:t>Could</a:t>
            </a:r>
            <a:r>
              <a:rPr lang="en-US" sz="3200" b="1" dirty="0" smtClean="0"/>
              <a:t> Block Locally (And AT SCALE)</a:t>
            </a:r>
            <a:endParaRPr lang="en-US" sz="3200" b="1" dirty="0"/>
          </a:p>
        </p:txBody>
      </p:sp>
      <p:sp>
        <p:nvSpPr>
          <p:cNvPr id="3" name="Content Placeholder 2"/>
          <p:cNvSpPr>
            <a:spLocks noGrp="1"/>
          </p:cNvSpPr>
          <p:nvPr>
            <p:ph idx="1"/>
          </p:nvPr>
        </p:nvSpPr>
        <p:spPr>
          <a:xfrm>
            <a:off x="176028" y="1094011"/>
            <a:ext cx="8851668" cy="5482627"/>
          </a:xfrm>
        </p:spPr>
        <p:txBody>
          <a:bodyPr>
            <a:noAutofit/>
          </a:bodyPr>
          <a:lstStyle/>
          <a:p>
            <a:pPr>
              <a:spcBef>
                <a:spcPts val="0"/>
              </a:spcBef>
            </a:pPr>
            <a:r>
              <a:rPr lang="en-US" sz="2400" dirty="0" smtClean="0"/>
              <a:t>Yet another option: maybe you and your authorized users don't ssh in from Asia and you're fed up with being probed, and you're willing to be more aggressive, perhaps blocking the encompassing /19 we saw in the Routeviews data (or even the entire original /12 we saw from the original IP Whois)?</a:t>
            </a:r>
          </a:p>
          <a:p>
            <a:pPr>
              <a:spcBef>
                <a:spcPts val="0"/>
              </a:spcBef>
            </a:pPr>
            <a:endParaRPr lang="en-US" sz="2400" dirty="0"/>
          </a:p>
          <a:p>
            <a:pPr>
              <a:spcBef>
                <a:spcPts val="0"/>
              </a:spcBef>
            </a:pPr>
            <a:r>
              <a:rPr lang="en-US" sz="2400" dirty="0" smtClean="0"/>
              <a:t>Before doing that, wouldn't it be nice to get an idea of what you'd be blocking, so you can avoid any unexpected false positives?</a:t>
            </a:r>
          </a:p>
          <a:p>
            <a:pPr>
              <a:spcBef>
                <a:spcPts val="0"/>
              </a:spcBef>
            </a:pPr>
            <a:endParaRPr lang="en-US" sz="2400" dirty="0"/>
          </a:p>
          <a:p>
            <a:pPr>
              <a:spcBef>
                <a:spcPts val="0"/>
              </a:spcBef>
            </a:pPr>
            <a:r>
              <a:rPr lang="en-US" sz="2400" dirty="0" smtClean="0"/>
              <a:t>And maybe, if you do check, you might find an interesting potential connection to the unwanted traffic you may be seeing, either a resource purchased/controlled by the attacker, or a third party whose site has been successfully attacked and compromised by an attacker? Let's check passive DNS, either via the web interface at https://</a:t>
            </a:r>
            <a:r>
              <a:rPr lang="en-US" sz="2400" dirty="0" err="1" smtClean="0"/>
              <a:t>dnsdb.info</a:t>
            </a:r>
            <a:r>
              <a:rPr lang="en-US" sz="2400" dirty="0"/>
              <a:t> </a:t>
            </a:r>
            <a:r>
              <a:rPr lang="en-US" sz="2400" dirty="0" smtClean="0"/>
              <a:t>(max 10,000 results) or via the API (next slide).</a:t>
            </a:r>
            <a:endParaRPr lang="de-DE" sz="2400" dirty="0"/>
          </a:p>
        </p:txBody>
      </p:sp>
      <p:sp>
        <p:nvSpPr>
          <p:cNvPr id="4" name="Slide Number Placeholder 3"/>
          <p:cNvSpPr>
            <a:spLocks noGrp="1"/>
          </p:cNvSpPr>
          <p:nvPr>
            <p:ph type="sldNum" sz="quarter" idx="12"/>
          </p:nvPr>
        </p:nvSpPr>
        <p:spPr/>
        <p:txBody>
          <a:bodyPr/>
          <a:lstStyle/>
          <a:p>
            <a:fld id="{8A66AE07-A573-9E42-AA1F-E212CC8A1C16}" type="slidenum">
              <a:rPr lang="en-US" smtClean="0"/>
              <a:t>45</a:t>
            </a:fld>
            <a:endParaRPr lang="en-US" dirty="0"/>
          </a:p>
        </p:txBody>
      </p:sp>
    </p:spTree>
    <p:extLst>
      <p:ext uri="{BB962C8B-B14F-4D97-AF65-F5344CB8AC3E}">
        <p14:creationId xmlns:p14="http://schemas.microsoft.com/office/powerpoint/2010/main" val="38113930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9"/>
            <a:ext cx="8751081" cy="1045719"/>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What Has DNSDB Seen For </a:t>
            </a:r>
            <a:r>
              <a:rPr lang="mr-IN" sz="3200" b="1" dirty="0">
                <a:latin typeface="Calibri"/>
                <a:cs typeface="Calibri"/>
              </a:rPr>
              <a:t>116.31.96.0/</a:t>
            </a:r>
            <a:r>
              <a:rPr lang="mr-IN" sz="3200" b="1" dirty="0" smtClean="0">
                <a:latin typeface="Calibri"/>
                <a:cs typeface="Calibri"/>
              </a:rPr>
              <a:t>19</a:t>
            </a:r>
            <a:r>
              <a:rPr lang="en-US" sz="3200" b="1" dirty="0">
                <a:latin typeface="Calibri"/>
                <a:cs typeface="Calibri"/>
              </a:rPr>
              <a:t> </a:t>
            </a:r>
            <a:r>
              <a:rPr lang="en-US" sz="3200" b="1" dirty="0" smtClean="0">
                <a:latin typeface="Calibri"/>
                <a:cs typeface="Calibri"/>
              </a:rPr>
              <a:t/>
            </a:r>
            <a:br>
              <a:rPr lang="en-US" sz="3200" b="1" dirty="0" smtClean="0">
                <a:latin typeface="Calibri"/>
                <a:cs typeface="Calibri"/>
              </a:rPr>
            </a:br>
            <a:r>
              <a:rPr lang="en-US" sz="3200" b="1" dirty="0" smtClean="0">
                <a:latin typeface="Calibri"/>
                <a:cs typeface="Calibri"/>
              </a:rPr>
              <a:t>During Just The Last Month?</a:t>
            </a:r>
            <a:endParaRPr lang="en-US" sz="3200" b="1" dirty="0">
              <a:latin typeface="Calibri"/>
              <a:cs typeface="Calibri"/>
            </a:endParaRPr>
          </a:p>
        </p:txBody>
      </p:sp>
      <p:sp>
        <p:nvSpPr>
          <p:cNvPr id="3" name="Content Placeholder 2"/>
          <p:cNvSpPr>
            <a:spLocks noGrp="1"/>
          </p:cNvSpPr>
          <p:nvPr>
            <p:ph idx="1"/>
          </p:nvPr>
        </p:nvSpPr>
        <p:spPr>
          <a:xfrm>
            <a:off x="176028" y="1395807"/>
            <a:ext cx="8851668" cy="5180831"/>
          </a:xfrm>
        </p:spPr>
        <p:txBody>
          <a:bodyPr>
            <a:noAutofit/>
          </a:bodyPr>
          <a:lstStyle/>
          <a:p>
            <a:pPr marL="0" indent="0">
              <a:spcBef>
                <a:spcPts val="0"/>
              </a:spcBef>
              <a:buNone/>
            </a:pPr>
            <a:r>
              <a:rPr lang="mr-IN" sz="2400" dirty="0">
                <a:latin typeface="Calibri"/>
                <a:cs typeface="Calibri"/>
              </a:rPr>
              <a:t>$ </a:t>
            </a:r>
            <a:r>
              <a:rPr lang="mr-IN" sz="2400" b="1" dirty="0">
                <a:latin typeface="Calibri"/>
                <a:cs typeface="Calibri"/>
              </a:rPr>
              <a:t>dnsdb_query.py -l 1000000 </a:t>
            </a:r>
            <a:r>
              <a:rPr lang="mr-IN" sz="2400" b="1" dirty="0">
                <a:solidFill>
                  <a:srgbClr val="FF0000"/>
                </a:solidFill>
                <a:latin typeface="Calibri"/>
                <a:cs typeface="Calibri"/>
              </a:rPr>
              <a:t>--after=30d </a:t>
            </a:r>
            <a:r>
              <a:rPr lang="mr-IN" sz="2400" b="1" dirty="0">
                <a:latin typeface="Calibri"/>
                <a:cs typeface="Calibri"/>
              </a:rPr>
              <a:t>-i 116.31.96.0/19 </a:t>
            </a:r>
            <a:r>
              <a:rPr lang="en-US" sz="2400" b="1" dirty="0" smtClean="0">
                <a:latin typeface="Calibri"/>
                <a:cs typeface="Calibri"/>
              </a:rPr>
              <a:t/>
            </a:r>
            <a:br>
              <a:rPr lang="en-US" sz="2400" b="1" dirty="0" smtClean="0">
                <a:latin typeface="Calibri"/>
                <a:cs typeface="Calibri"/>
              </a:rPr>
            </a:br>
            <a:r>
              <a:rPr lang="mr-IN" sz="2400" b="1" dirty="0" smtClean="0">
                <a:latin typeface="Calibri"/>
                <a:cs typeface="Calibri"/>
              </a:rPr>
              <a:t>-</a:t>
            </a:r>
            <a:r>
              <a:rPr lang="mr-IN" sz="2400" b="1" dirty="0">
                <a:latin typeface="Calibri"/>
                <a:cs typeface="Calibri"/>
              </a:rPr>
              <a:t>-sort=rdata &gt; 116.31.96.0.</a:t>
            </a:r>
            <a:r>
              <a:rPr lang="mr-IN" sz="2400" b="1" dirty="0" smtClean="0">
                <a:latin typeface="Calibri"/>
                <a:cs typeface="Calibri"/>
              </a:rPr>
              <a:t>txt</a:t>
            </a:r>
            <a:endParaRPr lang="en-US" sz="2400" b="1" dirty="0" smtClean="0">
              <a:latin typeface="Calibri"/>
              <a:cs typeface="Calibri"/>
            </a:endParaRPr>
          </a:p>
          <a:p>
            <a:pPr marL="0" indent="0">
              <a:spcBef>
                <a:spcPts val="0"/>
              </a:spcBef>
              <a:buNone/>
            </a:pPr>
            <a:r>
              <a:rPr lang="en-US" sz="2400" dirty="0" smtClean="0">
                <a:latin typeface="Calibri"/>
                <a:cs typeface="Calibri"/>
              </a:rPr>
              <a:t>$ </a:t>
            </a:r>
            <a:r>
              <a:rPr lang="en-US" sz="2400" b="1" dirty="0" smtClean="0">
                <a:latin typeface="Calibri"/>
                <a:cs typeface="Calibri"/>
              </a:rPr>
              <a:t>wc </a:t>
            </a:r>
            <a:r>
              <a:rPr lang="en-US" sz="2400" b="1" dirty="0">
                <a:latin typeface="Calibri"/>
                <a:cs typeface="Calibri"/>
              </a:rPr>
              <a:t>-</a:t>
            </a:r>
            <a:r>
              <a:rPr lang="en-US" sz="2400" b="1" dirty="0" smtClean="0">
                <a:latin typeface="Calibri"/>
                <a:cs typeface="Calibri"/>
              </a:rPr>
              <a:t>l </a:t>
            </a:r>
            <a:r>
              <a:rPr lang="fi-FI" sz="2400" b="1" dirty="0"/>
              <a:t>116.31.96.0.</a:t>
            </a:r>
            <a:r>
              <a:rPr lang="fi-FI" sz="2400" b="1" dirty="0" smtClean="0"/>
              <a:t>txt</a:t>
            </a:r>
            <a:endParaRPr lang="en-US" sz="2400" b="1" dirty="0" smtClean="0">
              <a:latin typeface="Calibri"/>
              <a:cs typeface="Calibri"/>
            </a:endParaRPr>
          </a:p>
          <a:p>
            <a:pPr marL="0" indent="0">
              <a:spcBef>
                <a:spcPts val="0"/>
              </a:spcBef>
              <a:buNone/>
            </a:pPr>
            <a:r>
              <a:rPr lang="fi-FI" sz="2400" b="1" dirty="0">
                <a:solidFill>
                  <a:srgbClr val="FF0000"/>
                </a:solidFill>
              </a:rPr>
              <a:t>8879</a:t>
            </a:r>
            <a:r>
              <a:rPr lang="fi-FI" sz="2400" dirty="0"/>
              <a:t> 116.31.96.0.</a:t>
            </a:r>
            <a:r>
              <a:rPr lang="fi-FI" sz="2400" dirty="0" smtClean="0"/>
              <a:t>txt</a:t>
            </a:r>
          </a:p>
          <a:p>
            <a:pPr marL="0" indent="0">
              <a:spcBef>
                <a:spcPts val="0"/>
              </a:spcBef>
              <a:buNone/>
            </a:pPr>
            <a:r>
              <a:rPr lang="fi-FI" sz="2400" dirty="0" smtClean="0"/>
              <a:t>$ </a:t>
            </a:r>
            <a:r>
              <a:rPr lang="fi-FI" sz="2400" b="1" dirty="0" err="1" smtClean="0"/>
              <a:t>less</a:t>
            </a:r>
            <a:r>
              <a:rPr lang="fi-FI" sz="2400" b="1" dirty="0" smtClean="0"/>
              <a:t> </a:t>
            </a:r>
            <a:r>
              <a:rPr lang="pt-BR" sz="2400" b="1" dirty="0"/>
              <a:t>116.31.96.0.</a:t>
            </a:r>
            <a:r>
              <a:rPr lang="pt-BR" sz="2400" b="1" dirty="0" smtClean="0"/>
              <a:t>txt</a:t>
            </a:r>
          </a:p>
          <a:p>
            <a:pPr marL="0" indent="0">
              <a:spcBef>
                <a:spcPts val="0"/>
              </a:spcBef>
              <a:buNone/>
            </a:pPr>
            <a:r>
              <a:rPr lang="pt-BR" sz="2400" dirty="0" smtClean="0"/>
              <a:t>[...]</a:t>
            </a:r>
            <a:endParaRPr lang="fi-FI" sz="2400" dirty="0" smtClean="0"/>
          </a:p>
          <a:p>
            <a:pPr marL="0" indent="0">
              <a:spcBef>
                <a:spcPts val="0"/>
              </a:spcBef>
              <a:buNone/>
            </a:pPr>
            <a:r>
              <a:rPr lang="hr-HR" sz="2400" dirty="0" smtClean="0">
                <a:cs typeface="Calibri"/>
              </a:rPr>
              <a:t>ly.ff768</a:t>
            </a:r>
            <a:r>
              <a:rPr lang="hr-HR" sz="2400" dirty="0">
                <a:cs typeface="Calibri"/>
              </a:rPr>
              <a:t>.com. IN A 116.31.115.92</a:t>
            </a:r>
          </a:p>
          <a:p>
            <a:pPr marL="0" indent="0">
              <a:spcBef>
                <a:spcPts val="0"/>
              </a:spcBef>
              <a:buNone/>
            </a:pPr>
            <a:r>
              <a:rPr lang="hr-HR" sz="2400" dirty="0">
                <a:cs typeface="Calibri"/>
              </a:rPr>
              <a:t>pay.qiqiuc.net. IN A </a:t>
            </a:r>
            <a:r>
              <a:rPr lang="hr-HR" sz="2400" b="1" dirty="0">
                <a:cs typeface="Calibri"/>
              </a:rPr>
              <a:t>116.31.116.</a:t>
            </a:r>
            <a:r>
              <a:rPr lang="hr-HR" sz="2400" dirty="0">
                <a:cs typeface="Calibri"/>
              </a:rPr>
              <a:t>130</a:t>
            </a:r>
          </a:p>
          <a:p>
            <a:pPr marL="0" indent="0">
              <a:spcBef>
                <a:spcPts val="0"/>
              </a:spcBef>
              <a:buNone/>
            </a:pPr>
            <a:r>
              <a:rPr lang="hr-HR" sz="2400" dirty="0">
                <a:cs typeface="Calibri"/>
              </a:rPr>
              <a:t>server1.qiqiuc.net. IN A </a:t>
            </a:r>
            <a:r>
              <a:rPr lang="hr-HR" sz="2400" b="1" dirty="0">
                <a:cs typeface="Calibri"/>
              </a:rPr>
              <a:t>116.31.116.</a:t>
            </a:r>
            <a:r>
              <a:rPr lang="hr-HR" sz="2400" dirty="0">
                <a:cs typeface="Calibri"/>
              </a:rPr>
              <a:t>130</a:t>
            </a:r>
          </a:p>
          <a:p>
            <a:pPr marL="0" indent="0">
              <a:spcBef>
                <a:spcPts val="0"/>
              </a:spcBef>
              <a:buNone/>
            </a:pPr>
            <a:r>
              <a:rPr lang="hr-HR" sz="2400" dirty="0">
                <a:cs typeface="Calibri"/>
              </a:rPr>
              <a:t>lixingnz.com. IN A </a:t>
            </a:r>
            <a:r>
              <a:rPr lang="hr-HR" sz="2400" b="1" dirty="0">
                <a:cs typeface="Calibri"/>
              </a:rPr>
              <a:t>116.31.116.</a:t>
            </a:r>
            <a:r>
              <a:rPr lang="hr-HR" sz="2400" dirty="0">
                <a:cs typeface="Calibri"/>
              </a:rPr>
              <a:t>185</a:t>
            </a:r>
          </a:p>
          <a:p>
            <a:pPr marL="0" indent="0">
              <a:spcBef>
                <a:spcPts val="0"/>
              </a:spcBef>
              <a:buNone/>
            </a:pPr>
            <a:r>
              <a:rPr lang="hr-HR" sz="2400" dirty="0">
                <a:cs typeface="Calibri"/>
              </a:rPr>
              <a:t>frenchgo.servegame.com. IN A </a:t>
            </a:r>
            <a:r>
              <a:rPr lang="hr-HR" sz="2400" b="1" dirty="0">
                <a:cs typeface="Calibri"/>
              </a:rPr>
              <a:t>116.31.116.</a:t>
            </a:r>
            <a:r>
              <a:rPr lang="hr-HR" sz="2400" dirty="0">
                <a:cs typeface="Calibri"/>
              </a:rPr>
              <a:t>40</a:t>
            </a:r>
          </a:p>
          <a:p>
            <a:pPr marL="0" indent="0">
              <a:spcBef>
                <a:spcPts val="0"/>
              </a:spcBef>
              <a:buNone/>
            </a:pPr>
            <a:r>
              <a:rPr lang="hr-HR" sz="2400" b="1" dirty="0">
                <a:solidFill>
                  <a:srgbClr val="FF0000"/>
                </a:solidFill>
                <a:cs typeface="Calibri"/>
              </a:rPr>
              <a:t>digitalpartnerconnect.com. IN A </a:t>
            </a:r>
            <a:r>
              <a:rPr lang="hr-HR" sz="2400" b="1" dirty="0" smtClean="0">
                <a:solidFill>
                  <a:srgbClr val="FF0000"/>
                </a:solidFill>
                <a:cs typeface="Calibri"/>
              </a:rPr>
              <a:t>116.31.</a:t>
            </a:r>
            <a:r>
              <a:rPr lang="hr-HR" sz="2400" b="1" u="sng" dirty="0" smtClean="0">
                <a:solidFill>
                  <a:srgbClr val="FF0000"/>
                </a:solidFill>
                <a:cs typeface="Calibri"/>
              </a:rPr>
              <a:t>116.7</a:t>
            </a:r>
            <a:r>
              <a:rPr lang="hr-HR" sz="2400" b="1" dirty="0" smtClean="0">
                <a:solidFill>
                  <a:srgbClr val="FF0000"/>
                </a:solidFill>
                <a:cs typeface="Calibri"/>
              </a:rPr>
              <a:t>            </a:t>
            </a:r>
            <a:r>
              <a:rPr lang="hr-HR" sz="2400" b="1" dirty="0" smtClean="0">
                <a:solidFill>
                  <a:srgbClr val="FF0000"/>
                </a:solidFill>
                <a:cs typeface="Calibri"/>
                <a:sym typeface="Wingdings"/>
              </a:rPr>
              <a:t> note the IP</a:t>
            </a:r>
            <a:endParaRPr lang="hr-HR" sz="2400" b="1" dirty="0">
              <a:solidFill>
                <a:srgbClr val="FF0000"/>
              </a:solidFill>
              <a:cs typeface="Calibri"/>
            </a:endParaRPr>
          </a:p>
          <a:p>
            <a:pPr marL="0" indent="0">
              <a:spcBef>
                <a:spcPts val="0"/>
              </a:spcBef>
              <a:buNone/>
            </a:pPr>
            <a:r>
              <a:rPr lang="hr-HR" sz="2400" dirty="0">
                <a:cs typeface="Calibri"/>
              </a:rPr>
              <a:t>yfwin.com. IN A </a:t>
            </a:r>
            <a:r>
              <a:rPr lang="hr-HR" sz="2400" dirty="0" smtClean="0">
                <a:cs typeface="Calibri"/>
              </a:rPr>
              <a:t>116.31.118.10</a:t>
            </a:r>
          </a:p>
          <a:p>
            <a:pPr marL="0" indent="0">
              <a:spcBef>
                <a:spcPts val="0"/>
              </a:spcBef>
              <a:buNone/>
            </a:pPr>
            <a:r>
              <a:rPr lang="hr-HR" sz="2400" dirty="0" smtClean="0">
                <a:cs typeface="Calibri"/>
              </a:rPr>
              <a:t>[...]</a:t>
            </a:r>
            <a:endParaRPr lang="hr-HR" sz="2400" dirty="0">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46</a:t>
            </a:fld>
            <a:endParaRPr lang="en-US"/>
          </a:p>
        </p:txBody>
      </p:sp>
    </p:spTree>
    <p:extLst>
      <p:ext uri="{BB962C8B-B14F-4D97-AF65-F5344CB8AC3E}">
        <p14:creationId xmlns:p14="http://schemas.microsoft.com/office/powerpoint/2010/main" val="27934099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9"/>
            <a:ext cx="8751081" cy="1045719"/>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What Does Domain Whois Say About </a:t>
            </a:r>
            <a:r>
              <a:rPr lang="hr-HR" sz="3200" b="1" dirty="0" smtClean="0">
                <a:solidFill>
                  <a:srgbClr val="FF0000"/>
                </a:solidFill>
                <a:cs typeface="Calibri"/>
              </a:rPr>
              <a:t>digitalpartner</a:t>
            </a:r>
            <a:r>
              <a:rPr lang="hr-HR" sz="3200" b="1" u="sng" dirty="0" smtClean="0">
                <a:solidFill>
                  <a:srgbClr val="FF0000"/>
                </a:solidFill>
                <a:cs typeface="Calibri"/>
              </a:rPr>
              <a:t>connect</a:t>
            </a:r>
            <a:r>
              <a:rPr lang="hr-HR" sz="3200" b="1" dirty="0" smtClean="0">
                <a:solidFill>
                  <a:srgbClr val="FF0000"/>
                </a:solidFill>
                <a:cs typeface="Calibri"/>
              </a:rPr>
              <a:t>.com? </a:t>
            </a:r>
            <a:r>
              <a:rPr lang="hr-HR" sz="3200" b="1" dirty="0" smtClean="0">
                <a:cs typeface="Calibri"/>
              </a:rPr>
              <a:t>(selected records)</a:t>
            </a:r>
            <a:endParaRPr lang="en-US" sz="3200" b="1" dirty="0">
              <a:latin typeface="Calibri"/>
              <a:cs typeface="Calibri"/>
            </a:endParaRPr>
          </a:p>
        </p:txBody>
      </p:sp>
      <p:sp>
        <p:nvSpPr>
          <p:cNvPr id="3" name="Content Placeholder 2"/>
          <p:cNvSpPr>
            <a:spLocks noGrp="1"/>
          </p:cNvSpPr>
          <p:nvPr>
            <p:ph idx="1"/>
          </p:nvPr>
        </p:nvSpPr>
        <p:spPr>
          <a:xfrm>
            <a:off x="176028" y="1446106"/>
            <a:ext cx="8851668" cy="5130532"/>
          </a:xfrm>
        </p:spPr>
        <p:txBody>
          <a:bodyPr>
            <a:noAutofit/>
          </a:bodyPr>
          <a:lstStyle/>
          <a:p>
            <a:pPr marL="0" indent="0">
              <a:spcBef>
                <a:spcPts val="0"/>
              </a:spcBef>
              <a:buNone/>
            </a:pPr>
            <a:r>
              <a:rPr lang="mr-IN" sz="2400" dirty="0" smtClean="0">
                <a:latin typeface="Calibri"/>
                <a:cs typeface="Calibri"/>
              </a:rPr>
              <a:t>$</a:t>
            </a:r>
            <a:r>
              <a:rPr lang="en-US" sz="2400" dirty="0" smtClean="0">
                <a:latin typeface="Calibri"/>
                <a:cs typeface="Calibri"/>
              </a:rPr>
              <a:t> </a:t>
            </a:r>
            <a:r>
              <a:rPr lang="en-US" sz="2400" b="1" dirty="0" err="1" smtClean="0">
                <a:latin typeface="Calibri"/>
                <a:cs typeface="Calibri"/>
              </a:rPr>
              <a:t>whois</a:t>
            </a:r>
            <a:r>
              <a:rPr lang="en-US" sz="2400" b="1" dirty="0">
                <a:cs typeface="Calibri"/>
              </a:rPr>
              <a:t> </a:t>
            </a:r>
            <a:r>
              <a:rPr lang="en-US" sz="2400" b="1" dirty="0" err="1" smtClean="0">
                <a:cs typeface="Calibri"/>
              </a:rPr>
              <a:t>digitalpartner</a:t>
            </a:r>
            <a:r>
              <a:rPr lang="en-US" sz="2400" b="1" u="sng" dirty="0" err="1" smtClean="0">
                <a:cs typeface="Calibri"/>
              </a:rPr>
              <a:t>connect</a:t>
            </a:r>
            <a:r>
              <a:rPr lang="en-US" sz="2400" b="1" dirty="0" err="1" smtClean="0">
                <a:cs typeface="Calibri"/>
              </a:rPr>
              <a:t>.com</a:t>
            </a:r>
            <a:r>
              <a:rPr lang="en-US" sz="2400" dirty="0">
                <a:cs typeface="Calibri"/>
              </a:rPr>
              <a:t/>
            </a:r>
            <a:br>
              <a:rPr lang="en-US" sz="2400" dirty="0">
                <a:cs typeface="Calibri"/>
              </a:rPr>
            </a:br>
            <a:r>
              <a:rPr lang="en-US" sz="2400" dirty="0" smtClean="0">
                <a:cs typeface="Calibri"/>
              </a:rPr>
              <a:t>Domain </a:t>
            </a:r>
            <a:r>
              <a:rPr lang="en-US" sz="2400" dirty="0">
                <a:cs typeface="Calibri"/>
              </a:rPr>
              <a:t>Name: </a:t>
            </a:r>
            <a:r>
              <a:rPr lang="en-US" sz="2400" dirty="0" err="1" smtClean="0">
                <a:cs typeface="Calibri"/>
              </a:rPr>
              <a:t>digitalpartnerconnect.com</a:t>
            </a:r>
            <a:endParaRPr lang="en-US" sz="2400" dirty="0">
              <a:cs typeface="Calibri"/>
            </a:endParaRPr>
          </a:p>
          <a:p>
            <a:pPr marL="0" indent="0">
              <a:spcBef>
                <a:spcPts val="0"/>
              </a:spcBef>
              <a:buNone/>
            </a:pPr>
            <a:r>
              <a:rPr lang="en-US" sz="2400" dirty="0">
                <a:cs typeface="Calibri"/>
              </a:rPr>
              <a:t>Creation Date: 2016-04-11T05:12:</a:t>
            </a:r>
            <a:r>
              <a:rPr lang="en-US" sz="2400" dirty="0" smtClean="0">
                <a:cs typeface="Calibri"/>
              </a:rPr>
              <a:t>55Z</a:t>
            </a:r>
          </a:p>
          <a:p>
            <a:pPr marL="0" indent="0">
              <a:spcBef>
                <a:spcPts val="0"/>
              </a:spcBef>
              <a:buNone/>
            </a:pPr>
            <a:r>
              <a:rPr lang="en-US" sz="2400" dirty="0">
                <a:cs typeface="Calibri"/>
              </a:rPr>
              <a:t>Registrant Name: </a:t>
            </a:r>
            <a:r>
              <a:rPr lang="en-US" sz="2400" b="1" dirty="0" err="1">
                <a:solidFill>
                  <a:srgbClr val="FF0000"/>
                </a:solidFill>
                <a:cs typeface="Calibri"/>
              </a:rPr>
              <a:t>DigitalPartner</a:t>
            </a:r>
            <a:r>
              <a:rPr lang="en-US" sz="2400" b="1" dirty="0">
                <a:solidFill>
                  <a:srgbClr val="FF0000"/>
                </a:solidFill>
                <a:cs typeface="Calibri"/>
              </a:rPr>
              <a:t> Solutions</a:t>
            </a:r>
          </a:p>
          <a:p>
            <a:pPr marL="0" indent="0">
              <a:spcBef>
                <a:spcPts val="0"/>
              </a:spcBef>
              <a:buNone/>
            </a:pPr>
            <a:r>
              <a:rPr lang="en-US" sz="2400" dirty="0">
                <a:cs typeface="Calibri"/>
              </a:rPr>
              <a:t>Registrant Organization: </a:t>
            </a:r>
            <a:r>
              <a:rPr lang="en-US" sz="2400" dirty="0" err="1">
                <a:cs typeface="Calibri"/>
              </a:rPr>
              <a:t>Digita</a:t>
            </a:r>
            <a:r>
              <a:rPr lang="en-US" sz="2400" dirty="0">
                <a:cs typeface="Calibri"/>
              </a:rPr>
              <a:t> Partner Solutions</a:t>
            </a:r>
          </a:p>
          <a:p>
            <a:pPr marL="0" indent="0">
              <a:spcBef>
                <a:spcPts val="0"/>
              </a:spcBef>
              <a:buNone/>
            </a:pPr>
            <a:r>
              <a:rPr lang="en-US" sz="2400" dirty="0">
                <a:cs typeface="Calibri"/>
              </a:rPr>
              <a:t>Registrant Street: 0</a:t>
            </a:r>
          </a:p>
          <a:p>
            <a:pPr marL="0" indent="0">
              <a:spcBef>
                <a:spcPts val="0"/>
              </a:spcBef>
              <a:buNone/>
            </a:pPr>
            <a:r>
              <a:rPr lang="en-US" sz="2400" dirty="0">
                <a:cs typeface="Calibri"/>
              </a:rPr>
              <a:t>Registrant Street: </a:t>
            </a:r>
            <a:r>
              <a:rPr lang="en-US" sz="2400" dirty="0" err="1">
                <a:cs typeface="Calibri"/>
              </a:rPr>
              <a:t>Ortigas</a:t>
            </a:r>
            <a:r>
              <a:rPr lang="en-US" sz="2400" dirty="0">
                <a:cs typeface="Calibri"/>
              </a:rPr>
              <a:t> </a:t>
            </a:r>
            <a:r>
              <a:rPr lang="en-US" sz="2400" dirty="0" err="1">
                <a:cs typeface="Calibri"/>
              </a:rPr>
              <a:t>Extebsion</a:t>
            </a:r>
            <a:endParaRPr lang="en-US" sz="2400" dirty="0">
              <a:cs typeface="Calibri"/>
            </a:endParaRPr>
          </a:p>
          <a:p>
            <a:pPr marL="0" indent="0">
              <a:spcBef>
                <a:spcPts val="0"/>
              </a:spcBef>
              <a:buNone/>
            </a:pPr>
            <a:r>
              <a:rPr lang="en-US" sz="2400" dirty="0">
                <a:cs typeface="Calibri"/>
              </a:rPr>
              <a:t>Registrant City: Pasig</a:t>
            </a:r>
          </a:p>
          <a:p>
            <a:pPr marL="0" indent="0">
              <a:spcBef>
                <a:spcPts val="0"/>
              </a:spcBef>
              <a:buNone/>
            </a:pPr>
            <a:r>
              <a:rPr lang="en-US" sz="2400" dirty="0">
                <a:cs typeface="Calibri"/>
              </a:rPr>
              <a:t>Registrant State/Province: </a:t>
            </a:r>
            <a:r>
              <a:rPr lang="en-US" sz="2400" dirty="0" err="1">
                <a:cs typeface="Calibri"/>
              </a:rPr>
              <a:t>ph</a:t>
            </a:r>
            <a:endParaRPr lang="en-US" sz="2400" dirty="0">
              <a:cs typeface="Calibri"/>
            </a:endParaRPr>
          </a:p>
          <a:p>
            <a:pPr marL="0" indent="0">
              <a:spcBef>
                <a:spcPts val="0"/>
              </a:spcBef>
              <a:buNone/>
            </a:pPr>
            <a:r>
              <a:rPr lang="en-US" sz="2400" dirty="0">
                <a:cs typeface="Calibri"/>
              </a:rPr>
              <a:t>Registrant Postal Code: 1600</a:t>
            </a:r>
          </a:p>
          <a:p>
            <a:pPr marL="0" indent="0">
              <a:spcBef>
                <a:spcPts val="0"/>
              </a:spcBef>
              <a:buNone/>
            </a:pPr>
            <a:r>
              <a:rPr lang="en-US" sz="2400" dirty="0">
                <a:cs typeface="Calibri"/>
              </a:rPr>
              <a:t>Registrant Country: PH</a:t>
            </a:r>
          </a:p>
          <a:p>
            <a:pPr marL="0" indent="0">
              <a:spcBef>
                <a:spcPts val="0"/>
              </a:spcBef>
              <a:buNone/>
            </a:pPr>
            <a:r>
              <a:rPr lang="en-US" sz="2400" dirty="0">
                <a:cs typeface="Calibri"/>
              </a:rPr>
              <a:t>Registrant Phone: +63.09236800000</a:t>
            </a:r>
          </a:p>
          <a:p>
            <a:pPr marL="0" indent="0">
              <a:spcBef>
                <a:spcPts val="0"/>
              </a:spcBef>
              <a:buNone/>
            </a:pPr>
            <a:r>
              <a:rPr lang="en-US" sz="2400" dirty="0" smtClean="0">
                <a:cs typeface="Calibri"/>
              </a:rPr>
              <a:t>Registrant </a:t>
            </a:r>
            <a:r>
              <a:rPr lang="en-US" sz="2400" dirty="0">
                <a:cs typeface="Calibri"/>
              </a:rPr>
              <a:t>Email: </a:t>
            </a:r>
            <a:r>
              <a:rPr lang="en-US" sz="2400" dirty="0" err="1">
                <a:cs typeface="Calibri"/>
              </a:rPr>
              <a:t>info@</a:t>
            </a:r>
            <a:r>
              <a:rPr lang="en-US" sz="2400" b="1" dirty="0" err="1" smtClean="0">
                <a:solidFill>
                  <a:srgbClr val="FF0000"/>
                </a:solidFill>
                <a:cs typeface="Calibri"/>
              </a:rPr>
              <a:t>digitalpartner</a:t>
            </a:r>
            <a:r>
              <a:rPr lang="en-US" sz="2400" b="1" u="sng" dirty="0" err="1" smtClean="0">
                <a:solidFill>
                  <a:srgbClr val="FF0000"/>
                </a:solidFill>
                <a:cs typeface="Calibri"/>
              </a:rPr>
              <a:t>solutions</a:t>
            </a:r>
            <a:r>
              <a:rPr lang="en-US" sz="2400" b="1" dirty="0" err="1" smtClean="0">
                <a:solidFill>
                  <a:srgbClr val="FF0000"/>
                </a:solidFill>
                <a:cs typeface="Calibri"/>
              </a:rPr>
              <a:t>.com</a:t>
            </a:r>
            <a:r>
              <a:rPr lang="en-US" sz="2400" b="1" dirty="0" smtClean="0">
                <a:solidFill>
                  <a:srgbClr val="FF0000"/>
                </a:solidFill>
                <a:cs typeface="Calibri"/>
              </a:rPr>
              <a:t>   </a:t>
            </a:r>
            <a:r>
              <a:rPr lang="en-US" sz="2400" b="1" dirty="0" smtClean="0">
                <a:solidFill>
                  <a:srgbClr val="FF0000"/>
                </a:solidFill>
                <a:cs typeface="Calibri"/>
                <a:sym typeface="Wingdings"/>
              </a:rPr>
              <a:t> note domain</a:t>
            </a:r>
            <a:endParaRPr lang="en-US" sz="2400" dirty="0">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47</a:t>
            </a:fld>
            <a:endParaRPr lang="en-US"/>
          </a:p>
        </p:txBody>
      </p:sp>
    </p:spTree>
    <p:extLst>
      <p:ext uri="{BB962C8B-B14F-4D97-AF65-F5344CB8AC3E}">
        <p14:creationId xmlns:p14="http://schemas.microsoft.com/office/powerpoint/2010/main" val="152406656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9"/>
            <a:ext cx="8751081" cy="1045719"/>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Chaining to </a:t>
            </a:r>
            <a:r>
              <a:rPr lang="en-US" sz="3200" b="1" dirty="0" err="1" smtClean="0">
                <a:solidFill>
                  <a:srgbClr val="FF0000"/>
                </a:solidFill>
                <a:cs typeface="Calibri"/>
              </a:rPr>
              <a:t>digitalpartner</a:t>
            </a:r>
            <a:r>
              <a:rPr lang="en-US" sz="3200" b="1" u="sng" dirty="0" err="1" smtClean="0">
                <a:solidFill>
                  <a:srgbClr val="FF0000"/>
                </a:solidFill>
                <a:cs typeface="Calibri"/>
              </a:rPr>
              <a:t>solutions</a:t>
            </a:r>
            <a:r>
              <a:rPr lang="en-US" sz="3200" b="1" dirty="0" err="1" smtClean="0">
                <a:solidFill>
                  <a:srgbClr val="FF0000"/>
                </a:solidFill>
                <a:cs typeface="Calibri"/>
              </a:rPr>
              <a:t>.com</a:t>
            </a:r>
            <a:r>
              <a:rPr lang="hr-HR" sz="3200" b="1" dirty="0" smtClean="0">
                <a:solidFill>
                  <a:srgbClr val="FF0000"/>
                </a:solidFill>
                <a:cs typeface="Calibri"/>
              </a:rPr>
              <a:t> </a:t>
            </a:r>
            <a:br>
              <a:rPr lang="hr-HR" sz="3200" b="1" dirty="0" smtClean="0">
                <a:solidFill>
                  <a:srgbClr val="FF0000"/>
                </a:solidFill>
                <a:cs typeface="Calibri"/>
              </a:rPr>
            </a:br>
            <a:r>
              <a:rPr lang="hr-HR" sz="3200" b="1" dirty="0" smtClean="0">
                <a:cs typeface="Calibri"/>
              </a:rPr>
              <a:t>(</a:t>
            </a:r>
            <a:r>
              <a:rPr lang="hr-HR" sz="3200" b="1" dirty="0" smtClean="0">
                <a:cs typeface="Calibri"/>
              </a:rPr>
              <a:t>selected records)</a:t>
            </a:r>
            <a:endParaRPr lang="en-US" sz="3200" b="1" dirty="0">
              <a:latin typeface="Calibri"/>
              <a:cs typeface="Calibri"/>
            </a:endParaRPr>
          </a:p>
        </p:txBody>
      </p:sp>
      <p:sp>
        <p:nvSpPr>
          <p:cNvPr id="3" name="Content Placeholder 2"/>
          <p:cNvSpPr>
            <a:spLocks noGrp="1"/>
          </p:cNvSpPr>
          <p:nvPr>
            <p:ph idx="1"/>
          </p:nvPr>
        </p:nvSpPr>
        <p:spPr>
          <a:xfrm>
            <a:off x="176028" y="1446106"/>
            <a:ext cx="8851668" cy="5130532"/>
          </a:xfrm>
        </p:spPr>
        <p:txBody>
          <a:bodyPr>
            <a:noAutofit/>
          </a:bodyPr>
          <a:lstStyle/>
          <a:p>
            <a:pPr marL="0" indent="0">
              <a:spcBef>
                <a:spcPts val="0"/>
              </a:spcBef>
              <a:buNone/>
            </a:pPr>
            <a:r>
              <a:rPr lang="mr-IN" sz="2400" dirty="0" smtClean="0">
                <a:latin typeface="Calibri"/>
                <a:cs typeface="Calibri"/>
              </a:rPr>
              <a:t>$</a:t>
            </a:r>
            <a:r>
              <a:rPr lang="en-US" sz="2400" dirty="0" smtClean="0">
                <a:latin typeface="Calibri"/>
                <a:cs typeface="Calibri"/>
              </a:rPr>
              <a:t> </a:t>
            </a:r>
            <a:r>
              <a:rPr lang="en-US" sz="2400" b="1" dirty="0" err="1" smtClean="0">
                <a:latin typeface="Calibri"/>
                <a:cs typeface="Calibri"/>
              </a:rPr>
              <a:t>whois</a:t>
            </a:r>
            <a:r>
              <a:rPr lang="en-US" sz="2400" b="1" dirty="0">
                <a:cs typeface="Calibri"/>
              </a:rPr>
              <a:t> </a:t>
            </a:r>
            <a:r>
              <a:rPr lang="en-US" sz="2400" b="1" dirty="0" err="1" smtClean="0">
                <a:cs typeface="Calibri"/>
              </a:rPr>
              <a:t>digitalpartner</a:t>
            </a:r>
            <a:r>
              <a:rPr lang="en-US" sz="2400" b="1" u="sng" dirty="0" err="1" smtClean="0">
                <a:cs typeface="Calibri"/>
              </a:rPr>
              <a:t>solutions</a:t>
            </a:r>
            <a:r>
              <a:rPr lang="en-US" sz="2400" b="1" dirty="0" err="1" smtClean="0">
                <a:cs typeface="Calibri"/>
              </a:rPr>
              <a:t>.com</a:t>
            </a:r>
            <a:r>
              <a:rPr lang="en-US" sz="2400" b="1" dirty="0" smtClean="0">
                <a:cs typeface="Calibri"/>
              </a:rPr>
              <a:t/>
            </a:r>
            <a:br>
              <a:rPr lang="en-US" sz="2400" b="1" dirty="0" smtClean="0">
                <a:cs typeface="Calibri"/>
              </a:rPr>
            </a:br>
            <a:r>
              <a:rPr lang="en-US" sz="2400" dirty="0" smtClean="0">
                <a:cs typeface="Calibri"/>
              </a:rPr>
              <a:t>Domain </a:t>
            </a:r>
            <a:r>
              <a:rPr lang="en-US" sz="2400" dirty="0">
                <a:cs typeface="Calibri"/>
              </a:rPr>
              <a:t>Name: DIGITALPARTNERSOLUTIONS.COM</a:t>
            </a:r>
          </a:p>
          <a:p>
            <a:pPr marL="0" indent="0">
              <a:spcBef>
                <a:spcPts val="0"/>
              </a:spcBef>
              <a:buNone/>
            </a:pPr>
            <a:r>
              <a:rPr lang="en-US" sz="2400" dirty="0" smtClean="0">
                <a:cs typeface="Calibri"/>
              </a:rPr>
              <a:t>Creation </a:t>
            </a:r>
            <a:r>
              <a:rPr lang="en-US" sz="2400" dirty="0">
                <a:cs typeface="Calibri"/>
              </a:rPr>
              <a:t>Date: 2015-03-09T14:47:24Z</a:t>
            </a:r>
          </a:p>
          <a:p>
            <a:pPr marL="0" indent="0">
              <a:spcBef>
                <a:spcPts val="0"/>
              </a:spcBef>
              <a:buNone/>
            </a:pPr>
            <a:r>
              <a:rPr lang="en-US" sz="2400" dirty="0" smtClean="0">
                <a:cs typeface="Calibri"/>
              </a:rPr>
              <a:t>Registrant </a:t>
            </a:r>
            <a:r>
              <a:rPr lang="en-US" sz="2400" dirty="0">
                <a:cs typeface="Calibri"/>
              </a:rPr>
              <a:t>Name: </a:t>
            </a:r>
            <a:r>
              <a:rPr lang="en-US" sz="2400" b="1" dirty="0">
                <a:solidFill>
                  <a:srgbClr val="FF0000"/>
                </a:solidFill>
                <a:cs typeface="Calibri"/>
              </a:rPr>
              <a:t>R G</a:t>
            </a:r>
          </a:p>
          <a:p>
            <a:pPr marL="0" indent="0">
              <a:spcBef>
                <a:spcPts val="0"/>
              </a:spcBef>
              <a:buNone/>
            </a:pPr>
            <a:r>
              <a:rPr lang="en-US" sz="2400" dirty="0">
                <a:cs typeface="Calibri"/>
              </a:rPr>
              <a:t>Registrant Organization: </a:t>
            </a:r>
            <a:r>
              <a:rPr lang="en-US" sz="2400" dirty="0" err="1">
                <a:cs typeface="Calibri"/>
              </a:rPr>
              <a:t>Digita</a:t>
            </a:r>
            <a:r>
              <a:rPr lang="en-US" sz="2400" dirty="0">
                <a:cs typeface="Calibri"/>
              </a:rPr>
              <a:t> Partner Solutions</a:t>
            </a:r>
          </a:p>
          <a:p>
            <a:pPr marL="0" indent="0">
              <a:spcBef>
                <a:spcPts val="0"/>
              </a:spcBef>
              <a:buNone/>
            </a:pPr>
            <a:r>
              <a:rPr lang="en-US" sz="2400" dirty="0">
                <a:cs typeface="Calibri"/>
              </a:rPr>
              <a:t>Registrant Street: One Oasis </a:t>
            </a:r>
            <a:r>
              <a:rPr lang="en-US" sz="2400" dirty="0" err="1">
                <a:cs typeface="Calibri"/>
              </a:rPr>
              <a:t>Ortigas</a:t>
            </a:r>
            <a:r>
              <a:rPr lang="en-US" sz="2400" dirty="0">
                <a:cs typeface="Calibri"/>
              </a:rPr>
              <a:t> Extension</a:t>
            </a:r>
          </a:p>
          <a:p>
            <a:pPr marL="0" indent="0">
              <a:spcBef>
                <a:spcPts val="0"/>
              </a:spcBef>
              <a:buNone/>
            </a:pPr>
            <a:r>
              <a:rPr lang="en-US" sz="2400" dirty="0">
                <a:cs typeface="Calibri"/>
              </a:rPr>
              <a:t>Registrant City: Pasig</a:t>
            </a:r>
          </a:p>
          <a:p>
            <a:pPr marL="0" indent="0">
              <a:spcBef>
                <a:spcPts val="0"/>
              </a:spcBef>
              <a:buNone/>
            </a:pPr>
            <a:r>
              <a:rPr lang="en-US" sz="2400" dirty="0">
                <a:cs typeface="Calibri"/>
              </a:rPr>
              <a:t>Registrant State/Province: NCR</a:t>
            </a:r>
          </a:p>
          <a:p>
            <a:pPr marL="0" indent="0">
              <a:spcBef>
                <a:spcPts val="0"/>
              </a:spcBef>
              <a:buNone/>
            </a:pPr>
            <a:r>
              <a:rPr lang="en-US" sz="2400" dirty="0">
                <a:cs typeface="Calibri"/>
              </a:rPr>
              <a:t>Registrant Postal Code: 1600</a:t>
            </a:r>
          </a:p>
          <a:p>
            <a:pPr marL="0" indent="0">
              <a:spcBef>
                <a:spcPts val="0"/>
              </a:spcBef>
              <a:buNone/>
            </a:pPr>
            <a:r>
              <a:rPr lang="en-US" sz="2400" dirty="0">
                <a:cs typeface="Calibri"/>
              </a:rPr>
              <a:t>Registrant Country: PH</a:t>
            </a:r>
          </a:p>
          <a:p>
            <a:pPr marL="0" indent="0">
              <a:spcBef>
                <a:spcPts val="0"/>
              </a:spcBef>
              <a:buNone/>
            </a:pPr>
            <a:r>
              <a:rPr lang="en-US" sz="2400" dirty="0">
                <a:cs typeface="Calibri"/>
              </a:rPr>
              <a:t>Registrant Phone: </a:t>
            </a:r>
            <a:r>
              <a:rPr lang="en-US" sz="2400" b="1" dirty="0">
                <a:solidFill>
                  <a:srgbClr val="FF0000"/>
                </a:solidFill>
                <a:cs typeface="Calibri"/>
              </a:rPr>
              <a:t>+</a:t>
            </a:r>
            <a:r>
              <a:rPr lang="en-US" sz="2400" b="1" dirty="0" smtClean="0">
                <a:solidFill>
                  <a:srgbClr val="FF0000"/>
                </a:solidFill>
                <a:cs typeface="Calibri"/>
              </a:rPr>
              <a:t>63.0000000000 </a:t>
            </a:r>
            <a:r>
              <a:rPr lang="en-US" sz="2400" dirty="0" smtClean="0">
                <a:cs typeface="Calibri"/>
              </a:rPr>
              <a:t>			</a:t>
            </a:r>
            <a:r>
              <a:rPr lang="en-US" sz="2400" dirty="0">
                <a:cs typeface="Calibri"/>
              </a:rPr>
              <a:t> </a:t>
            </a:r>
            <a:r>
              <a:rPr lang="en-US" sz="2400" dirty="0" smtClean="0">
                <a:cs typeface="Calibri"/>
              </a:rPr>
              <a:t>    </a:t>
            </a:r>
            <a:r>
              <a:rPr lang="en-US" sz="2400" dirty="0" smtClean="0">
                <a:cs typeface="Calibri"/>
                <a:sym typeface="Wingdings"/>
              </a:rPr>
              <a:t> Cool phone number</a:t>
            </a:r>
            <a:endParaRPr lang="en-US" sz="2400" dirty="0">
              <a:cs typeface="Calibri"/>
            </a:endParaRPr>
          </a:p>
          <a:p>
            <a:pPr marL="0" indent="0">
              <a:spcBef>
                <a:spcPts val="0"/>
              </a:spcBef>
              <a:buNone/>
            </a:pPr>
            <a:r>
              <a:rPr lang="en-US" sz="2400" dirty="0" smtClean="0">
                <a:cs typeface="Calibri"/>
              </a:rPr>
              <a:t>Registrant </a:t>
            </a:r>
            <a:r>
              <a:rPr lang="en-US" sz="2400" dirty="0">
                <a:cs typeface="Calibri"/>
              </a:rPr>
              <a:t>Email: </a:t>
            </a:r>
            <a:r>
              <a:rPr lang="en-US" sz="2400" dirty="0" err="1">
                <a:cs typeface="Calibri"/>
              </a:rPr>
              <a:t>info@</a:t>
            </a:r>
            <a:r>
              <a:rPr lang="en-US" sz="2400" dirty="0" err="1" smtClean="0">
                <a:cs typeface="Calibri"/>
              </a:rPr>
              <a:t>digitalpartnersolutions.com</a:t>
            </a:r>
            <a:endParaRPr lang="en-US" sz="2400" dirty="0" smtClean="0">
              <a:cs typeface="Calibri"/>
            </a:endParaRPr>
          </a:p>
          <a:p>
            <a:pPr marL="0" indent="0">
              <a:spcBef>
                <a:spcPts val="0"/>
              </a:spcBef>
              <a:buNone/>
            </a:pPr>
            <a:r>
              <a:rPr lang="en-US" sz="2400" dirty="0" smtClean="0">
                <a:cs typeface="Calibri"/>
              </a:rPr>
              <a:t>[</a:t>
            </a:r>
            <a:r>
              <a:rPr lang="en-US" sz="2400" dirty="0" err="1" smtClean="0">
                <a:cs typeface="Calibri"/>
              </a:rPr>
              <a:t>etc</a:t>
            </a:r>
            <a:r>
              <a:rPr lang="en-US" sz="2400" dirty="0">
                <a:cs typeface="Calibri"/>
              </a:rPr>
              <a:t>]</a:t>
            </a:r>
          </a:p>
        </p:txBody>
      </p:sp>
      <p:sp>
        <p:nvSpPr>
          <p:cNvPr id="4" name="Slide Number Placeholder 3"/>
          <p:cNvSpPr>
            <a:spLocks noGrp="1"/>
          </p:cNvSpPr>
          <p:nvPr>
            <p:ph type="sldNum" sz="quarter" idx="12"/>
          </p:nvPr>
        </p:nvSpPr>
        <p:spPr/>
        <p:txBody>
          <a:bodyPr/>
          <a:lstStyle/>
          <a:p>
            <a:fld id="{8A66AE07-A573-9E42-AA1F-E212CC8A1C16}" type="slidenum">
              <a:rPr lang="en-US" smtClean="0"/>
              <a:t>48</a:t>
            </a:fld>
            <a:endParaRPr lang="en-US"/>
          </a:p>
        </p:txBody>
      </p:sp>
    </p:spTree>
    <p:extLst>
      <p:ext uri="{BB962C8B-B14F-4D97-AF65-F5344CB8AC3E}">
        <p14:creationId xmlns:p14="http://schemas.microsoft.com/office/powerpoint/2010/main" val="33647887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9"/>
            <a:ext cx="8751081" cy="605601"/>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Connecting A Person To That Company...</a:t>
            </a:r>
            <a:endParaRPr lang="en-US" sz="3200" b="1" dirty="0">
              <a:latin typeface="Calibri"/>
              <a:cs typeface="Calibri"/>
            </a:endParaRPr>
          </a:p>
        </p:txBody>
      </p:sp>
      <p:sp>
        <p:nvSpPr>
          <p:cNvPr id="7" name="Slide Number Placeholder 6"/>
          <p:cNvSpPr>
            <a:spLocks noGrp="1"/>
          </p:cNvSpPr>
          <p:nvPr>
            <p:ph type="sldNum" sz="quarter" idx="12"/>
          </p:nvPr>
        </p:nvSpPr>
        <p:spPr/>
        <p:txBody>
          <a:bodyPr/>
          <a:lstStyle/>
          <a:p>
            <a:fld id="{8A66AE07-A573-9E42-AA1F-E212CC8A1C16}" type="slidenum">
              <a:rPr lang="en-US" smtClean="0"/>
              <a:t>49</a:t>
            </a:fld>
            <a:endParaRPr lang="en-US"/>
          </a:p>
        </p:txBody>
      </p:sp>
      <p:pic>
        <p:nvPicPr>
          <p:cNvPr id="8" name="Picture 7" descr="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123" y="1040347"/>
            <a:ext cx="6337210" cy="5316003"/>
          </a:xfrm>
          <a:prstGeom prst="rect">
            <a:avLst/>
          </a:prstGeom>
        </p:spPr>
      </p:pic>
    </p:spTree>
    <p:extLst>
      <p:ext uri="{BB962C8B-B14F-4D97-AF65-F5344CB8AC3E}">
        <p14:creationId xmlns:p14="http://schemas.microsoft.com/office/powerpoint/2010/main" val="24379691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32"/>
            <a:ext cx="8229600" cy="5303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latin typeface="Calibri"/>
                <a:cs typeface="Calibri"/>
              </a:rPr>
              <a:t>Content and Format</a:t>
            </a:r>
            <a:endParaRPr lang="en-US" sz="3200" b="1" dirty="0">
              <a:latin typeface="Calibri"/>
              <a:cs typeface="Calibri"/>
            </a:endParaRPr>
          </a:p>
        </p:txBody>
      </p:sp>
      <p:sp>
        <p:nvSpPr>
          <p:cNvPr id="3" name="Content Placeholder 2"/>
          <p:cNvSpPr>
            <a:spLocks noGrp="1"/>
          </p:cNvSpPr>
          <p:nvPr>
            <p:ph idx="1"/>
          </p:nvPr>
        </p:nvSpPr>
        <p:spPr>
          <a:xfrm>
            <a:off x="249027" y="817365"/>
            <a:ext cx="8641275" cy="5794706"/>
          </a:xfrm>
        </p:spPr>
        <p:txBody>
          <a:bodyPr>
            <a:normAutofit/>
          </a:bodyPr>
          <a:lstStyle/>
          <a:p>
            <a:r>
              <a:rPr lang="en-US" sz="2400" dirty="0" smtClean="0">
                <a:cs typeface="Times New Roman"/>
              </a:rPr>
              <a:t>Despite all those affiliations and more, the content of today's slides represent solely my own opinions.</a:t>
            </a:r>
          </a:p>
          <a:p>
            <a:r>
              <a:rPr lang="en-US" sz="2400" dirty="0" smtClean="0">
                <a:cs typeface="Times New Roman"/>
              </a:rPr>
              <a:t>Speaking of my slides: as you've seen by now, I produce </a:t>
            </a:r>
            <a:r>
              <a:rPr lang="en-US" sz="2400" b="1" dirty="0" smtClean="0">
                <a:cs typeface="Times New Roman"/>
              </a:rPr>
              <a:t>very detailed slides. </a:t>
            </a:r>
            <a:r>
              <a:rPr lang="en-US" sz="2400" dirty="0" smtClean="0">
                <a:cs typeface="Times New Roman"/>
              </a:rPr>
              <a:t>Some people don't get why I create slides like this,</a:t>
            </a:r>
            <a:r>
              <a:rPr lang="en-US" sz="2400" b="1" dirty="0" smtClean="0">
                <a:cs typeface="Times New Roman"/>
              </a:rPr>
              <a:t> </a:t>
            </a:r>
            <a:r>
              <a:rPr lang="en-US" sz="2400" dirty="0" smtClean="0">
                <a:cs typeface="Times New Roman"/>
              </a:rPr>
              <a:t>so I now routinely explain my thinking on this..</a:t>
            </a:r>
          </a:p>
          <a:p>
            <a:r>
              <a:rPr lang="en-US" sz="2400" dirty="0" smtClean="0">
                <a:cs typeface="Times New Roman"/>
              </a:rPr>
              <a:t>I've tried the more-typical 3-4 bullets/slide (with maybe 15 slides for an hour long talk), but I found myself getting </a:t>
            </a:r>
            <a:r>
              <a:rPr lang="en-US" sz="2400" b="1" dirty="0" smtClean="0">
                <a:cs typeface="Times New Roman"/>
              </a:rPr>
              <a:t>sidetracked, rambling/running over, </a:t>
            </a:r>
            <a:r>
              <a:rPr lang="en-US" sz="2400" dirty="0" smtClean="0">
                <a:cs typeface="Times New Roman"/>
              </a:rPr>
              <a:t>or I end up </a:t>
            </a:r>
            <a:r>
              <a:rPr lang="en-US" sz="2400" b="1" dirty="0" smtClean="0">
                <a:cs typeface="Times New Roman"/>
              </a:rPr>
              <a:t>missing/skipping stuff. </a:t>
            </a:r>
            <a:endParaRPr lang="en-US" sz="2400" b="1" dirty="0">
              <a:cs typeface="Times New Roman"/>
            </a:endParaRPr>
          </a:p>
          <a:p>
            <a:r>
              <a:rPr lang="en-US" sz="2400" dirty="0" smtClean="0">
                <a:cs typeface="Times New Roman"/>
              </a:rPr>
              <a:t>My slide style prevents a lot of those problems, and means that </a:t>
            </a:r>
            <a:r>
              <a:rPr lang="en-US" sz="2400" b="1" dirty="0" smtClean="0">
                <a:cs typeface="Times New Roman"/>
              </a:rPr>
              <a:t>you don't need to try to take notes.</a:t>
            </a:r>
          </a:p>
          <a:p>
            <a:r>
              <a:rPr lang="en-US" sz="2400" dirty="0" smtClean="0">
                <a:cs typeface="Times New Roman"/>
              </a:rPr>
              <a:t>That said, I'm </a:t>
            </a:r>
            <a:r>
              <a:rPr lang="en-US" sz="2400" b="1" dirty="0" smtClean="0">
                <a:cs typeface="Times New Roman"/>
              </a:rPr>
              <a:t>not going to read my slides word-for-word for you.</a:t>
            </a:r>
            <a:r>
              <a:rPr lang="en-US" sz="2400" dirty="0" smtClean="0">
                <a:cs typeface="Times New Roman"/>
              </a:rPr>
              <a:t> You don't need to try to do so, either, although they are a sort of "closed captioning" if you are deaf or hard-of-hearing.</a:t>
            </a:r>
          </a:p>
          <a:p>
            <a:r>
              <a:rPr lang="en-US" sz="2400" dirty="0" smtClean="0">
                <a:cs typeface="Times New Roman"/>
              </a:rPr>
              <a:t>I also write detailed slides for those who think I talk too fast or find my American drawl hard to understand. :-)</a:t>
            </a:r>
            <a:endParaRPr lang="en-US" sz="2400" b="1" dirty="0" smtClean="0">
              <a:cs typeface="Times New Roman"/>
            </a:endParaRPr>
          </a:p>
        </p:txBody>
      </p:sp>
      <p:sp>
        <p:nvSpPr>
          <p:cNvPr id="4" name="Slide Number Placeholder 3"/>
          <p:cNvSpPr>
            <a:spLocks noGrp="1"/>
          </p:cNvSpPr>
          <p:nvPr>
            <p:ph type="sldNum" sz="quarter" idx="12"/>
          </p:nvPr>
        </p:nvSpPr>
        <p:spPr/>
        <p:txBody>
          <a:bodyPr/>
          <a:lstStyle/>
          <a:p>
            <a:fld id="{A01D78B1-C646-0640-9D56-83A1F74A1B90}" type="slidenum">
              <a:rPr lang="en-US" smtClean="0"/>
              <a:t>5</a:t>
            </a:fld>
            <a:endParaRPr lang="en-US" dirty="0"/>
          </a:p>
        </p:txBody>
      </p:sp>
    </p:spTree>
    <p:extLst>
      <p:ext uri="{BB962C8B-B14F-4D97-AF65-F5344CB8AC3E}">
        <p14:creationId xmlns:p14="http://schemas.microsoft.com/office/powerpoint/2010/main" val="211266440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9"/>
            <a:ext cx="8751081" cy="1045719"/>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Netblock Reputation: What </a:t>
            </a:r>
            <a:r>
              <a:rPr lang="en-US" sz="3200" b="1" u="sng" dirty="0" smtClean="0">
                <a:latin typeface="Calibri"/>
                <a:cs typeface="Calibri"/>
              </a:rPr>
              <a:t>Else</a:t>
            </a:r>
            <a:r>
              <a:rPr lang="en-US" sz="3200" b="1" dirty="0" smtClean="0">
                <a:latin typeface="Calibri"/>
                <a:cs typeface="Calibri"/>
              </a:rPr>
              <a:t> Has Been Seen In </a:t>
            </a:r>
            <a:r>
              <a:rPr lang="mr-IN" sz="3200" b="1" dirty="0" smtClean="0">
                <a:latin typeface="Calibri"/>
                <a:cs typeface="Calibri"/>
              </a:rPr>
              <a:t>116.31.96.0</a:t>
            </a:r>
            <a:r>
              <a:rPr lang="mr-IN" sz="3200" b="1" dirty="0">
                <a:latin typeface="Calibri"/>
                <a:cs typeface="Calibri"/>
              </a:rPr>
              <a:t>/</a:t>
            </a:r>
            <a:r>
              <a:rPr lang="mr-IN" sz="3200" b="1" dirty="0" smtClean="0">
                <a:latin typeface="Calibri"/>
                <a:cs typeface="Calibri"/>
              </a:rPr>
              <a:t>19</a:t>
            </a:r>
            <a:r>
              <a:rPr lang="en-US" sz="3200" b="1" dirty="0">
                <a:latin typeface="Calibri"/>
                <a:cs typeface="Calibri"/>
              </a:rPr>
              <a:t> </a:t>
            </a:r>
            <a:r>
              <a:rPr lang="en-US" sz="3200" b="1" dirty="0" smtClean="0">
                <a:latin typeface="Calibri"/>
                <a:cs typeface="Calibri"/>
              </a:rPr>
              <a:t>During The Last 30 Days? ["Snow"]</a:t>
            </a:r>
            <a:r>
              <a:rPr lang="mr-IN" sz="3200" b="1" dirty="0" smtClean="0">
                <a:latin typeface="Calibri"/>
                <a:cs typeface="Calibri"/>
              </a:rPr>
              <a:t> </a:t>
            </a:r>
            <a:endParaRPr lang="en-US" sz="3200" b="1" dirty="0">
              <a:latin typeface="Calibri"/>
              <a:cs typeface="Calibri"/>
            </a:endParaRPr>
          </a:p>
        </p:txBody>
      </p:sp>
      <p:sp>
        <p:nvSpPr>
          <p:cNvPr id="3" name="Content Placeholder 2"/>
          <p:cNvSpPr>
            <a:spLocks noGrp="1"/>
          </p:cNvSpPr>
          <p:nvPr>
            <p:ph idx="1"/>
          </p:nvPr>
        </p:nvSpPr>
        <p:spPr>
          <a:xfrm>
            <a:off x="176028" y="1395807"/>
            <a:ext cx="8851668" cy="5180831"/>
          </a:xfrm>
        </p:spPr>
        <p:txBody>
          <a:bodyPr numCol="2">
            <a:noAutofit/>
          </a:bodyPr>
          <a:lstStyle/>
          <a:p>
            <a:pPr marL="0" indent="0">
              <a:spcBef>
                <a:spcPts val="0"/>
              </a:spcBef>
              <a:buNone/>
            </a:pPr>
            <a:r>
              <a:rPr lang="fi-FI" sz="2000" dirty="0" smtClean="0"/>
              <a:t>$ </a:t>
            </a:r>
            <a:r>
              <a:rPr lang="fi-FI" sz="2000" b="1" dirty="0" err="1" smtClean="0"/>
              <a:t>less</a:t>
            </a:r>
            <a:r>
              <a:rPr lang="fi-FI" sz="2000" b="1" dirty="0" smtClean="0"/>
              <a:t> </a:t>
            </a:r>
            <a:r>
              <a:rPr lang="pt-BR" sz="2000" b="1" dirty="0"/>
              <a:t>116.31.96.0.</a:t>
            </a:r>
            <a:r>
              <a:rPr lang="pt-BR" sz="2000" b="1" dirty="0" smtClean="0"/>
              <a:t>txt</a:t>
            </a:r>
          </a:p>
          <a:p>
            <a:pPr marL="0" indent="0">
              <a:spcBef>
                <a:spcPts val="0"/>
              </a:spcBef>
              <a:buNone/>
            </a:pPr>
            <a:r>
              <a:rPr lang="pt-BR" sz="2000" dirty="0" smtClean="0"/>
              <a:t>[...]</a:t>
            </a:r>
            <a:br>
              <a:rPr lang="pt-BR" sz="2000" dirty="0" smtClean="0"/>
            </a:br>
            <a:r>
              <a:rPr lang="tr-TR" sz="2000" dirty="0"/>
              <a:t>yiyue1.top. IN A 116.31.100.161</a:t>
            </a:r>
          </a:p>
          <a:p>
            <a:pPr marL="0" indent="0">
              <a:spcBef>
                <a:spcPts val="0"/>
              </a:spcBef>
              <a:buNone/>
            </a:pPr>
            <a:r>
              <a:rPr lang="tr-TR" sz="2000" dirty="0"/>
              <a:t>yiyue2.top. IN A 116.31.100.161</a:t>
            </a:r>
          </a:p>
          <a:p>
            <a:pPr marL="0" indent="0">
              <a:spcBef>
                <a:spcPts val="0"/>
              </a:spcBef>
              <a:buNone/>
            </a:pPr>
            <a:r>
              <a:rPr lang="tr-TR" sz="2000" dirty="0"/>
              <a:t>yiyue3.top. IN A 116.31.100.161</a:t>
            </a:r>
          </a:p>
          <a:p>
            <a:pPr marL="0" indent="0">
              <a:spcBef>
                <a:spcPts val="0"/>
              </a:spcBef>
              <a:buNone/>
            </a:pPr>
            <a:r>
              <a:rPr lang="tr-TR" sz="2000" dirty="0"/>
              <a:t>yiyue4.top. IN A 116.31.100.161</a:t>
            </a:r>
          </a:p>
          <a:p>
            <a:pPr marL="0" indent="0">
              <a:spcBef>
                <a:spcPts val="0"/>
              </a:spcBef>
              <a:buNone/>
            </a:pPr>
            <a:r>
              <a:rPr lang="tr-TR" sz="2000" dirty="0"/>
              <a:t>yiyue5.top. IN A 116.31.100.161</a:t>
            </a:r>
          </a:p>
          <a:p>
            <a:pPr marL="0" indent="0">
              <a:spcBef>
                <a:spcPts val="0"/>
              </a:spcBef>
              <a:buNone/>
            </a:pPr>
            <a:r>
              <a:rPr lang="tr-TR" sz="2000" dirty="0"/>
              <a:t>yiyue6.top. IN A 116.31.100.161</a:t>
            </a:r>
          </a:p>
          <a:p>
            <a:pPr marL="0" indent="0">
              <a:spcBef>
                <a:spcPts val="0"/>
              </a:spcBef>
              <a:buNone/>
            </a:pPr>
            <a:r>
              <a:rPr lang="tr-TR" sz="2000" dirty="0"/>
              <a:t>yiyue7.top. IN A 116.31.100.161</a:t>
            </a:r>
          </a:p>
          <a:p>
            <a:pPr marL="0" indent="0">
              <a:spcBef>
                <a:spcPts val="0"/>
              </a:spcBef>
              <a:buNone/>
            </a:pPr>
            <a:r>
              <a:rPr lang="tr-TR" sz="2000" dirty="0"/>
              <a:t>dongpo1.top. IN A 116.31.100.161</a:t>
            </a:r>
          </a:p>
          <a:p>
            <a:pPr marL="0" indent="0">
              <a:spcBef>
                <a:spcPts val="0"/>
              </a:spcBef>
              <a:buNone/>
            </a:pPr>
            <a:r>
              <a:rPr lang="tr-TR" sz="2000" dirty="0"/>
              <a:t>dongpo2.top. IN A 116.31.100.161</a:t>
            </a:r>
          </a:p>
          <a:p>
            <a:pPr marL="0" indent="0">
              <a:spcBef>
                <a:spcPts val="0"/>
              </a:spcBef>
              <a:buNone/>
            </a:pPr>
            <a:r>
              <a:rPr lang="tr-TR" sz="2000" dirty="0"/>
              <a:t>dongpo3.top. IN A 116.31.100.161</a:t>
            </a:r>
          </a:p>
          <a:p>
            <a:pPr marL="0" indent="0">
              <a:spcBef>
                <a:spcPts val="0"/>
              </a:spcBef>
              <a:buNone/>
            </a:pPr>
            <a:r>
              <a:rPr lang="tr-TR" sz="2000" dirty="0"/>
              <a:t>dongpo4.top. IN A 116.31.100.161</a:t>
            </a:r>
          </a:p>
          <a:p>
            <a:pPr marL="0" indent="0">
              <a:spcBef>
                <a:spcPts val="0"/>
              </a:spcBef>
              <a:buNone/>
            </a:pPr>
            <a:r>
              <a:rPr lang="tr-TR" sz="2000" dirty="0"/>
              <a:t>dongpo5.top. IN A 116.31.100.161</a:t>
            </a:r>
          </a:p>
          <a:p>
            <a:pPr marL="0" indent="0">
              <a:spcBef>
                <a:spcPts val="0"/>
              </a:spcBef>
              <a:buNone/>
            </a:pPr>
            <a:r>
              <a:rPr lang="tr-TR" sz="2000" dirty="0"/>
              <a:t>dongpo6.top. IN A </a:t>
            </a:r>
            <a:r>
              <a:rPr lang="tr-TR" sz="2000" dirty="0" smtClean="0"/>
              <a:t>116.31.100.161</a:t>
            </a:r>
            <a:br>
              <a:rPr lang="tr-TR" sz="2000" dirty="0" smtClean="0"/>
            </a:br>
            <a:r>
              <a:rPr lang="pt-BR" sz="2000" dirty="0"/>
              <a:t>juntao1.top. IN A 116.31.100.161</a:t>
            </a:r>
          </a:p>
          <a:p>
            <a:pPr marL="0" indent="0">
              <a:spcBef>
                <a:spcPts val="0"/>
              </a:spcBef>
              <a:buNone/>
            </a:pPr>
            <a:r>
              <a:rPr lang="pt-BR" sz="2000" dirty="0"/>
              <a:t>juntao2.top. IN A 116.31.100.161</a:t>
            </a:r>
          </a:p>
          <a:p>
            <a:pPr marL="0" indent="0">
              <a:spcBef>
                <a:spcPts val="0"/>
              </a:spcBef>
              <a:buNone/>
            </a:pPr>
            <a:r>
              <a:rPr lang="pt-BR" sz="2000" dirty="0"/>
              <a:t>juntao3.top. IN A 116.31.100.161</a:t>
            </a:r>
          </a:p>
          <a:p>
            <a:pPr marL="0" indent="0">
              <a:spcBef>
                <a:spcPts val="0"/>
              </a:spcBef>
              <a:buNone/>
            </a:pPr>
            <a:r>
              <a:rPr lang="pt-BR" sz="2000" dirty="0"/>
              <a:t>juntao4.top. IN A 116.31.100.161</a:t>
            </a:r>
          </a:p>
          <a:p>
            <a:pPr marL="0" indent="0">
              <a:spcBef>
                <a:spcPts val="0"/>
              </a:spcBef>
              <a:buNone/>
            </a:pPr>
            <a:r>
              <a:rPr lang="pt-BR" sz="2000" dirty="0"/>
              <a:t>juntao5.top. IN A </a:t>
            </a:r>
            <a:r>
              <a:rPr lang="pt-BR" sz="2000" dirty="0" smtClean="0"/>
              <a:t>116.31.100.161</a:t>
            </a:r>
            <a:endParaRPr lang="fi-FI" sz="2000" dirty="0" smtClean="0"/>
          </a:p>
          <a:p>
            <a:pPr marL="0" indent="0">
              <a:spcBef>
                <a:spcPts val="0"/>
              </a:spcBef>
              <a:buNone/>
            </a:pPr>
            <a:r>
              <a:rPr lang="hr-HR" sz="2000" dirty="0">
                <a:cs typeface="Calibri"/>
              </a:rPr>
              <a:t>juntao6.top. IN A 116.31.100.161</a:t>
            </a:r>
          </a:p>
          <a:p>
            <a:pPr marL="0" indent="0">
              <a:spcBef>
                <a:spcPts val="0"/>
              </a:spcBef>
              <a:buNone/>
            </a:pPr>
            <a:r>
              <a:rPr lang="hr-HR" sz="2000" dirty="0">
                <a:cs typeface="Calibri"/>
              </a:rPr>
              <a:t>juntao7.top. IN A 116.31.100.161</a:t>
            </a:r>
          </a:p>
          <a:p>
            <a:pPr marL="0" indent="0">
              <a:spcBef>
                <a:spcPts val="0"/>
              </a:spcBef>
              <a:buNone/>
            </a:pPr>
            <a:r>
              <a:rPr lang="hr-HR" sz="2000" dirty="0">
                <a:cs typeface="Calibri"/>
              </a:rPr>
              <a:t>juntao8.top. IN A 116.31.100.161</a:t>
            </a:r>
          </a:p>
          <a:p>
            <a:pPr marL="0" indent="0">
              <a:spcBef>
                <a:spcPts val="0"/>
              </a:spcBef>
              <a:buNone/>
            </a:pPr>
            <a:r>
              <a:rPr lang="hr-HR" sz="2000" dirty="0">
                <a:cs typeface="Calibri"/>
              </a:rPr>
              <a:t>juntao9.top. IN A 116.31.100.161</a:t>
            </a:r>
          </a:p>
          <a:p>
            <a:pPr marL="0" indent="0">
              <a:spcBef>
                <a:spcPts val="0"/>
              </a:spcBef>
              <a:buNone/>
            </a:pPr>
            <a:r>
              <a:rPr lang="hr-HR" sz="2000" dirty="0">
                <a:cs typeface="Calibri"/>
              </a:rPr>
              <a:t>jzbao81.top. IN A 116.31.100.161</a:t>
            </a:r>
          </a:p>
          <a:p>
            <a:pPr marL="0" indent="0">
              <a:spcBef>
                <a:spcPts val="0"/>
              </a:spcBef>
              <a:buNone/>
            </a:pPr>
            <a:r>
              <a:rPr lang="hr-HR" sz="2000" dirty="0">
                <a:cs typeface="Calibri"/>
              </a:rPr>
              <a:t>jzbao82.top. IN A 116.31.100.161</a:t>
            </a:r>
          </a:p>
          <a:p>
            <a:pPr marL="0" indent="0">
              <a:spcBef>
                <a:spcPts val="0"/>
              </a:spcBef>
              <a:buNone/>
            </a:pPr>
            <a:r>
              <a:rPr lang="hr-HR" sz="2000" dirty="0">
                <a:cs typeface="Calibri"/>
              </a:rPr>
              <a:t>jzbao83.top. IN A 116.31.100.161</a:t>
            </a:r>
          </a:p>
          <a:p>
            <a:pPr marL="0" indent="0">
              <a:spcBef>
                <a:spcPts val="0"/>
              </a:spcBef>
              <a:buNone/>
            </a:pPr>
            <a:r>
              <a:rPr lang="hr-HR" sz="2000" dirty="0">
                <a:cs typeface="Calibri"/>
              </a:rPr>
              <a:t>jzbao84.top. IN A 116.31.100.161</a:t>
            </a:r>
          </a:p>
          <a:p>
            <a:pPr marL="0" indent="0">
              <a:spcBef>
                <a:spcPts val="0"/>
              </a:spcBef>
              <a:buNone/>
            </a:pPr>
            <a:r>
              <a:rPr lang="hr-HR" sz="2000" dirty="0">
                <a:cs typeface="Calibri"/>
              </a:rPr>
              <a:t>jzbao85.top. IN A 116.31.100.161</a:t>
            </a:r>
          </a:p>
          <a:p>
            <a:pPr marL="0" indent="0">
              <a:spcBef>
                <a:spcPts val="0"/>
              </a:spcBef>
              <a:buNone/>
            </a:pPr>
            <a:r>
              <a:rPr lang="hr-HR" sz="2000" dirty="0">
                <a:cs typeface="Calibri"/>
              </a:rPr>
              <a:t>jzbao86.top. IN A 116.31.100.161</a:t>
            </a:r>
          </a:p>
          <a:p>
            <a:pPr marL="0" indent="0">
              <a:spcBef>
                <a:spcPts val="0"/>
              </a:spcBef>
              <a:buNone/>
            </a:pPr>
            <a:r>
              <a:rPr lang="hr-HR" sz="2000" dirty="0">
                <a:cs typeface="Calibri"/>
              </a:rPr>
              <a:t>jzbao87.top. IN A </a:t>
            </a:r>
            <a:r>
              <a:rPr lang="hr-HR" sz="2000" dirty="0" smtClean="0">
                <a:cs typeface="Calibri"/>
              </a:rPr>
              <a:t>116.31.100.161</a:t>
            </a:r>
            <a:br>
              <a:rPr lang="hr-HR" sz="2000" dirty="0" smtClean="0">
                <a:cs typeface="Calibri"/>
              </a:rPr>
            </a:br>
            <a:r>
              <a:rPr lang="hr-HR" sz="2000" dirty="0" smtClean="0">
                <a:cs typeface="Calibri"/>
              </a:rPr>
              <a:t>[etc]</a:t>
            </a:r>
            <a:endParaRPr lang="hr-HR" sz="2000" dirty="0">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50</a:t>
            </a:fld>
            <a:endParaRPr lang="en-US"/>
          </a:p>
        </p:txBody>
      </p:sp>
    </p:spTree>
    <p:extLst>
      <p:ext uri="{BB962C8B-B14F-4D97-AF65-F5344CB8AC3E}">
        <p14:creationId xmlns:p14="http://schemas.microsoft.com/office/powerpoint/2010/main" val="117196166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9"/>
            <a:ext cx="8751081" cy="1045719"/>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Also From </a:t>
            </a:r>
            <a:r>
              <a:rPr lang="mr-IN" sz="3200" b="1" dirty="0">
                <a:latin typeface="Calibri"/>
                <a:cs typeface="Calibri"/>
              </a:rPr>
              <a:t>116.31.96.0</a:t>
            </a:r>
            <a:r>
              <a:rPr lang="mr-IN" sz="3200" b="1" dirty="0" smtClean="0">
                <a:latin typeface="Calibri"/>
                <a:cs typeface="Calibri"/>
              </a:rPr>
              <a:t>/19</a:t>
            </a:r>
            <a:r>
              <a:rPr lang="en-US" sz="3200" b="1" dirty="0">
                <a:latin typeface="Calibri"/>
                <a:cs typeface="Calibri"/>
              </a:rPr>
              <a:t> </a:t>
            </a:r>
            <a:r>
              <a:rPr lang="en-US" sz="3200" b="1" dirty="0" smtClean="0">
                <a:latin typeface="Calibri"/>
                <a:cs typeface="Calibri"/>
              </a:rPr>
              <a:t>During The Last 30 Days? [almost looks algorithmic/random, eh?]</a:t>
            </a:r>
            <a:r>
              <a:rPr lang="mr-IN" sz="3200" b="1" dirty="0" smtClean="0">
                <a:latin typeface="Calibri"/>
                <a:cs typeface="Calibri"/>
              </a:rPr>
              <a:t> </a:t>
            </a:r>
            <a:endParaRPr lang="en-US" sz="3200" b="1" dirty="0">
              <a:latin typeface="Calibri"/>
              <a:cs typeface="Calibri"/>
            </a:endParaRPr>
          </a:p>
        </p:txBody>
      </p:sp>
      <p:sp>
        <p:nvSpPr>
          <p:cNvPr id="3" name="Content Placeholder 2"/>
          <p:cNvSpPr>
            <a:spLocks noGrp="1"/>
          </p:cNvSpPr>
          <p:nvPr>
            <p:ph idx="1"/>
          </p:nvPr>
        </p:nvSpPr>
        <p:spPr>
          <a:xfrm>
            <a:off x="176028" y="1395807"/>
            <a:ext cx="8851668" cy="5180831"/>
          </a:xfrm>
        </p:spPr>
        <p:txBody>
          <a:bodyPr numCol="2">
            <a:noAutofit/>
          </a:bodyPr>
          <a:lstStyle/>
          <a:p>
            <a:pPr marL="0" indent="0">
              <a:spcBef>
                <a:spcPts val="0"/>
              </a:spcBef>
              <a:buNone/>
            </a:pPr>
            <a:r>
              <a:rPr lang="fi-FI" sz="2000" dirty="0" smtClean="0"/>
              <a:t>$ </a:t>
            </a:r>
            <a:r>
              <a:rPr lang="fi-FI" sz="2000" b="1" dirty="0" err="1" smtClean="0"/>
              <a:t>less</a:t>
            </a:r>
            <a:r>
              <a:rPr lang="fi-FI" sz="2000" b="1" dirty="0" smtClean="0"/>
              <a:t> </a:t>
            </a:r>
            <a:r>
              <a:rPr lang="pt-BR" sz="2000" b="1" dirty="0"/>
              <a:t>116.31.96.0.</a:t>
            </a:r>
            <a:r>
              <a:rPr lang="pt-BR" sz="2000" b="1" dirty="0" smtClean="0"/>
              <a:t>txt</a:t>
            </a:r>
          </a:p>
          <a:p>
            <a:pPr marL="0" indent="0">
              <a:spcBef>
                <a:spcPts val="0"/>
              </a:spcBef>
              <a:buNone/>
            </a:pPr>
            <a:r>
              <a:rPr lang="pt-BR" sz="2000" dirty="0" smtClean="0"/>
              <a:t>[...]</a:t>
            </a:r>
            <a:br>
              <a:rPr lang="pt-BR" sz="2000" dirty="0" smtClean="0"/>
            </a:br>
            <a:r>
              <a:rPr lang="pl-PL" sz="2000" dirty="0" err="1" smtClean="0"/>
              <a:t>aghwg.cn</a:t>
            </a:r>
            <a:r>
              <a:rPr lang="pl-PL" sz="2000" dirty="0"/>
              <a:t>. IN A 116.31.123.191</a:t>
            </a:r>
          </a:p>
          <a:p>
            <a:pPr marL="0" indent="0">
              <a:spcBef>
                <a:spcPts val="0"/>
              </a:spcBef>
              <a:buNone/>
            </a:pPr>
            <a:r>
              <a:rPr lang="pl-PL" sz="2000" dirty="0" err="1"/>
              <a:t>akavx.cn</a:t>
            </a:r>
            <a:r>
              <a:rPr lang="pl-PL" sz="2000" dirty="0"/>
              <a:t>. IN A 116.31.123.191</a:t>
            </a:r>
          </a:p>
          <a:p>
            <a:pPr marL="0" indent="0">
              <a:spcBef>
                <a:spcPts val="0"/>
              </a:spcBef>
              <a:buNone/>
            </a:pPr>
            <a:r>
              <a:rPr lang="pl-PL" sz="2000" dirty="0" err="1"/>
              <a:t>aogrz.cn</a:t>
            </a:r>
            <a:r>
              <a:rPr lang="pl-PL" sz="2000" dirty="0"/>
              <a:t>. IN A 116.31.123.191</a:t>
            </a:r>
          </a:p>
          <a:p>
            <a:pPr marL="0" indent="0">
              <a:spcBef>
                <a:spcPts val="0"/>
              </a:spcBef>
              <a:buNone/>
            </a:pPr>
            <a:r>
              <a:rPr lang="pl-PL" sz="2000" dirty="0" err="1"/>
              <a:t>apzls.cn</a:t>
            </a:r>
            <a:r>
              <a:rPr lang="pl-PL" sz="2000" dirty="0"/>
              <a:t>. IN A 116.31.123.191</a:t>
            </a:r>
          </a:p>
          <a:p>
            <a:pPr marL="0" indent="0">
              <a:spcBef>
                <a:spcPts val="0"/>
              </a:spcBef>
              <a:buNone/>
            </a:pPr>
            <a:r>
              <a:rPr lang="pl-PL" sz="2000" dirty="0" err="1"/>
              <a:t>bftzi.cn</a:t>
            </a:r>
            <a:r>
              <a:rPr lang="pl-PL" sz="2000" dirty="0"/>
              <a:t>. IN A 116.31.123.191</a:t>
            </a:r>
          </a:p>
          <a:p>
            <a:pPr marL="0" indent="0">
              <a:spcBef>
                <a:spcPts val="0"/>
              </a:spcBef>
              <a:buNone/>
            </a:pPr>
            <a:r>
              <a:rPr lang="pl-PL" sz="2000" dirty="0" err="1"/>
              <a:t>ccouw.cn</a:t>
            </a:r>
            <a:r>
              <a:rPr lang="pl-PL" sz="2000" dirty="0"/>
              <a:t>. IN A 116.31.123.191</a:t>
            </a:r>
          </a:p>
          <a:p>
            <a:pPr marL="0" indent="0">
              <a:spcBef>
                <a:spcPts val="0"/>
              </a:spcBef>
              <a:buNone/>
            </a:pPr>
            <a:r>
              <a:rPr lang="pl-PL" sz="2000" dirty="0" err="1"/>
              <a:t>dkcvh.cn</a:t>
            </a:r>
            <a:r>
              <a:rPr lang="pl-PL" sz="2000" dirty="0"/>
              <a:t>. IN A 116.31.123.191</a:t>
            </a:r>
          </a:p>
          <a:p>
            <a:pPr marL="0" indent="0">
              <a:spcBef>
                <a:spcPts val="0"/>
              </a:spcBef>
              <a:buNone/>
            </a:pPr>
            <a:r>
              <a:rPr lang="pl-PL" sz="2000" dirty="0" err="1"/>
              <a:t>drfle.cn</a:t>
            </a:r>
            <a:r>
              <a:rPr lang="pl-PL" sz="2000" dirty="0"/>
              <a:t>. IN A 116.31.123.191</a:t>
            </a:r>
          </a:p>
          <a:p>
            <a:pPr marL="0" indent="0">
              <a:spcBef>
                <a:spcPts val="0"/>
              </a:spcBef>
              <a:buNone/>
            </a:pPr>
            <a:r>
              <a:rPr lang="pl-PL" sz="2000" dirty="0" err="1"/>
              <a:t>dvrhp.cn</a:t>
            </a:r>
            <a:r>
              <a:rPr lang="pl-PL" sz="2000" dirty="0"/>
              <a:t>. IN A 116.31.123.191</a:t>
            </a:r>
          </a:p>
          <a:p>
            <a:pPr marL="0" indent="0">
              <a:spcBef>
                <a:spcPts val="0"/>
              </a:spcBef>
              <a:buNone/>
            </a:pPr>
            <a:r>
              <a:rPr lang="pl-PL" sz="2000" dirty="0" err="1"/>
              <a:t>dwsau.cn</a:t>
            </a:r>
            <a:r>
              <a:rPr lang="pl-PL" sz="2000" dirty="0"/>
              <a:t>. IN A 116.31.123.191</a:t>
            </a:r>
          </a:p>
          <a:p>
            <a:pPr marL="0" indent="0">
              <a:spcBef>
                <a:spcPts val="0"/>
              </a:spcBef>
              <a:buNone/>
            </a:pPr>
            <a:r>
              <a:rPr lang="pl-PL" sz="2000" dirty="0" err="1"/>
              <a:t>ekntf.cn</a:t>
            </a:r>
            <a:r>
              <a:rPr lang="pl-PL" sz="2000" dirty="0"/>
              <a:t>. IN A 116.31.123.191</a:t>
            </a:r>
          </a:p>
          <a:p>
            <a:pPr marL="0" indent="0">
              <a:spcBef>
                <a:spcPts val="0"/>
              </a:spcBef>
              <a:buNone/>
            </a:pPr>
            <a:r>
              <a:rPr lang="pl-PL" sz="2000" dirty="0" err="1"/>
              <a:t>elzjo.cn</a:t>
            </a:r>
            <a:r>
              <a:rPr lang="pl-PL" sz="2000" dirty="0"/>
              <a:t>. IN A 116.31.123.191</a:t>
            </a:r>
          </a:p>
          <a:p>
            <a:pPr marL="0" indent="0">
              <a:spcBef>
                <a:spcPts val="0"/>
              </a:spcBef>
              <a:buNone/>
            </a:pPr>
            <a:r>
              <a:rPr lang="pl-PL" sz="2000" dirty="0" err="1"/>
              <a:t>fabqy.cn</a:t>
            </a:r>
            <a:r>
              <a:rPr lang="pl-PL" sz="2000" dirty="0"/>
              <a:t>. IN A 116.31.123.191</a:t>
            </a:r>
          </a:p>
          <a:p>
            <a:pPr marL="0" indent="0">
              <a:spcBef>
                <a:spcPts val="0"/>
              </a:spcBef>
              <a:buNone/>
            </a:pPr>
            <a:r>
              <a:rPr lang="pl-PL" sz="2000" dirty="0" err="1"/>
              <a:t>fvmdt.cn</a:t>
            </a:r>
            <a:r>
              <a:rPr lang="pl-PL" sz="2000" dirty="0"/>
              <a:t>. IN A 116.31.123.191</a:t>
            </a:r>
          </a:p>
          <a:p>
            <a:pPr marL="0" indent="0">
              <a:spcBef>
                <a:spcPts val="0"/>
              </a:spcBef>
              <a:buNone/>
            </a:pPr>
            <a:r>
              <a:rPr lang="pl-PL" sz="2000" dirty="0" err="1"/>
              <a:t>idvif.cn</a:t>
            </a:r>
            <a:r>
              <a:rPr lang="pl-PL" sz="2000" dirty="0"/>
              <a:t>. IN A 116.31.123.191</a:t>
            </a:r>
          </a:p>
          <a:p>
            <a:pPr marL="0" indent="0">
              <a:spcBef>
                <a:spcPts val="0"/>
              </a:spcBef>
              <a:buNone/>
            </a:pPr>
            <a:r>
              <a:rPr lang="pl-PL" sz="2000" dirty="0" err="1"/>
              <a:t>ifuvq.cn</a:t>
            </a:r>
            <a:r>
              <a:rPr lang="pl-PL" sz="2000" dirty="0"/>
              <a:t>. IN A 116.31.123.191</a:t>
            </a:r>
          </a:p>
          <a:p>
            <a:pPr marL="0" indent="0">
              <a:spcBef>
                <a:spcPts val="0"/>
              </a:spcBef>
              <a:buNone/>
            </a:pPr>
            <a:r>
              <a:rPr lang="pl-PL" sz="2000" dirty="0" err="1"/>
              <a:t>jdrfe.cn</a:t>
            </a:r>
            <a:r>
              <a:rPr lang="pl-PL" sz="2000" dirty="0"/>
              <a:t>. IN A 116.31.123.191</a:t>
            </a:r>
          </a:p>
          <a:p>
            <a:pPr marL="0" indent="0">
              <a:spcBef>
                <a:spcPts val="0"/>
              </a:spcBef>
              <a:buNone/>
            </a:pPr>
            <a:r>
              <a:rPr lang="pl-PL" sz="2000" dirty="0" err="1"/>
              <a:t>jkzbr.cn</a:t>
            </a:r>
            <a:r>
              <a:rPr lang="pl-PL" sz="2000" dirty="0"/>
              <a:t>. IN A 116.31.123.191</a:t>
            </a:r>
          </a:p>
          <a:p>
            <a:pPr marL="0" indent="0">
              <a:spcBef>
                <a:spcPts val="0"/>
              </a:spcBef>
              <a:buNone/>
            </a:pPr>
            <a:r>
              <a:rPr lang="pl-PL" sz="2000" dirty="0" err="1"/>
              <a:t>jpkur.cn</a:t>
            </a:r>
            <a:r>
              <a:rPr lang="pl-PL" sz="2000" dirty="0"/>
              <a:t>. IN A 116.31.123.191</a:t>
            </a:r>
          </a:p>
          <a:p>
            <a:pPr marL="0" indent="0">
              <a:spcBef>
                <a:spcPts val="0"/>
              </a:spcBef>
              <a:buNone/>
            </a:pPr>
            <a:r>
              <a:rPr lang="pl-PL" sz="2000" dirty="0" err="1"/>
              <a:t>ofeuj.cn</a:t>
            </a:r>
            <a:r>
              <a:rPr lang="pl-PL" sz="2000" dirty="0"/>
              <a:t>. IN A 116.31.123.191</a:t>
            </a:r>
          </a:p>
          <a:p>
            <a:pPr marL="0" indent="0">
              <a:spcBef>
                <a:spcPts val="0"/>
              </a:spcBef>
              <a:buNone/>
            </a:pPr>
            <a:r>
              <a:rPr lang="pl-PL" sz="2000" dirty="0" err="1"/>
              <a:t>oiasi.cn</a:t>
            </a:r>
            <a:r>
              <a:rPr lang="pl-PL" sz="2000" dirty="0"/>
              <a:t>. IN A 116.31.123.191</a:t>
            </a:r>
          </a:p>
          <a:p>
            <a:pPr marL="0" indent="0">
              <a:spcBef>
                <a:spcPts val="0"/>
              </a:spcBef>
              <a:buNone/>
            </a:pPr>
            <a:r>
              <a:rPr lang="pl-PL" sz="2000" dirty="0" err="1"/>
              <a:t>okivw.cn</a:t>
            </a:r>
            <a:r>
              <a:rPr lang="pl-PL" sz="2000" dirty="0"/>
              <a:t>. IN A 116.31.123.191 </a:t>
            </a:r>
            <a:r>
              <a:rPr lang="pl-PL" sz="2000" dirty="0" smtClean="0"/>
              <a:t/>
            </a:r>
            <a:br>
              <a:rPr lang="pl-PL" sz="2000" dirty="0" smtClean="0"/>
            </a:br>
            <a:r>
              <a:rPr lang="hr-HR" sz="2000" dirty="0" smtClean="0"/>
              <a:t>onfys.cn</a:t>
            </a:r>
            <a:r>
              <a:rPr lang="hr-HR" sz="2000" dirty="0"/>
              <a:t>. IN A 116.31.123.191</a:t>
            </a:r>
          </a:p>
          <a:p>
            <a:pPr marL="0" indent="0">
              <a:spcBef>
                <a:spcPts val="0"/>
              </a:spcBef>
              <a:buNone/>
            </a:pPr>
            <a:r>
              <a:rPr lang="hr-HR" sz="2000" dirty="0"/>
              <a:t>rjuyn.cn. IN A 116.31.123.191</a:t>
            </a:r>
          </a:p>
          <a:p>
            <a:pPr marL="0" indent="0">
              <a:spcBef>
                <a:spcPts val="0"/>
              </a:spcBef>
              <a:buNone/>
            </a:pPr>
            <a:r>
              <a:rPr lang="hr-HR" sz="2000" dirty="0"/>
              <a:t>rkdhb.cn. IN A 116.31.123.191</a:t>
            </a:r>
          </a:p>
          <a:p>
            <a:pPr marL="0" indent="0">
              <a:spcBef>
                <a:spcPts val="0"/>
              </a:spcBef>
              <a:buNone/>
            </a:pPr>
            <a:r>
              <a:rPr lang="hr-HR" sz="2000" dirty="0"/>
              <a:t>robkd.cn. IN A 116.31.123.191</a:t>
            </a:r>
          </a:p>
          <a:p>
            <a:pPr marL="0" indent="0">
              <a:spcBef>
                <a:spcPts val="0"/>
              </a:spcBef>
              <a:buNone/>
            </a:pPr>
            <a:r>
              <a:rPr lang="hr-HR" sz="2000" dirty="0"/>
              <a:t>sijre.cn. IN A 116.31.123.191</a:t>
            </a:r>
          </a:p>
          <a:p>
            <a:pPr marL="0" indent="0">
              <a:spcBef>
                <a:spcPts val="0"/>
              </a:spcBef>
              <a:buNone/>
            </a:pPr>
            <a:r>
              <a:rPr lang="hr-HR" sz="2000" dirty="0"/>
              <a:t>syubf.cn. IN A 116.31.123.191</a:t>
            </a:r>
          </a:p>
          <a:p>
            <a:pPr marL="0" indent="0">
              <a:spcBef>
                <a:spcPts val="0"/>
              </a:spcBef>
              <a:buNone/>
            </a:pPr>
            <a:r>
              <a:rPr lang="hr-HR" sz="2000" dirty="0"/>
              <a:t>tvkkf.cn. IN A 116.31.123.191</a:t>
            </a:r>
          </a:p>
          <a:p>
            <a:pPr marL="0" indent="0">
              <a:spcBef>
                <a:spcPts val="0"/>
              </a:spcBef>
              <a:buNone/>
            </a:pPr>
            <a:r>
              <a:rPr lang="hr-HR" sz="2000" dirty="0" smtClean="0"/>
              <a:t> </a:t>
            </a:r>
            <a:r>
              <a:rPr lang="hr-HR" sz="2000" dirty="0" smtClean="0">
                <a:cs typeface="Calibri"/>
              </a:rPr>
              <a:t>[etc]</a:t>
            </a:r>
            <a:endParaRPr lang="hr-HR" sz="2000" dirty="0">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51</a:t>
            </a:fld>
            <a:endParaRPr lang="en-US"/>
          </a:p>
        </p:txBody>
      </p:sp>
    </p:spTree>
    <p:extLst>
      <p:ext uri="{BB962C8B-B14F-4D97-AF65-F5344CB8AC3E}">
        <p14:creationId xmlns:p14="http://schemas.microsoft.com/office/powerpoint/2010/main" val="189725076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The Blocking Of That Which You Don't Want</a:t>
            </a:r>
            <a:endParaRPr lang="en-US" sz="3200" b="1" dirty="0">
              <a:latin typeface="Calibri"/>
              <a:cs typeface="Calibri"/>
            </a:endParaRPr>
          </a:p>
        </p:txBody>
      </p:sp>
      <p:sp>
        <p:nvSpPr>
          <p:cNvPr id="3" name="Content Placeholder 2"/>
          <p:cNvSpPr>
            <a:spLocks noGrp="1"/>
          </p:cNvSpPr>
          <p:nvPr>
            <p:ph idx="1"/>
          </p:nvPr>
        </p:nvSpPr>
        <p:spPr>
          <a:xfrm>
            <a:off x="176028" y="792215"/>
            <a:ext cx="8851668" cy="5784424"/>
          </a:xfrm>
        </p:spPr>
        <p:txBody>
          <a:bodyPr numCol="1">
            <a:noAutofit/>
          </a:bodyPr>
          <a:lstStyle/>
          <a:p>
            <a:pPr>
              <a:spcBef>
                <a:spcPts val="0"/>
              </a:spcBef>
            </a:pPr>
            <a:r>
              <a:rPr lang="en-US" sz="2200" dirty="0" smtClean="0"/>
              <a:t>A bake-off of blocking options is really beyond the scope of today's talk</a:t>
            </a:r>
          </a:p>
          <a:p>
            <a:pPr>
              <a:spcBef>
                <a:spcPts val="0"/>
              </a:spcBef>
            </a:pPr>
            <a:r>
              <a:rPr lang="en-US" sz="2200" dirty="0" smtClean="0"/>
              <a:t>We'll just mention one example by way of illustration: i</a:t>
            </a:r>
            <a:r>
              <a:rPr lang="en-US" sz="2200" dirty="0" smtClean="0">
                <a:cs typeface="Calibri"/>
              </a:rPr>
              <a:t>f your system uses </a:t>
            </a:r>
            <a:r>
              <a:rPr lang="en-US" sz="2200" b="1" dirty="0" err="1" smtClean="0">
                <a:cs typeface="Calibri"/>
              </a:rPr>
              <a:t>pf</a:t>
            </a:r>
            <a:r>
              <a:rPr lang="en-US" sz="2200" dirty="0" smtClean="0">
                <a:cs typeface="Calibri"/>
              </a:rPr>
              <a:t> (*BSD, Mac, </a:t>
            </a:r>
            <a:r>
              <a:rPr lang="en-US" sz="2200" dirty="0" err="1" smtClean="0">
                <a:cs typeface="Calibri"/>
              </a:rPr>
              <a:t>etc</a:t>
            </a:r>
            <a:r>
              <a:rPr lang="en-US" sz="2200" dirty="0" smtClean="0">
                <a:cs typeface="Calibri"/>
              </a:rPr>
              <a:t>) and you like </a:t>
            </a:r>
            <a:r>
              <a:rPr lang="en-US" sz="2200" b="1" dirty="0" err="1" smtClean="0">
                <a:cs typeface="Calibri"/>
              </a:rPr>
              <a:t>pf</a:t>
            </a:r>
            <a:r>
              <a:rPr lang="en-US" sz="2200" dirty="0" smtClean="0">
                <a:cs typeface="Calibri"/>
              </a:rPr>
              <a:t>,  try adding to /</a:t>
            </a:r>
            <a:r>
              <a:rPr lang="en-US" sz="2200" dirty="0" err="1" smtClean="0">
                <a:cs typeface="Calibri"/>
              </a:rPr>
              <a:t>etc</a:t>
            </a:r>
            <a:r>
              <a:rPr lang="en-US" sz="2200" dirty="0" smtClean="0">
                <a:cs typeface="Calibri"/>
              </a:rPr>
              <a:t>/</a:t>
            </a:r>
            <a:r>
              <a:rPr lang="en-US" sz="2200" dirty="0" err="1" smtClean="0">
                <a:cs typeface="Calibri"/>
              </a:rPr>
              <a:t>pf.conf</a:t>
            </a:r>
            <a:r>
              <a:rPr lang="en-US" sz="2200" dirty="0" smtClean="0">
                <a:cs typeface="Calibri"/>
              </a:rPr>
              <a:t/>
            </a:r>
            <a:br>
              <a:rPr lang="en-US" sz="2200" dirty="0" smtClean="0">
                <a:cs typeface="Calibri"/>
              </a:rPr>
            </a:br>
            <a:r>
              <a:rPr lang="en-US" sz="2200" dirty="0" smtClean="0">
                <a:cs typeface="Calibri"/>
              </a:rPr>
              <a:t/>
            </a:r>
            <a:br>
              <a:rPr lang="en-US" sz="2200" dirty="0" smtClean="0">
                <a:cs typeface="Calibri"/>
              </a:rPr>
            </a:br>
            <a:r>
              <a:rPr lang="en-US" sz="2200" dirty="0" smtClean="0"/>
              <a:t>		table &lt;unwanted&gt; </a:t>
            </a:r>
            <a:r>
              <a:rPr lang="en-US" sz="2200" dirty="0"/>
              <a:t>persist file "/</a:t>
            </a:r>
            <a:r>
              <a:rPr lang="en-US" sz="2200" dirty="0" err="1"/>
              <a:t>etc</a:t>
            </a:r>
            <a:r>
              <a:rPr lang="en-US" sz="2200" dirty="0" smtClean="0"/>
              <a:t>/</a:t>
            </a:r>
            <a:r>
              <a:rPr lang="en-US" sz="2200" dirty="0" err="1" smtClean="0"/>
              <a:t>unwanted.txt</a:t>
            </a:r>
            <a:r>
              <a:rPr lang="en-US" sz="2200" dirty="0" smtClean="0"/>
              <a:t>"</a:t>
            </a:r>
            <a:br>
              <a:rPr lang="en-US" sz="2200" dirty="0" smtClean="0"/>
            </a:br>
            <a:r>
              <a:rPr lang="en-US" sz="2200" dirty="0" smtClean="0"/>
              <a:t>		block </a:t>
            </a:r>
            <a:r>
              <a:rPr lang="en-US" sz="2200" dirty="0"/>
              <a:t>in on </a:t>
            </a:r>
            <a:r>
              <a:rPr lang="en-US" sz="2200" i="1" dirty="0" err="1" smtClean="0"/>
              <a:t>interfacename</a:t>
            </a:r>
            <a:r>
              <a:rPr lang="en-US" sz="2200" dirty="0" smtClean="0"/>
              <a:t> </a:t>
            </a:r>
            <a:r>
              <a:rPr lang="en-US" sz="2200" dirty="0"/>
              <a:t>from </a:t>
            </a:r>
            <a:r>
              <a:rPr lang="en-US" sz="2200" dirty="0" smtClean="0"/>
              <a:t>&lt;unwanted&gt; </a:t>
            </a:r>
            <a:r>
              <a:rPr lang="en-US" sz="2200" dirty="0"/>
              <a:t>to </a:t>
            </a:r>
            <a:r>
              <a:rPr lang="en-US" sz="2200" dirty="0" smtClean="0"/>
              <a:t>any</a:t>
            </a:r>
            <a:r>
              <a:rPr lang="en-US" sz="2200" dirty="0"/>
              <a:t/>
            </a:r>
            <a:br>
              <a:rPr lang="en-US" sz="2200" dirty="0"/>
            </a:br>
            <a:r>
              <a:rPr lang="en-US" sz="2200" dirty="0"/>
              <a:t/>
            </a:r>
            <a:br>
              <a:rPr lang="en-US" sz="2200" dirty="0"/>
            </a:br>
            <a:r>
              <a:rPr lang="en-US" sz="2200" dirty="0" smtClean="0"/>
              <a:t>where /</a:t>
            </a:r>
            <a:r>
              <a:rPr lang="en-US" sz="2200" dirty="0" err="1" smtClean="0"/>
              <a:t>etc</a:t>
            </a:r>
            <a:r>
              <a:rPr lang="en-US" sz="2200" dirty="0" smtClean="0"/>
              <a:t>/</a:t>
            </a:r>
            <a:r>
              <a:rPr lang="en-US" sz="2200" dirty="0" err="1" smtClean="0"/>
              <a:t>unwanted.txt</a:t>
            </a:r>
            <a:r>
              <a:rPr lang="en-US" sz="2200" dirty="0" smtClean="0"/>
              <a:t> contains a list of prefixes you want to filter.</a:t>
            </a:r>
            <a:br>
              <a:rPr lang="en-US" sz="2200" dirty="0" smtClean="0"/>
            </a:br>
            <a:endParaRPr lang="en-US" sz="2200" dirty="0" smtClean="0"/>
          </a:p>
          <a:p>
            <a:r>
              <a:rPr lang="en-US" sz="2200" dirty="0" smtClean="0"/>
              <a:t>Remember to sanity check and then reload after any changes with:</a:t>
            </a:r>
            <a:br>
              <a:rPr lang="en-US" sz="2200" dirty="0" smtClean="0"/>
            </a:br>
            <a:r>
              <a:rPr lang="en-US" sz="2200" dirty="0" smtClean="0"/>
              <a:t>  </a:t>
            </a:r>
            <a:r>
              <a:rPr lang="en-US" sz="2200" dirty="0"/>
              <a:t/>
            </a:r>
            <a:br>
              <a:rPr lang="en-US" sz="2200" dirty="0"/>
            </a:br>
            <a:r>
              <a:rPr lang="en-US" sz="2200" dirty="0" smtClean="0"/>
              <a:t>		</a:t>
            </a:r>
            <a:r>
              <a:rPr lang="en-US" sz="2200" dirty="0" err="1" smtClean="0"/>
              <a:t>pfctl</a:t>
            </a:r>
            <a:r>
              <a:rPr lang="en-US" sz="2200" dirty="0" smtClean="0"/>
              <a:t> </a:t>
            </a:r>
            <a:r>
              <a:rPr lang="en-US" sz="2200" dirty="0"/>
              <a:t>-v -n -f /</a:t>
            </a:r>
            <a:r>
              <a:rPr lang="en-US" sz="2200" dirty="0" err="1"/>
              <a:t>etc</a:t>
            </a:r>
            <a:r>
              <a:rPr lang="en-US" sz="2200" dirty="0"/>
              <a:t>/</a:t>
            </a:r>
            <a:r>
              <a:rPr lang="en-US" sz="2200" dirty="0" err="1"/>
              <a:t>pf.conf</a:t>
            </a:r>
            <a:r>
              <a:rPr lang="en-US" sz="2200" dirty="0"/>
              <a:t/>
            </a:r>
            <a:br>
              <a:rPr lang="en-US" sz="2200" dirty="0"/>
            </a:br>
            <a:r>
              <a:rPr lang="en-US" sz="2200" dirty="0" smtClean="0"/>
              <a:t>		</a:t>
            </a:r>
            <a:r>
              <a:rPr lang="en-US" sz="2200" dirty="0" err="1" smtClean="0"/>
              <a:t>pfctl</a:t>
            </a:r>
            <a:r>
              <a:rPr lang="en-US" sz="2200" dirty="0" smtClean="0"/>
              <a:t> </a:t>
            </a:r>
            <a:r>
              <a:rPr lang="en-US" sz="2200" dirty="0"/>
              <a:t>-f /</a:t>
            </a:r>
            <a:r>
              <a:rPr lang="en-US" sz="2200" dirty="0" err="1"/>
              <a:t>etc</a:t>
            </a:r>
            <a:r>
              <a:rPr lang="en-US" sz="2200" dirty="0"/>
              <a:t>/</a:t>
            </a:r>
            <a:r>
              <a:rPr lang="en-US" sz="2200" dirty="0" err="1" smtClean="0"/>
              <a:t>pf.conf</a:t>
            </a:r>
            <a:endParaRPr lang="en-US" sz="2200" dirty="0" smtClean="0"/>
          </a:p>
          <a:p>
            <a:endParaRPr lang="en-US" sz="2200" dirty="0"/>
          </a:p>
          <a:p>
            <a:r>
              <a:rPr lang="en-US" sz="2200" b="1" dirty="0" smtClean="0"/>
              <a:t>The </a:t>
            </a:r>
            <a:r>
              <a:rPr lang="en-US" sz="2200" b="1" dirty="0"/>
              <a:t>Book of </a:t>
            </a:r>
            <a:r>
              <a:rPr lang="en-US" sz="2200" b="1" dirty="0" smtClean="0"/>
              <a:t>PF</a:t>
            </a:r>
            <a:r>
              <a:rPr lang="en-US" sz="2200" dirty="0" smtClean="0"/>
              <a:t> by Hansteen is a nice potential addition to </a:t>
            </a:r>
            <a:r>
              <a:rPr lang="en-US" sz="2200" dirty="0"/>
              <a:t>your library, </a:t>
            </a:r>
            <a:r>
              <a:rPr lang="en-US" sz="2200" dirty="0" smtClean="0"/>
              <a:t/>
            </a:r>
            <a:br>
              <a:rPr lang="en-US" sz="2200" dirty="0" smtClean="0"/>
            </a:br>
            <a:r>
              <a:rPr lang="en-US" sz="2200" dirty="0" smtClean="0"/>
              <a:t>or </a:t>
            </a:r>
            <a:r>
              <a:rPr lang="en-US" sz="2200" dirty="0"/>
              <a:t>see </a:t>
            </a:r>
            <a:r>
              <a:rPr lang="en-US" sz="2200" dirty="0" smtClean="0"/>
              <a:t>the "</a:t>
            </a:r>
            <a:r>
              <a:rPr lang="en-US" sz="2200" dirty="0"/>
              <a:t>PF - User's </a:t>
            </a:r>
            <a:r>
              <a:rPr lang="en-US" sz="2200" dirty="0" smtClean="0"/>
              <a:t>Guide" at https</a:t>
            </a:r>
            <a:r>
              <a:rPr lang="en-US" sz="2200" dirty="0"/>
              <a:t>://</a:t>
            </a:r>
            <a:r>
              <a:rPr lang="en-US" sz="2200" dirty="0" err="1"/>
              <a:t>www.openbsd.org</a:t>
            </a:r>
            <a:r>
              <a:rPr lang="en-US" sz="2200" dirty="0"/>
              <a:t>/</a:t>
            </a:r>
            <a:r>
              <a:rPr lang="en-US" sz="2200" dirty="0" err="1"/>
              <a:t>faq</a:t>
            </a:r>
            <a:r>
              <a:rPr lang="en-US" sz="2200" dirty="0"/>
              <a:t>/</a:t>
            </a:r>
            <a:r>
              <a:rPr lang="en-US" sz="2200" dirty="0" err="1"/>
              <a:t>pf</a:t>
            </a:r>
            <a:r>
              <a:rPr lang="en-US" sz="2200" dirty="0"/>
              <a:t>/</a:t>
            </a:r>
          </a:p>
        </p:txBody>
      </p:sp>
      <p:sp>
        <p:nvSpPr>
          <p:cNvPr id="4" name="Slide Number Placeholder 3"/>
          <p:cNvSpPr>
            <a:spLocks noGrp="1"/>
          </p:cNvSpPr>
          <p:nvPr>
            <p:ph type="sldNum" sz="quarter" idx="12"/>
          </p:nvPr>
        </p:nvSpPr>
        <p:spPr/>
        <p:txBody>
          <a:bodyPr/>
          <a:lstStyle/>
          <a:p>
            <a:fld id="{8A66AE07-A573-9E42-AA1F-E212CC8A1C16}" type="slidenum">
              <a:rPr lang="en-US" smtClean="0"/>
              <a:t>52</a:t>
            </a:fld>
            <a:endParaRPr lang="en-US"/>
          </a:p>
        </p:txBody>
      </p:sp>
    </p:spTree>
    <p:extLst>
      <p:ext uri="{BB962C8B-B14F-4D97-AF65-F5344CB8AC3E}">
        <p14:creationId xmlns:p14="http://schemas.microsoft.com/office/powerpoint/2010/main" val="22628143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What If I Just Want to Block Prefixes in Postfix?</a:t>
            </a:r>
            <a:endParaRPr lang="en-US" sz="3200" b="1" dirty="0">
              <a:latin typeface="Calibri"/>
              <a:cs typeface="Calibri"/>
            </a:endParaRPr>
          </a:p>
        </p:txBody>
      </p:sp>
      <p:sp>
        <p:nvSpPr>
          <p:cNvPr id="3" name="Content Placeholder 2"/>
          <p:cNvSpPr>
            <a:spLocks noGrp="1"/>
          </p:cNvSpPr>
          <p:nvPr>
            <p:ph idx="1"/>
          </p:nvPr>
        </p:nvSpPr>
        <p:spPr>
          <a:xfrm>
            <a:off x="176028" y="792215"/>
            <a:ext cx="8851668" cy="5784424"/>
          </a:xfrm>
        </p:spPr>
        <p:txBody>
          <a:bodyPr numCol="1">
            <a:noAutofit/>
          </a:bodyPr>
          <a:lstStyle/>
          <a:p>
            <a:pPr>
              <a:spcBef>
                <a:spcPts val="0"/>
              </a:spcBef>
            </a:pPr>
            <a:r>
              <a:rPr lang="en-US" sz="2200" dirty="0" smtClean="0"/>
              <a:t>Sometimes you may not want to block at the </a:t>
            </a:r>
            <a:r>
              <a:rPr lang="en-US" sz="2200" dirty="0" err="1" smtClean="0"/>
              <a:t>pf</a:t>
            </a:r>
            <a:r>
              <a:rPr lang="en-US" sz="2200" dirty="0" smtClean="0"/>
              <a:t> level. For example, maybe you just want to block access for a specific application, such as </a:t>
            </a:r>
            <a:r>
              <a:rPr lang="en-US" sz="2200" dirty="0" err="1" smtClean="0"/>
              <a:t>smtpd</a:t>
            </a:r>
            <a:r>
              <a:rPr lang="en-US" sz="2200" dirty="0" smtClean="0"/>
              <a:t>. We assume that you're running Postfix.</a:t>
            </a:r>
            <a:endParaRPr lang="en-US" sz="2200" dirty="0" smtClean="0"/>
          </a:p>
          <a:p>
            <a:pPr>
              <a:spcBef>
                <a:spcPts val="0"/>
              </a:spcBef>
            </a:pPr>
            <a:endParaRPr lang="en-US" sz="2200" dirty="0"/>
          </a:p>
          <a:p>
            <a:pPr>
              <a:spcBef>
                <a:spcPts val="0"/>
              </a:spcBef>
            </a:pPr>
            <a:r>
              <a:rPr lang="en-US" sz="2200" dirty="0" smtClean="0"/>
              <a:t>If so, create /</a:t>
            </a:r>
            <a:r>
              <a:rPr lang="en-US" sz="2200" dirty="0" err="1" smtClean="0"/>
              <a:t>etc</a:t>
            </a:r>
            <a:r>
              <a:rPr lang="en-US" sz="2200" dirty="0" smtClean="0"/>
              <a:t>/postfix/</a:t>
            </a:r>
            <a:r>
              <a:rPr lang="en-US" sz="2200" dirty="0" err="1" smtClean="0"/>
              <a:t>client.cidr</a:t>
            </a:r>
            <a:r>
              <a:rPr lang="en-US" sz="2200" dirty="0" smtClean="0"/>
              <a:t>, with one CIDR prefix to block per line</a:t>
            </a:r>
          </a:p>
          <a:p>
            <a:pPr>
              <a:spcBef>
                <a:spcPts val="0"/>
              </a:spcBef>
            </a:pPr>
            <a:endParaRPr lang="en-US" sz="2200" dirty="0" smtClean="0"/>
          </a:p>
          <a:p>
            <a:r>
              <a:rPr lang="en-US" sz="2200" dirty="0" smtClean="0"/>
              <a:t>Reload after </a:t>
            </a:r>
            <a:r>
              <a:rPr lang="en-US" sz="2200" dirty="0" smtClean="0"/>
              <a:t>any changes with:</a:t>
            </a:r>
            <a:br>
              <a:rPr lang="en-US" sz="2200" dirty="0" smtClean="0"/>
            </a:br>
            <a:r>
              <a:rPr lang="en-US" sz="2400" b="1" dirty="0"/>
              <a:t/>
            </a:r>
            <a:br>
              <a:rPr lang="en-US" sz="2400" b="1" dirty="0"/>
            </a:br>
            <a:r>
              <a:rPr lang="en-US" sz="2400" b="1" dirty="0" smtClean="0"/>
              <a:t>		</a:t>
            </a:r>
            <a:r>
              <a:rPr lang="en-US" sz="2400" dirty="0" smtClean="0"/>
              <a:t># </a:t>
            </a:r>
            <a:r>
              <a:rPr lang="en-US" sz="2400" b="1" dirty="0" err="1" smtClean="0"/>
              <a:t>postmap</a:t>
            </a:r>
            <a:r>
              <a:rPr lang="en-US" sz="2400" b="1" dirty="0" smtClean="0"/>
              <a:t> </a:t>
            </a:r>
            <a:r>
              <a:rPr lang="en-US" sz="2400" b="1" dirty="0" err="1" smtClean="0"/>
              <a:t>client.cidr</a:t>
            </a:r>
            <a:endParaRPr lang="en-US" sz="2400" b="1" dirty="0"/>
          </a:p>
          <a:p>
            <a:endParaRPr lang="en-US" sz="2200" dirty="0"/>
          </a:p>
          <a:p>
            <a:r>
              <a:rPr lang="en-US" sz="2200" dirty="0" smtClean="0"/>
              <a:t>Some Postfix documentation worth consideration:</a:t>
            </a:r>
            <a:br>
              <a:rPr lang="en-US" sz="2200" dirty="0" smtClean="0"/>
            </a:br>
            <a:endParaRPr lang="en-US" sz="2200" b="1" dirty="0"/>
          </a:p>
          <a:p>
            <a:pPr lvl="1"/>
            <a:r>
              <a:rPr lang="en-US" sz="1800" b="1" dirty="0" smtClean="0"/>
              <a:t>The </a:t>
            </a:r>
            <a:r>
              <a:rPr lang="en-US" sz="1800" b="1" dirty="0"/>
              <a:t>Book of Postfix </a:t>
            </a:r>
            <a:r>
              <a:rPr lang="en-US" sz="1800" dirty="0"/>
              <a:t>by </a:t>
            </a:r>
            <a:r>
              <a:rPr lang="en-US" sz="1800" dirty="0" smtClean="0"/>
              <a:t>Hildebrandt </a:t>
            </a:r>
            <a:r>
              <a:rPr lang="en-US" sz="1800" dirty="0"/>
              <a:t>and </a:t>
            </a:r>
            <a:r>
              <a:rPr lang="en-US" sz="1800" dirty="0" err="1" smtClean="0"/>
              <a:t>Koetter</a:t>
            </a:r>
            <a:endParaRPr lang="en-US" sz="1800" dirty="0" smtClean="0"/>
          </a:p>
          <a:p>
            <a:pPr lvl="1"/>
            <a:r>
              <a:rPr lang="en-US" sz="1800" b="1" dirty="0"/>
              <a:t>Postfix: The Definitive Guide </a:t>
            </a:r>
            <a:r>
              <a:rPr lang="en-US" sz="1800" dirty="0" smtClean="0"/>
              <a:t>by Kyle Dent</a:t>
            </a:r>
          </a:p>
          <a:p>
            <a:pPr lvl="1"/>
            <a:endParaRPr lang="en-US" sz="1800" dirty="0"/>
          </a:p>
          <a:p>
            <a:pPr lvl="1"/>
            <a:r>
              <a:rPr lang="en-US" sz="1800" dirty="0" smtClean="0"/>
              <a:t>The online documentation: http</a:t>
            </a:r>
            <a:r>
              <a:rPr lang="en-US" sz="1800" dirty="0"/>
              <a:t>://</a:t>
            </a:r>
            <a:r>
              <a:rPr lang="en-US" sz="1800" dirty="0" err="1"/>
              <a:t>www.postfix.org</a:t>
            </a:r>
            <a:r>
              <a:rPr lang="en-US" sz="1800" dirty="0"/>
              <a:t>/</a:t>
            </a:r>
            <a:r>
              <a:rPr lang="en-US" sz="1800" dirty="0" err="1"/>
              <a:t>documentation.html</a:t>
            </a:r>
            <a:endParaRPr lang="en-US" sz="1800" dirty="0"/>
          </a:p>
        </p:txBody>
      </p:sp>
      <p:sp>
        <p:nvSpPr>
          <p:cNvPr id="4" name="Slide Number Placeholder 3"/>
          <p:cNvSpPr>
            <a:spLocks noGrp="1"/>
          </p:cNvSpPr>
          <p:nvPr>
            <p:ph type="sldNum" sz="quarter" idx="12"/>
          </p:nvPr>
        </p:nvSpPr>
        <p:spPr/>
        <p:txBody>
          <a:bodyPr/>
          <a:lstStyle/>
          <a:p>
            <a:fld id="{8A66AE07-A573-9E42-AA1F-E212CC8A1C16}" type="slidenum">
              <a:rPr lang="en-US" smtClean="0"/>
              <a:t>53</a:t>
            </a:fld>
            <a:endParaRPr lang="en-US"/>
          </a:p>
        </p:txBody>
      </p:sp>
    </p:spTree>
    <p:extLst>
      <p:ext uri="{BB962C8B-B14F-4D97-AF65-F5344CB8AC3E}">
        <p14:creationId xmlns:p14="http://schemas.microsoft.com/office/powerpoint/2010/main" val="333925220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107087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Having Blocked </a:t>
            </a:r>
            <a:r>
              <a:rPr lang="mr-IN" sz="3200" b="1" dirty="0">
                <a:latin typeface="Calibri"/>
                <a:cs typeface="Calibri"/>
              </a:rPr>
              <a:t>116.31.96.0/</a:t>
            </a:r>
            <a:r>
              <a:rPr lang="mr-IN" sz="3200" b="1" dirty="0" smtClean="0">
                <a:latin typeface="Calibri"/>
                <a:cs typeface="Calibri"/>
              </a:rPr>
              <a:t>19</a:t>
            </a:r>
            <a:r>
              <a:rPr lang="en-US" sz="3200" b="1" dirty="0" smtClean="0">
                <a:latin typeface="Calibri"/>
                <a:cs typeface="Calibri"/>
              </a:rPr>
              <a:t>,  </a:t>
            </a:r>
            <a:r>
              <a:rPr lang="hr-HR" sz="3200" b="1" dirty="0" smtClean="0"/>
              <a:t>117.21.224.127 Soon Made Its Appearance As A Replacement... </a:t>
            </a:r>
            <a:r>
              <a:rPr lang="en-US" sz="3200" b="1" dirty="0" smtClean="0">
                <a:latin typeface="Calibri"/>
                <a:cs typeface="Calibri"/>
              </a:rPr>
              <a:t> </a:t>
            </a:r>
            <a:endParaRPr lang="en-US" sz="3200" b="1" dirty="0">
              <a:latin typeface="Calibri"/>
              <a:cs typeface="Calibri"/>
            </a:endParaRPr>
          </a:p>
        </p:txBody>
      </p:sp>
      <p:sp>
        <p:nvSpPr>
          <p:cNvPr id="3" name="Content Placeholder 2"/>
          <p:cNvSpPr>
            <a:spLocks noGrp="1"/>
          </p:cNvSpPr>
          <p:nvPr>
            <p:ph idx="1"/>
          </p:nvPr>
        </p:nvSpPr>
        <p:spPr>
          <a:xfrm>
            <a:off x="176028" y="1521555"/>
            <a:ext cx="8851668" cy="5055083"/>
          </a:xfrm>
        </p:spPr>
        <p:txBody>
          <a:bodyPr numCol="1">
            <a:noAutofit/>
          </a:bodyPr>
          <a:lstStyle/>
          <a:p>
            <a:pPr>
              <a:spcBef>
                <a:spcPts val="0"/>
              </a:spcBef>
            </a:pPr>
            <a:r>
              <a:rPr lang="en-US" sz="2400" dirty="0"/>
              <a:t>Nov  6 19:16:20 </a:t>
            </a:r>
            <a:r>
              <a:rPr lang="en-US" sz="2400" i="1" dirty="0" smtClean="0"/>
              <a:t>hostname</a:t>
            </a:r>
            <a:r>
              <a:rPr lang="en-US" sz="2400" dirty="0" smtClean="0"/>
              <a:t> </a:t>
            </a:r>
            <a:r>
              <a:rPr lang="en-US" sz="2400" dirty="0" err="1"/>
              <a:t>sshd</a:t>
            </a:r>
            <a:r>
              <a:rPr lang="en-US" sz="2400" dirty="0"/>
              <a:t>[30266]: Failed password for root from </a:t>
            </a:r>
            <a:r>
              <a:rPr lang="en-US" sz="2400" b="1" dirty="0"/>
              <a:t>117.21.224.127</a:t>
            </a:r>
            <a:r>
              <a:rPr lang="en-US" sz="2400" dirty="0"/>
              <a:t> port 3780 </a:t>
            </a:r>
            <a:r>
              <a:rPr lang="en-US" sz="2400" dirty="0" smtClean="0"/>
              <a:t>ssh2</a:t>
            </a:r>
            <a:br>
              <a:rPr lang="en-US" sz="2400" dirty="0" smtClean="0"/>
            </a:br>
            <a:r>
              <a:rPr lang="en-US" sz="2400" dirty="0" smtClean="0"/>
              <a:t>Nov  </a:t>
            </a:r>
            <a:r>
              <a:rPr lang="en-US" sz="2400" dirty="0"/>
              <a:t>6 19:28:27 </a:t>
            </a:r>
            <a:r>
              <a:rPr lang="en-US" sz="2400" i="1" dirty="0" smtClean="0"/>
              <a:t>hostname</a:t>
            </a:r>
            <a:r>
              <a:rPr lang="en-US" sz="2400" dirty="0" smtClean="0"/>
              <a:t> </a:t>
            </a:r>
            <a:r>
              <a:rPr lang="en-US" sz="2400" dirty="0" err="1"/>
              <a:t>sshd</a:t>
            </a:r>
            <a:r>
              <a:rPr lang="en-US" sz="2400" dirty="0"/>
              <a:t>[12513]: Failed password for root from </a:t>
            </a:r>
            <a:r>
              <a:rPr lang="en-US" sz="2400" b="1" dirty="0"/>
              <a:t>117.21.224.127 </a:t>
            </a:r>
            <a:r>
              <a:rPr lang="en-US" sz="2400" dirty="0"/>
              <a:t>port 3907 </a:t>
            </a:r>
            <a:r>
              <a:rPr lang="en-US" sz="2400" dirty="0" smtClean="0"/>
              <a:t>ssh2</a:t>
            </a:r>
            <a:br>
              <a:rPr lang="en-US" sz="2400" dirty="0" smtClean="0"/>
            </a:br>
            <a:endParaRPr lang="en-US" sz="2400" dirty="0"/>
          </a:p>
          <a:p>
            <a:r>
              <a:rPr lang="en-US" sz="2400" b="1" dirty="0"/>
              <a:t>$ telnet route-</a:t>
            </a:r>
            <a:r>
              <a:rPr lang="en-US" sz="2400" b="1" dirty="0" err="1"/>
              <a:t>views.oregon</a:t>
            </a:r>
            <a:r>
              <a:rPr lang="en-US" sz="2400" b="1" dirty="0"/>
              <a:t>-</a:t>
            </a:r>
            <a:r>
              <a:rPr lang="en-US" sz="2400" b="1" dirty="0" err="1" smtClean="0"/>
              <a:t>ix.net</a:t>
            </a:r>
            <a:r>
              <a:rPr lang="en-US" sz="2400" b="1" dirty="0"/>
              <a:t/>
            </a:r>
            <a:br>
              <a:rPr lang="en-US" sz="2400" b="1" dirty="0"/>
            </a:br>
            <a:r>
              <a:rPr lang="en-US" sz="2400" dirty="0" smtClean="0"/>
              <a:t>Username</a:t>
            </a:r>
            <a:r>
              <a:rPr lang="en-US" sz="2400" dirty="0"/>
              <a:t>: </a:t>
            </a:r>
            <a:r>
              <a:rPr lang="en-US" sz="2400" dirty="0" err="1" smtClean="0"/>
              <a:t>rviews</a:t>
            </a:r>
            <a:r>
              <a:rPr lang="en-US" sz="2400" dirty="0"/>
              <a:t/>
            </a:r>
            <a:br>
              <a:rPr lang="en-US" sz="2400" dirty="0"/>
            </a:br>
            <a:r>
              <a:rPr lang="en-US" sz="2400" dirty="0" smtClean="0"/>
              <a:t>route</a:t>
            </a:r>
            <a:r>
              <a:rPr lang="en-US" sz="2400" dirty="0"/>
              <a:t>-views&gt;show </a:t>
            </a:r>
            <a:r>
              <a:rPr lang="en-US" sz="2400" dirty="0" err="1"/>
              <a:t>ip</a:t>
            </a:r>
            <a:r>
              <a:rPr lang="en-US" sz="2400" dirty="0"/>
              <a:t> </a:t>
            </a:r>
            <a:r>
              <a:rPr lang="en-US" sz="2400" dirty="0" err="1"/>
              <a:t>bgp</a:t>
            </a:r>
            <a:r>
              <a:rPr lang="en-US" sz="2400" dirty="0"/>
              <a:t> </a:t>
            </a:r>
            <a:r>
              <a:rPr lang="en-US" sz="2400" dirty="0" smtClean="0"/>
              <a:t>117.21.224.127</a:t>
            </a:r>
            <a:br>
              <a:rPr lang="en-US" sz="2400" dirty="0" smtClean="0"/>
            </a:br>
            <a:r>
              <a:rPr lang="en-US" sz="2400" dirty="0" smtClean="0"/>
              <a:t>BGP </a:t>
            </a:r>
            <a:r>
              <a:rPr lang="en-US" sz="2400" dirty="0"/>
              <a:t>routing table entry for </a:t>
            </a:r>
            <a:r>
              <a:rPr lang="en-US" sz="2400" b="1" dirty="0">
                <a:solidFill>
                  <a:srgbClr val="FF0000"/>
                </a:solidFill>
              </a:rPr>
              <a:t>117.21.0.0/16</a:t>
            </a:r>
            <a:r>
              <a:rPr lang="en-US" sz="2400" dirty="0"/>
              <a:t>, version </a:t>
            </a:r>
            <a:r>
              <a:rPr lang="en-US" sz="2400" dirty="0" smtClean="0"/>
              <a:t>92690576</a:t>
            </a:r>
            <a:r>
              <a:rPr lang="en-US" sz="2400" dirty="0"/>
              <a:t/>
            </a:r>
            <a:br>
              <a:rPr lang="en-US" sz="2400" dirty="0"/>
            </a:br>
            <a:r>
              <a:rPr lang="en-US" sz="2400" dirty="0" smtClean="0"/>
              <a:t>[</a:t>
            </a:r>
            <a:r>
              <a:rPr lang="en-US" sz="2400" dirty="0" err="1" smtClean="0"/>
              <a:t>etc</a:t>
            </a:r>
            <a:r>
              <a:rPr lang="en-US" sz="2400" dirty="0" smtClean="0"/>
              <a:t>]</a:t>
            </a:r>
            <a:br>
              <a:rPr lang="en-US" sz="2400" dirty="0" smtClean="0"/>
            </a:br>
            <a:r>
              <a:rPr lang="en-US" sz="2400" dirty="0" smtClean="0"/>
              <a:t>(that's "CHINANET </a:t>
            </a:r>
            <a:r>
              <a:rPr lang="en-US" sz="2400" dirty="0"/>
              <a:t>Jiangxi province </a:t>
            </a:r>
            <a:r>
              <a:rPr lang="en-US" sz="2400" dirty="0" smtClean="0"/>
              <a:t>network" per </a:t>
            </a:r>
            <a:r>
              <a:rPr lang="en-US" sz="2400" dirty="0" err="1" smtClean="0"/>
              <a:t>whois</a:t>
            </a:r>
            <a:r>
              <a:rPr lang="en-US" sz="2400" dirty="0" smtClean="0"/>
              <a:t>)</a:t>
            </a:r>
          </a:p>
          <a:p>
            <a:endParaRPr lang="en-US" sz="2400" dirty="0"/>
          </a:p>
          <a:p>
            <a:r>
              <a:rPr lang="en-US" sz="2400" dirty="0" smtClean="0"/>
              <a:t>Lather, rinse, repeat...</a:t>
            </a:r>
            <a:endParaRPr lang="en-US" sz="2400" dirty="0"/>
          </a:p>
        </p:txBody>
      </p:sp>
      <p:sp>
        <p:nvSpPr>
          <p:cNvPr id="4" name="Slide Number Placeholder 3"/>
          <p:cNvSpPr>
            <a:spLocks noGrp="1"/>
          </p:cNvSpPr>
          <p:nvPr>
            <p:ph type="sldNum" sz="quarter" idx="12"/>
          </p:nvPr>
        </p:nvSpPr>
        <p:spPr/>
        <p:txBody>
          <a:bodyPr/>
          <a:lstStyle/>
          <a:p>
            <a:fld id="{8A66AE07-A573-9E42-AA1F-E212CC8A1C16}" type="slidenum">
              <a:rPr lang="en-US" smtClean="0"/>
              <a:t>54</a:t>
            </a:fld>
            <a:endParaRPr lang="en-US"/>
          </a:p>
        </p:txBody>
      </p:sp>
    </p:spTree>
    <p:extLst>
      <p:ext uri="{BB962C8B-B14F-4D97-AF65-F5344CB8AC3E}">
        <p14:creationId xmlns:p14="http://schemas.microsoft.com/office/powerpoint/2010/main" val="11137746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76756"/>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And Then There's...</a:t>
            </a:r>
            <a:endParaRPr lang="en-US" sz="3200" b="1" dirty="0">
              <a:latin typeface="Calibri"/>
              <a:cs typeface="Calibri"/>
            </a:endParaRPr>
          </a:p>
        </p:txBody>
      </p:sp>
      <p:sp>
        <p:nvSpPr>
          <p:cNvPr id="3" name="Content Placeholder 2"/>
          <p:cNvSpPr>
            <a:spLocks noGrp="1"/>
          </p:cNvSpPr>
          <p:nvPr>
            <p:ph idx="1"/>
          </p:nvPr>
        </p:nvSpPr>
        <p:spPr>
          <a:xfrm>
            <a:off x="176028" y="958889"/>
            <a:ext cx="8851668" cy="5617749"/>
          </a:xfrm>
        </p:spPr>
        <p:txBody>
          <a:bodyPr numCol="1">
            <a:noAutofit/>
          </a:bodyPr>
          <a:lstStyle/>
          <a:p>
            <a:pPr>
              <a:spcBef>
                <a:spcPts val="0"/>
              </a:spcBef>
            </a:pPr>
            <a:r>
              <a:rPr lang="en-US" sz="2400" dirty="0"/>
              <a:t>Nov  7 13:32:29 </a:t>
            </a:r>
            <a:r>
              <a:rPr lang="en-US" sz="2400" i="1" dirty="0" smtClean="0"/>
              <a:t>hostname</a:t>
            </a:r>
            <a:r>
              <a:rPr lang="en-US" sz="2400" dirty="0" smtClean="0"/>
              <a:t> </a:t>
            </a:r>
            <a:r>
              <a:rPr lang="en-US" sz="2400" dirty="0" err="1"/>
              <a:t>sshd</a:t>
            </a:r>
            <a:r>
              <a:rPr lang="en-US" sz="2400" dirty="0"/>
              <a:t>[4592]: Failed password for invalid user admin from </a:t>
            </a:r>
            <a:r>
              <a:rPr lang="en-US" sz="2400" b="1" dirty="0"/>
              <a:t>91.200.12.61</a:t>
            </a:r>
            <a:r>
              <a:rPr lang="en-US" sz="2400" dirty="0"/>
              <a:t> port 1604 ssh2</a:t>
            </a:r>
            <a:br>
              <a:rPr lang="en-US" sz="2400" dirty="0"/>
            </a:br>
            <a:r>
              <a:rPr lang="en-US" sz="2400" dirty="0" smtClean="0"/>
              <a:t/>
            </a:r>
            <a:br>
              <a:rPr lang="en-US" sz="2400" dirty="0" smtClean="0"/>
            </a:br>
            <a:r>
              <a:rPr lang="en-US" sz="2400" dirty="0" smtClean="0"/>
              <a:t>$ </a:t>
            </a:r>
            <a:r>
              <a:rPr lang="en-US" sz="2400" b="1" dirty="0"/>
              <a:t>ip2asn </a:t>
            </a:r>
            <a:r>
              <a:rPr lang="en-US" sz="2400" b="1" dirty="0" smtClean="0"/>
              <a:t>91.200.12.61</a:t>
            </a:r>
            <a:r>
              <a:rPr lang="en-US" sz="2400" dirty="0" smtClean="0"/>
              <a:t/>
            </a:r>
            <a:br>
              <a:rPr lang="en-US" sz="2400" dirty="0" smtClean="0"/>
            </a:br>
            <a:r>
              <a:rPr lang="en-US" sz="2400" dirty="0" smtClean="0"/>
              <a:t>35804 </a:t>
            </a:r>
            <a:r>
              <a:rPr lang="en-US" sz="2400" dirty="0"/>
              <a:t>91.200.12.61 </a:t>
            </a:r>
            <a:r>
              <a:rPr lang="en-US" sz="2400" dirty="0" smtClean="0"/>
              <a:t/>
            </a:r>
            <a:br>
              <a:rPr lang="en-US" sz="2400" dirty="0" smtClean="0"/>
            </a:br>
            <a:r>
              <a:rPr lang="en-US" sz="2400" dirty="0" smtClean="0"/>
              <a:t>AS35804 </a:t>
            </a:r>
            <a:r>
              <a:rPr lang="en-US" sz="2400" dirty="0"/>
              <a:t>= PP SKS-LUGAN (</a:t>
            </a:r>
            <a:r>
              <a:rPr lang="en-US" sz="2400" dirty="0" smtClean="0"/>
              <a:t>Ukraine), just </a:t>
            </a:r>
            <a:r>
              <a:rPr lang="en-US" sz="2400" dirty="0"/>
              <a:t>20,992 </a:t>
            </a:r>
            <a:r>
              <a:rPr lang="en-US" sz="2400" dirty="0" smtClean="0"/>
              <a:t>total IPv4 IPs</a:t>
            </a:r>
            <a:r>
              <a:rPr lang="en-US" sz="2400" dirty="0"/>
              <a:t/>
            </a:r>
            <a:br>
              <a:rPr lang="en-US" sz="2400" dirty="0"/>
            </a:br>
            <a:r>
              <a:rPr lang="en-US" sz="2400" dirty="0" smtClean="0"/>
              <a:t/>
            </a:r>
            <a:br>
              <a:rPr lang="en-US" sz="2400" dirty="0" smtClean="0"/>
            </a:br>
            <a:endParaRPr lang="en-US" sz="2400" dirty="0"/>
          </a:p>
          <a:p>
            <a:pPr>
              <a:spcBef>
                <a:spcPts val="0"/>
              </a:spcBef>
            </a:pPr>
            <a:r>
              <a:rPr lang="en-US" sz="2400" dirty="0" smtClean="0"/>
              <a:t>Nov  </a:t>
            </a:r>
            <a:r>
              <a:rPr lang="en-US" sz="2400" dirty="0"/>
              <a:t>7 18:25:36 </a:t>
            </a:r>
            <a:r>
              <a:rPr lang="en-US" sz="2400" i="1" dirty="0" smtClean="0"/>
              <a:t>hostname</a:t>
            </a:r>
            <a:r>
              <a:rPr lang="en-US" sz="2400" dirty="0" smtClean="0"/>
              <a:t> </a:t>
            </a:r>
            <a:r>
              <a:rPr lang="en-US" sz="2400" dirty="0" err="1"/>
              <a:t>sshd</a:t>
            </a:r>
            <a:r>
              <a:rPr lang="en-US" sz="2400" dirty="0"/>
              <a:t>[15332]: Failed password for root from </a:t>
            </a:r>
            <a:r>
              <a:rPr lang="en-US" sz="2400" b="1" dirty="0"/>
              <a:t>58.115.32.106</a:t>
            </a:r>
            <a:r>
              <a:rPr lang="en-US" sz="2400" dirty="0"/>
              <a:t> port 52768 </a:t>
            </a:r>
            <a:r>
              <a:rPr lang="en-US" sz="2400" dirty="0" smtClean="0"/>
              <a:t>ssh2</a:t>
            </a:r>
            <a:br>
              <a:rPr lang="en-US" sz="2400" dirty="0" smtClean="0"/>
            </a:br>
            <a:r>
              <a:rPr lang="en-US" sz="2400" dirty="0"/>
              <a:t/>
            </a:r>
            <a:br>
              <a:rPr lang="en-US" sz="2400" dirty="0"/>
            </a:br>
            <a:r>
              <a:rPr lang="en-US" sz="2400" dirty="0"/>
              <a:t>$ </a:t>
            </a:r>
            <a:r>
              <a:rPr lang="en-US" sz="2400" b="1" dirty="0"/>
              <a:t>ip2asn </a:t>
            </a:r>
            <a:r>
              <a:rPr lang="en-US" sz="2400" b="1" dirty="0" smtClean="0"/>
              <a:t>58.115.32.106</a:t>
            </a:r>
            <a:r>
              <a:rPr lang="en-US" sz="2400" dirty="0" smtClean="0"/>
              <a:t/>
            </a:r>
            <a:br>
              <a:rPr lang="en-US" sz="2400" dirty="0" smtClean="0"/>
            </a:br>
            <a:r>
              <a:rPr lang="en-US" sz="2400" dirty="0" smtClean="0"/>
              <a:t>9416 </a:t>
            </a:r>
            <a:r>
              <a:rPr lang="en-US" sz="2400" dirty="0"/>
              <a:t>58.115.32.106 </a:t>
            </a:r>
            <a:r>
              <a:rPr lang="en-US" sz="2400" dirty="0" smtClean="0"/>
              <a:t/>
            </a:r>
            <a:br>
              <a:rPr lang="en-US" sz="2400" dirty="0" smtClean="0"/>
            </a:br>
            <a:r>
              <a:rPr lang="en-US" sz="2400" dirty="0" smtClean="0"/>
              <a:t>A9416 </a:t>
            </a:r>
            <a:r>
              <a:rPr lang="en-US" sz="2400" dirty="0"/>
              <a:t>= </a:t>
            </a:r>
            <a:r>
              <a:rPr lang="en-US" sz="2400" dirty="0" err="1"/>
              <a:t>Hoshin</a:t>
            </a:r>
            <a:r>
              <a:rPr lang="en-US" sz="2400" dirty="0"/>
              <a:t> Multimedia Center, </a:t>
            </a:r>
            <a:r>
              <a:rPr lang="en-US" sz="2400" dirty="0" err="1"/>
              <a:t>Inc</a:t>
            </a:r>
            <a:r>
              <a:rPr lang="en-US" sz="2400" dirty="0"/>
              <a:t> (TW), </a:t>
            </a:r>
            <a:r>
              <a:rPr lang="en-US" sz="2400" b="1" dirty="0">
                <a:solidFill>
                  <a:srgbClr val="FF0000"/>
                </a:solidFill>
              </a:rPr>
              <a:t>1,157,632 </a:t>
            </a:r>
            <a:r>
              <a:rPr lang="en-US" sz="2400" b="1" dirty="0" smtClean="0">
                <a:solidFill>
                  <a:srgbClr val="FF0000"/>
                </a:solidFill>
              </a:rPr>
              <a:t>IPs </a:t>
            </a:r>
            <a:br>
              <a:rPr lang="en-US" sz="2400" b="1" dirty="0" smtClean="0">
                <a:solidFill>
                  <a:srgbClr val="FF0000"/>
                </a:solidFill>
              </a:rPr>
            </a:br>
            <a:r>
              <a:rPr lang="en-US" sz="2400" b="1" dirty="0" smtClean="0">
                <a:solidFill>
                  <a:srgbClr val="FF0000"/>
                </a:solidFill>
              </a:rPr>
              <a:t>(large provider)</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55</a:t>
            </a:fld>
            <a:endParaRPr lang="en-US"/>
          </a:p>
        </p:txBody>
      </p:sp>
    </p:spTree>
    <p:extLst>
      <p:ext uri="{BB962C8B-B14F-4D97-AF65-F5344CB8AC3E}">
        <p14:creationId xmlns:p14="http://schemas.microsoft.com/office/powerpoint/2010/main" val="348123340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76756"/>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And Then There's... (2)</a:t>
            </a:r>
            <a:endParaRPr lang="en-US" sz="3200" b="1" dirty="0">
              <a:latin typeface="Calibri"/>
              <a:cs typeface="Calibri"/>
            </a:endParaRPr>
          </a:p>
        </p:txBody>
      </p:sp>
      <p:sp>
        <p:nvSpPr>
          <p:cNvPr id="3" name="Content Placeholder 2"/>
          <p:cNvSpPr>
            <a:spLocks noGrp="1"/>
          </p:cNvSpPr>
          <p:nvPr>
            <p:ph idx="1"/>
          </p:nvPr>
        </p:nvSpPr>
        <p:spPr>
          <a:xfrm>
            <a:off x="176028" y="958889"/>
            <a:ext cx="8851668" cy="5617749"/>
          </a:xfrm>
        </p:spPr>
        <p:txBody>
          <a:bodyPr numCol="1">
            <a:noAutofit/>
          </a:bodyPr>
          <a:lstStyle/>
          <a:p>
            <a:pPr>
              <a:spcBef>
                <a:spcPts val="0"/>
              </a:spcBef>
            </a:pPr>
            <a:r>
              <a:rPr lang="en-US" sz="2400" dirty="0" smtClean="0"/>
              <a:t>Nov  </a:t>
            </a:r>
            <a:r>
              <a:rPr lang="en-US" sz="2400" dirty="0"/>
              <a:t>7 17:48:59 </a:t>
            </a:r>
            <a:r>
              <a:rPr lang="en-US" sz="2400" i="1" dirty="0" smtClean="0"/>
              <a:t>hostname</a:t>
            </a:r>
            <a:r>
              <a:rPr lang="en-US" sz="2400" dirty="0" smtClean="0"/>
              <a:t> </a:t>
            </a:r>
            <a:r>
              <a:rPr lang="en-US" sz="2400" dirty="0" err="1"/>
              <a:t>sshd</a:t>
            </a:r>
            <a:r>
              <a:rPr lang="en-US" sz="2400" dirty="0"/>
              <a:t>[1838]: Failed password for invalid user </a:t>
            </a:r>
            <a:r>
              <a:rPr lang="en-US" sz="2400" dirty="0" err="1"/>
              <a:t>ubnt</a:t>
            </a:r>
            <a:r>
              <a:rPr lang="en-US" sz="2400" dirty="0"/>
              <a:t> from </a:t>
            </a:r>
            <a:r>
              <a:rPr lang="en-US" sz="2400" b="1" dirty="0"/>
              <a:t>123.31.35.50</a:t>
            </a:r>
            <a:r>
              <a:rPr lang="en-US" sz="2400" dirty="0"/>
              <a:t> port 60391 </a:t>
            </a:r>
            <a:r>
              <a:rPr lang="en-US" sz="2400" dirty="0" smtClean="0"/>
              <a:t>ssh2</a:t>
            </a:r>
            <a:br>
              <a:rPr lang="en-US" sz="2400" dirty="0" smtClean="0"/>
            </a:br>
            <a:r>
              <a:rPr lang="en-US" sz="2400" dirty="0" smtClean="0"/>
              <a:t/>
            </a:r>
            <a:br>
              <a:rPr lang="en-US" sz="2400" dirty="0" smtClean="0"/>
            </a:br>
            <a:r>
              <a:rPr lang="hr-HR" sz="2400" dirty="0"/>
              <a:t>$ </a:t>
            </a:r>
            <a:r>
              <a:rPr lang="hr-HR" sz="2400" b="1" dirty="0"/>
              <a:t>ip2asn </a:t>
            </a:r>
            <a:r>
              <a:rPr lang="hr-HR" sz="2400" b="1" dirty="0" smtClean="0"/>
              <a:t>123.31.35.50</a:t>
            </a:r>
            <a:br>
              <a:rPr lang="hr-HR" sz="2400" b="1" dirty="0" smtClean="0"/>
            </a:br>
            <a:r>
              <a:rPr lang="hr-HR" sz="2400" dirty="0" smtClean="0"/>
              <a:t>45899 123.31.35.50</a:t>
            </a:r>
            <a:br>
              <a:rPr lang="hr-HR" sz="2400" dirty="0" smtClean="0"/>
            </a:br>
            <a:r>
              <a:rPr lang="hr-HR" sz="2400" dirty="0" smtClean="0"/>
              <a:t>AS45899 </a:t>
            </a:r>
            <a:r>
              <a:rPr lang="hr-HR" sz="2400" dirty="0"/>
              <a:t>= VNPT Corp (VN), </a:t>
            </a:r>
            <a:r>
              <a:rPr lang="hr-HR" sz="2400" b="1" dirty="0">
                <a:solidFill>
                  <a:srgbClr val="FF0000"/>
                </a:solidFill>
              </a:rPr>
              <a:t>5,146,112 </a:t>
            </a:r>
            <a:r>
              <a:rPr lang="hr-HR" sz="2400" b="1" dirty="0" smtClean="0">
                <a:solidFill>
                  <a:srgbClr val="FF0000"/>
                </a:solidFill>
              </a:rPr>
              <a:t>IPs</a:t>
            </a:r>
            <a:r>
              <a:rPr lang="hr-HR" sz="2400" b="1" dirty="0">
                <a:solidFill>
                  <a:srgbClr val="FF0000"/>
                </a:solidFill>
              </a:rPr>
              <a:t> </a:t>
            </a:r>
            <a:r>
              <a:rPr lang="hr-HR" sz="2400" b="1" dirty="0" smtClean="0">
                <a:solidFill>
                  <a:srgbClr val="FF0000"/>
                </a:solidFill>
              </a:rPr>
              <a:t>(large provider)</a:t>
            </a:r>
          </a:p>
          <a:p>
            <a:pPr>
              <a:spcBef>
                <a:spcPts val="0"/>
              </a:spcBef>
            </a:pPr>
            <a:endParaRPr lang="en-US" sz="2400" dirty="0"/>
          </a:p>
          <a:p>
            <a:pPr>
              <a:spcBef>
                <a:spcPts val="0"/>
              </a:spcBef>
            </a:pPr>
            <a:r>
              <a:rPr lang="en-US" sz="2400" dirty="0"/>
              <a:t>Nov  7 19:38:38 </a:t>
            </a:r>
            <a:r>
              <a:rPr lang="en-US" sz="2400" i="1" dirty="0" smtClean="0"/>
              <a:t>hostname</a:t>
            </a:r>
            <a:r>
              <a:rPr lang="en-US" sz="2400" dirty="0" smtClean="0"/>
              <a:t> </a:t>
            </a:r>
            <a:r>
              <a:rPr lang="en-US" sz="2400" dirty="0" err="1"/>
              <a:t>sshd</a:t>
            </a:r>
            <a:r>
              <a:rPr lang="en-US" sz="2400" dirty="0"/>
              <a:t>[17544]: Failed password for root from </a:t>
            </a:r>
            <a:r>
              <a:rPr lang="en-US" sz="2400" b="1" dirty="0"/>
              <a:t>37.247.101.241</a:t>
            </a:r>
            <a:r>
              <a:rPr lang="en-US" sz="2400" dirty="0"/>
              <a:t> port 38376 ssh2</a:t>
            </a:r>
            <a:br>
              <a:rPr lang="en-US" sz="2400" dirty="0"/>
            </a:br>
            <a:r>
              <a:rPr lang="en-US" sz="2400" dirty="0"/>
              <a:t/>
            </a:r>
            <a:br>
              <a:rPr lang="en-US" sz="2400" dirty="0"/>
            </a:br>
            <a:r>
              <a:rPr lang="en-US" sz="2400" dirty="0"/>
              <a:t>$ </a:t>
            </a:r>
            <a:r>
              <a:rPr lang="en-US" sz="2400" b="1" dirty="0"/>
              <a:t>ip2asn </a:t>
            </a:r>
            <a:r>
              <a:rPr lang="en-US" sz="2400" b="1" dirty="0" smtClean="0"/>
              <a:t>37.247.101.241</a:t>
            </a:r>
            <a:br>
              <a:rPr lang="en-US" sz="2400" b="1" dirty="0" smtClean="0"/>
            </a:br>
            <a:r>
              <a:rPr lang="en-US" sz="2400" dirty="0" smtClean="0"/>
              <a:t>199366 </a:t>
            </a:r>
            <a:r>
              <a:rPr lang="en-US" sz="2400" dirty="0"/>
              <a:t>37.247.101.241 </a:t>
            </a:r>
            <a:r>
              <a:rPr lang="en-US" sz="2400" dirty="0" smtClean="0"/>
              <a:t/>
            </a:r>
            <a:br>
              <a:rPr lang="en-US" sz="2400" dirty="0" smtClean="0"/>
            </a:br>
            <a:r>
              <a:rPr lang="en-US" sz="2400" dirty="0" smtClean="0"/>
              <a:t>AS199366 </a:t>
            </a:r>
            <a:r>
              <a:rPr lang="en-US" sz="2400" dirty="0"/>
              <a:t>= </a:t>
            </a:r>
            <a:r>
              <a:rPr lang="en-US" sz="2400" dirty="0" err="1"/>
              <a:t>Yesilbir</a:t>
            </a:r>
            <a:r>
              <a:rPr lang="en-US" sz="2400" dirty="0"/>
              <a:t> </a:t>
            </a:r>
            <a:r>
              <a:rPr lang="en-US" sz="2400" dirty="0" err="1"/>
              <a:t>Bilisim</a:t>
            </a:r>
            <a:r>
              <a:rPr lang="en-US" sz="2400" dirty="0"/>
              <a:t> </a:t>
            </a:r>
            <a:r>
              <a:rPr lang="en-US" sz="2400" dirty="0" err="1"/>
              <a:t>Teknolojileri</a:t>
            </a:r>
            <a:r>
              <a:rPr lang="en-US" sz="2400" dirty="0"/>
              <a:t> </a:t>
            </a:r>
            <a:r>
              <a:rPr lang="en-US" sz="2400" dirty="0" err="1"/>
              <a:t>Bilgisayar</a:t>
            </a:r>
            <a:r>
              <a:rPr lang="en-US" sz="2400" dirty="0"/>
              <a:t> </a:t>
            </a:r>
            <a:r>
              <a:rPr lang="en-US" sz="2400" dirty="0" err="1" smtClean="0"/>
              <a:t>Yayincilik</a:t>
            </a:r>
            <a:r>
              <a:rPr lang="en-US" sz="2400" dirty="0" smtClean="0"/>
              <a:t> </a:t>
            </a:r>
            <a:r>
              <a:rPr lang="en-US" sz="2400" dirty="0" err="1"/>
              <a:t>Sanayi</a:t>
            </a:r>
            <a:r>
              <a:rPr lang="en-US" sz="2400" dirty="0"/>
              <a:t> </a:t>
            </a:r>
            <a:r>
              <a:rPr lang="en-US" sz="2400" dirty="0" err="1"/>
              <a:t>ve</a:t>
            </a:r>
            <a:r>
              <a:rPr lang="en-US" sz="2400" dirty="0"/>
              <a:t> </a:t>
            </a:r>
            <a:r>
              <a:rPr lang="en-US" sz="2400" dirty="0" err="1"/>
              <a:t>Ticaret</a:t>
            </a:r>
            <a:r>
              <a:rPr lang="en-US" sz="2400" dirty="0"/>
              <a:t> Ltd. </a:t>
            </a:r>
            <a:r>
              <a:rPr lang="en-US" sz="2400" dirty="0" err="1"/>
              <a:t>Sti</a:t>
            </a:r>
            <a:r>
              <a:rPr lang="en-US" sz="2400" dirty="0"/>
              <a:t>. (Turkey), </a:t>
            </a:r>
            <a:r>
              <a:rPr lang="en-US" sz="2400" b="1" dirty="0" smtClean="0"/>
              <a:t>just 4,352 IPs</a:t>
            </a:r>
            <a:endParaRPr lang="en-US" sz="2400" b="1" dirty="0"/>
          </a:p>
        </p:txBody>
      </p:sp>
      <p:sp>
        <p:nvSpPr>
          <p:cNvPr id="4" name="Slide Number Placeholder 3"/>
          <p:cNvSpPr>
            <a:spLocks noGrp="1"/>
          </p:cNvSpPr>
          <p:nvPr>
            <p:ph type="sldNum" sz="quarter" idx="12"/>
          </p:nvPr>
        </p:nvSpPr>
        <p:spPr/>
        <p:txBody>
          <a:bodyPr/>
          <a:lstStyle/>
          <a:p>
            <a:fld id="{8A66AE07-A573-9E42-AA1F-E212CC8A1C16}" type="slidenum">
              <a:rPr lang="en-US" smtClean="0"/>
              <a:t>56</a:t>
            </a:fld>
            <a:endParaRPr lang="en-US"/>
          </a:p>
        </p:txBody>
      </p:sp>
    </p:spTree>
    <p:extLst>
      <p:ext uri="{BB962C8B-B14F-4D97-AF65-F5344CB8AC3E}">
        <p14:creationId xmlns:p14="http://schemas.microsoft.com/office/powerpoint/2010/main" val="349342751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76756"/>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And Then There's... (3)</a:t>
            </a:r>
            <a:endParaRPr lang="en-US" sz="3200" b="1" dirty="0">
              <a:latin typeface="Calibri"/>
              <a:cs typeface="Calibri"/>
            </a:endParaRPr>
          </a:p>
        </p:txBody>
      </p:sp>
      <p:sp>
        <p:nvSpPr>
          <p:cNvPr id="3" name="Content Placeholder 2"/>
          <p:cNvSpPr>
            <a:spLocks noGrp="1"/>
          </p:cNvSpPr>
          <p:nvPr>
            <p:ph idx="1"/>
          </p:nvPr>
        </p:nvSpPr>
        <p:spPr>
          <a:xfrm>
            <a:off x="176028" y="958889"/>
            <a:ext cx="8851668" cy="5617749"/>
          </a:xfrm>
        </p:spPr>
        <p:txBody>
          <a:bodyPr numCol="1">
            <a:noAutofit/>
          </a:bodyPr>
          <a:lstStyle/>
          <a:p>
            <a:pPr>
              <a:spcBef>
                <a:spcPts val="0"/>
              </a:spcBef>
            </a:pPr>
            <a:r>
              <a:rPr lang="en-US" sz="2400" dirty="0" smtClean="0">
                <a:latin typeface="Calibri"/>
                <a:cs typeface="Calibri"/>
              </a:rPr>
              <a:t>Nov  </a:t>
            </a:r>
            <a:r>
              <a:rPr lang="en-US" sz="2400" dirty="0">
                <a:latin typeface="Calibri"/>
                <a:cs typeface="Calibri"/>
              </a:rPr>
              <a:t>7 20:16:27 </a:t>
            </a:r>
            <a:r>
              <a:rPr lang="en-US" sz="2400" i="1" dirty="0" smtClean="0">
                <a:latin typeface="Calibri"/>
                <a:cs typeface="Calibri"/>
              </a:rPr>
              <a:t>hostname</a:t>
            </a:r>
            <a:r>
              <a:rPr lang="en-US" sz="2400" dirty="0" smtClean="0">
                <a:latin typeface="Calibri"/>
                <a:cs typeface="Calibri"/>
              </a:rPr>
              <a:t> </a:t>
            </a:r>
            <a:r>
              <a:rPr lang="en-US" sz="2400" dirty="0" err="1" smtClean="0">
                <a:latin typeface="Calibri"/>
                <a:cs typeface="Calibri"/>
              </a:rPr>
              <a:t>sshd</a:t>
            </a:r>
            <a:r>
              <a:rPr lang="en-US" sz="2400" dirty="0">
                <a:latin typeface="Calibri"/>
                <a:cs typeface="Calibri"/>
              </a:rPr>
              <a:t>[25639]: Failed password for root from </a:t>
            </a:r>
            <a:r>
              <a:rPr lang="en-US" sz="2400" b="1" dirty="0">
                <a:latin typeface="Calibri"/>
                <a:cs typeface="Calibri"/>
              </a:rPr>
              <a:t>198.154.63.92</a:t>
            </a:r>
            <a:r>
              <a:rPr lang="en-US" sz="2400" dirty="0">
                <a:latin typeface="Calibri"/>
                <a:cs typeface="Calibri"/>
              </a:rPr>
              <a:t> port 41213 ssh2</a:t>
            </a:r>
            <a:br>
              <a:rPr lang="en-US" sz="2400" dirty="0">
                <a:latin typeface="Calibri"/>
                <a:cs typeface="Calibri"/>
              </a:rPr>
            </a:br>
            <a:r>
              <a:rPr lang="en-US" sz="2400" dirty="0">
                <a:latin typeface="Calibri"/>
                <a:cs typeface="Calibri"/>
              </a:rPr>
              <a:t/>
            </a:r>
            <a:br>
              <a:rPr lang="en-US" sz="2400" dirty="0">
                <a:latin typeface="Calibri"/>
                <a:cs typeface="Calibri"/>
              </a:rPr>
            </a:br>
            <a:r>
              <a:rPr lang="en-US" sz="2400" dirty="0">
                <a:latin typeface="Calibri"/>
                <a:cs typeface="Calibri"/>
              </a:rPr>
              <a:t>$ </a:t>
            </a:r>
            <a:r>
              <a:rPr lang="en-US" sz="2400" b="1" dirty="0">
                <a:latin typeface="Calibri"/>
                <a:cs typeface="Calibri"/>
              </a:rPr>
              <a:t>ip2asn </a:t>
            </a:r>
            <a:r>
              <a:rPr lang="en-US" sz="2400" b="1" dirty="0" smtClean="0">
                <a:latin typeface="Calibri"/>
                <a:cs typeface="Calibri"/>
              </a:rPr>
              <a:t>198.154.63.92</a:t>
            </a: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26272 </a:t>
            </a:r>
            <a:r>
              <a:rPr lang="en-US" sz="2400" dirty="0">
                <a:latin typeface="Calibri"/>
                <a:cs typeface="Calibri"/>
              </a:rPr>
              <a:t>198.154.63.92 </a:t>
            </a:r>
            <a:br>
              <a:rPr lang="en-US" sz="2400" dirty="0">
                <a:latin typeface="Calibri"/>
                <a:cs typeface="Calibri"/>
              </a:rPr>
            </a:br>
            <a:r>
              <a:rPr lang="en-US" sz="2400" dirty="0" smtClean="0">
                <a:latin typeface="Calibri"/>
                <a:cs typeface="Calibri"/>
              </a:rPr>
              <a:t>AS26272 </a:t>
            </a:r>
            <a:r>
              <a:rPr lang="en-US" sz="2400" dirty="0">
                <a:latin typeface="Calibri"/>
                <a:cs typeface="Calibri"/>
              </a:rPr>
              <a:t>= </a:t>
            </a:r>
            <a:r>
              <a:rPr lang="en-US" sz="2400" dirty="0" err="1">
                <a:latin typeface="Calibri"/>
                <a:cs typeface="Calibri"/>
              </a:rPr>
              <a:t>Fortacloud</a:t>
            </a:r>
            <a:r>
              <a:rPr lang="en-US" sz="2400" dirty="0">
                <a:latin typeface="Calibri"/>
                <a:cs typeface="Calibri"/>
              </a:rPr>
              <a:t> (</a:t>
            </a:r>
            <a:r>
              <a:rPr lang="en-US" sz="2400" dirty="0" smtClean="0">
                <a:latin typeface="Calibri"/>
                <a:cs typeface="Calibri"/>
              </a:rPr>
              <a:t>US)</a:t>
            </a:r>
            <a:r>
              <a:rPr lang="en-US" sz="2400" dirty="0">
                <a:latin typeface="Calibri"/>
                <a:cs typeface="Calibri"/>
              </a:rPr>
              <a:t>, </a:t>
            </a:r>
            <a:r>
              <a:rPr lang="en-US" sz="2400" b="1" dirty="0" smtClean="0">
                <a:latin typeface="Calibri"/>
                <a:cs typeface="Calibri"/>
              </a:rPr>
              <a:t>just 10,240 IPs</a:t>
            </a:r>
            <a:r>
              <a:rPr lang="en-US" sz="2400" dirty="0" smtClean="0">
                <a:latin typeface="Calibri"/>
                <a:cs typeface="Calibri"/>
              </a:rPr>
              <a:t/>
            </a:r>
            <a:br>
              <a:rPr lang="en-US" sz="2400" dirty="0" smtClean="0">
                <a:latin typeface="Calibri"/>
                <a:cs typeface="Calibri"/>
              </a:rPr>
            </a:br>
            <a:endParaRPr lang="en-US" sz="2400" dirty="0">
              <a:latin typeface="Calibri"/>
              <a:cs typeface="Calibri"/>
            </a:endParaRPr>
          </a:p>
          <a:p>
            <a:pPr>
              <a:spcBef>
                <a:spcPts val="0"/>
              </a:spcBef>
            </a:pPr>
            <a:r>
              <a:rPr lang="en-US" sz="2400" dirty="0">
                <a:latin typeface="Calibri"/>
                <a:cs typeface="Calibri"/>
              </a:rPr>
              <a:t>Nov  7 23:12:50 </a:t>
            </a:r>
            <a:r>
              <a:rPr lang="en-US" sz="2400" i="1" dirty="0" smtClean="0">
                <a:latin typeface="Calibri"/>
                <a:cs typeface="Calibri"/>
              </a:rPr>
              <a:t>hostname</a:t>
            </a:r>
            <a:r>
              <a:rPr lang="en-US" sz="2400" dirty="0" smtClean="0">
                <a:latin typeface="Calibri"/>
                <a:cs typeface="Calibri"/>
              </a:rPr>
              <a:t> </a:t>
            </a:r>
            <a:r>
              <a:rPr lang="en-US" sz="2400" dirty="0" err="1" smtClean="0">
                <a:latin typeface="Calibri"/>
                <a:cs typeface="Calibri"/>
              </a:rPr>
              <a:t>shd</a:t>
            </a:r>
            <a:r>
              <a:rPr lang="en-US" sz="2400" dirty="0">
                <a:latin typeface="Calibri"/>
                <a:cs typeface="Calibri"/>
              </a:rPr>
              <a:t>[8272]: Failed password for root from </a:t>
            </a:r>
            <a:r>
              <a:rPr lang="en-US" sz="2400" b="1" dirty="0">
                <a:latin typeface="Calibri"/>
                <a:cs typeface="Calibri"/>
              </a:rPr>
              <a:t>155.133.82.159</a:t>
            </a:r>
            <a:r>
              <a:rPr lang="en-US" sz="2400" dirty="0">
                <a:latin typeface="Calibri"/>
                <a:cs typeface="Calibri"/>
              </a:rPr>
              <a:t> port 53134 </a:t>
            </a:r>
            <a:r>
              <a:rPr lang="en-US" sz="2400" dirty="0" smtClean="0">
                <a:latin typeface="Calibri"/>
                <a:cs typeface="Calibri"/>
              </a:rPr>
              <a:t>ssh2</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mr-IN" sz="2400" dirty="0">
                <a:latin typeface="Calibri"/>
                <a:cs typeface="Calibri"/>
              </a:rPr>
              <a:t>$ </a:t>
            </a:r>
            <a:r>
              <a:rPr lang="mr-IN" sz="2400" b="1" dirty="0">
                <a:latin typeface="Calibri"/>
                <a:cs typeface="Calibri"/>
              </a:rPr>
              <a:t>ip2asn 155.133.82.159 </a:t>
            </a:r>
            <a:r>
              <a:rPr lang="en-US" sz="2400" b="1" dirty="0" smtClean="0">
                <a:latin typeface="Calibri"/>
                <a:cs typeface="Calibri"/>
              </a:rPr>
              <a:t/>
            </a:r>
            <a:br>
              <a:rPr lang="en-US" sz="2400" b="1" dirty="0" smtClean="0">
                <a:latin typeface="Calibri"/>
                <a:cs typeface="Calibri"/>
              </a:rPr>
            </a:br>
            <a:r>
              <a:rPr lang="mr-IN" sz="2400" dirty="0" smtClean="0">
                <a:latin typeface="Calibri"/>
                <a:cs typeface="Calibri"/>
              </a:rPr>
              <a:t>197226 155.133.82.159</a:t>
            </a:r>
            <a:r>
              <a:rPr lang="en-US" sz="2400" dirty="0" smtClean="0">
                <a:latin typeface="Calibri"/>
                <a:cs typeface="Calibri"/>
              </a:rPr>
              <a:t/>
            </a:r>
            <a:br>
              <a:rPr lang="en-US" sz="2400" dirty="0" smtClean="0">
                <a:latin typeface="Calibri"/>
                <a:cs typeface="Calibri"/>
              </a:rPr>
            </a:br>
            <a:r>
              <a:rPr lang="mr-IN" sz="2400" dirty="0" smtClean="0">
                <a:latin typeface="Calibri"/>
                <a:cs typeface="Calibri"/>
              </a:rPr>
              <a:t>AS197226 </a:t>
            </a:r>
            <a:r>
              <a:rPr lang="mr-IN" sz="2400" dirty="0">
                <a:latin typeface="Calibri"/>
                <a:cs typeface="Calibri"/>
              </a:rPr>
              <a:t>= "SPRINT" S.A. (PL), </a:t>
            </a:r>
            <a:r>
              <a:rPr lang="en-US" sz="2400" b="1" dirty="0" smtClean="0">
                <a:latin typeface="Calibri"/>
                <a:cs typeface="Calibri"/>
              </a:rPr>
              <a:t>just </a:t>
            </a:r>
            <a:r>
              <a:rPr lang="mr-IN" sz="2400" b="1" dirty="0" smtClean="0">
                <a:latin typeface="Calibri"/>
                <a:cs typeface="Calibri"/>
              </a:rPr>
              <a:t>15,360 IPs</a:t>
            </a:r>
            <a:r>
              <a:rPr lang="en-US" sz="2400" b="1" dirty="0" smtClean="0">
                <a:latin typeface="Calibri"/>
                <a:cs typeface="Calibri"/>
              </a:rPr>
              <a:t/>
            </a:r>
            <a:br>
              <a:rPr lang="en-US" sz="2400" b="1"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[etc., etc., etc.]</a:t>
            </a:r>
            <a:endParaRPr lang="en-US" sz="2400"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57</a:t>
            </a:fld>
            <a:endParaRPr lang="en-US"/>
          </a:p>
        </p:txBody>
      </p:sp>
    </p:spTree>
    <p:extLst>
      <p:ext uri="{BB962C8B-B14F-4D97-AF65-F5344CB8AC3E}">
        <p14:creationId xmlns:p14="http://schemas.microsoft.com/office/powerpoint/2010/main" val="35403640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76756"/>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And Then There's... (4)</a:t>
            </a:r>
            <a:endParaRPr lang="en-US" sz="3200" b="1" dirty="0">
              <a:latin typeface="Calibri"/>
              <a:cs typeface="Calibri"/>
            </a:endParaRPr>
          </a:p>
        </p:txBody>
      </p:sp>
      <p:sp>
        <p:nvSpPr>
          <p:cNvPr id="3" name="Content Placeholder 2"/>
          <p:cNvSpPr>
            <a:spLocks noGrp="1"/>
          </p:cNvSpPr>
          <p:nvPr>
            <p:ph idx="1"/>
          </p:nvPr>
        </p:nvSpPr>
        <p:spPr>
          <a:xfrm>
            <a:off x="176028" y="958889"/>
            <a:ext cx="8851668" cy="5617749"/>
          </a:xfrm>
        </p:spPr>
        <p:txBody>
          <a:bodyPr numCol="1">
            <a:noAutofit/>
          </a:bodyPr>
          <a:lstStyle/>
          <a:p>
            <a:pPr>
              <a:spcBef>
                <a:spcPts val="0"/>
              </a:spcBef>
            </a:pPr>
            <a:r>
              <a:rPr lang="en-US" sz="2400" dirty="0">
                <a:cs typeface="Calibri"/>
              </a:rPr>
              <a:t>Nov  9 18:12:03 </a:t>
            </a:r>
            <a:r>
              <a:rPr lang="en-US" sz="2400" i="1" dirty="0" smtClean="0">
                <a:cs typeface="Calibri"/>
              </a:rPr>
              <a:t>hostname</a:t>
            </a:r>
            <a:r>
              <a:rPr lang="en-US" sz="2400" dirty="0" smtClean="0">
                <a:cs typeface="Calibri"/>
              </a:rPr>
              <a:t> </a:t>
            </a:r>
            <a:r>
              <a:rPr lang="en-US" sz="2400" dirty="0" err="1">
                <a:cs typeface="Calibri"/>
              </a:rPr>
              <a:t>sshd</a:t>
            </a:r>
            <a:r>
              <a:rPr lang="en-US" sz="2400" dirty="0">
                <a:cs typeface="Calibri"/>
              </a:rPr>
              <a:t>[3657]: Failed password for invalid user admin from </a:t>
            </a:r>
            <a:r>
              <a:rPr lang="en-US" sz="2400" b="1" dirty="0">
                <a:cs typeface="Calibri"/>
              </a:rPr>
              <a:t>195.154.57.248</a:t>
            </a:r>
            <a:r>
              <a:rPr lang="en-US" sz="2400" dirty="0">
                <a:cs typeface="Calibri"/>
              </a:rPr>
              <a:t> port 8746 </a:t>
            </a:r>
            <a:r>
              <a:rPr lang="en-US" sz="2400" dirty="0" smtClean="0">
                <a:cs typeface="Calibri"/>
              </a:rPr>
              <a:t>ssh2</a:t>
            </a:r>
            <a:br>
              <a:rPr lang="en-US" sz="2400" dirty="0" smtClean="0">
                <a:cs typeface="Calibri"/>
              </a:rPr>
            </a:br>
            <a:r>
              <a:rPr lang="en-US" sz="2400" dirty="0" smtClean="0">
                <a:cs typeface="Calibri"/>
              </a:rPr>
              <a:t/>
            </a:r>
            <a:br>
              <a:rPr lang="en-US" sz="2400" dirty="0" smtClean="0">
                <a:cs typeface="Calibri"/>
              </a:rPr>
            </a:br>
            <a:r>
              <a:rPr lang="en-US" sz="2400" dirty="0" smtClean="0">
                <a:latin typeface="Calibri"/>
                <a:cs typeface="Calibri"/>
              </a:rPr>
              <a:t>$ </a:t>
            </a:r>
            <a:r>
              <a:rPr lang="en-US" sz="2400" b="1" dirty="0">
                <a:latin typeface="Calibri"/>
                <a:cs typeface="Calibri"/>
              </a:rPr>
              <a:t>ip2asn </a:t>
            </a:r>
            <a:r>
              <a:rPr lang="en-US" sz="2400" b="1" dirty="0">
                <a:cs typeface="Calibri"/>
              </a:rPr>
              <a:t>195.154.57.248</a:t>
            </a:r>
            <a:r>
              <a:rPr lang="en-US" sz="2400" dirty="0" smtClean="0">
                <a:latin typeface="Calibri"/>
                <a:cs typeface="Calibri"/>
              </a:rPr>
              <a:t/>
            </a:r>
            <a:br>
              <a:rPr lang="en-US" sz="2400" dirty="0" smtClean="0">
                <a:latin typeface="Calibri"/>
                <a:cs typeface="Calibri"/>
              </a:rPr>
            </a:br>
            <a:r>
              <a:rPr lang="is-IS" sz="2400" dirty="0" smtClean="0"/>
              <a:t>12876 195.154.57.248       </a:t>
            </a:r>
            <a:br>
              <a:rPr lang="is-IS" sz="2400" dirty="0" smtClean="0"/>
            </a:br>
            <a:r>
              <a:rPr lang="is-IS" sz="2400" dirty="0" smtClean="0"/>
              <a:t>Online S.A.S, </a:t>
            </a:r>
            <a:r>
              <a:rPr lang="cs-CZ" sz="2400" b="1" dirty="0" smtClean="0">
                <a:solidFill>
                  <a:srgbClr val="FF0000"/>
                </a:solidFill>
              </a:rPr>
              <a:t>311,296 IPv4 </a:t>
            </a:r>
            <a:r>
              <a:rPr lang="cs-CZ" sz="2400" b="1" dirty="0" err="1" smtClean="0">
                <a:solidFill>
                  <a:srgbClr val="FF0000"/>
                </a:solidFill>
              </a:rPr>
              <a:t>addresses</a:t>
            </a:r>
            <a:r>
              <a:rPr lang="cs-CZ" sz="2400" b="1" dirty="0" smtClean="0">
                <a:solidFill>
                  <a:srgbClr val="FF0000"/>
                </a:solidFill>
              </a:rPr>
              <a:t> (</a:t>
            </a:r>
            <a:r>
              <a:rPr lang="cs-CZ" sz="2400" b="1" dirty="0" err="1" smtClean="0">
                <a:solidFill>
                  <a:srgbClr val="FF0000"/>
                </a:solidFill>
              </a:rPr>
              <a:t>large</a:t>
            </a:r>
            <a:r>
              <a:rPr lang="cs-CZ" sz="2400" b="1" dirty="0" smtClean="0">
                <a:solidFill>
                  <a:srgbClr val="FF0000"/>
                </a:solidFill>
              </a:rPr>
              <a:t> provider)</a:t>
            </a:r>
            <a:br>
              <a:rPr lang="cs-CZ" sz="2400" b="1" dirty="0" smtClean="0">
                <a:solidFill>
                  <a:srgbClr val="FF0000"/>
                </a:solidFill>
              </a:rPr>
            </a:br>
            <a:endParaRPr lang="is-IS" sz="2400" b="1" dirty="0" smtClean="0">
              <a:solidFill>
                <a:srgbClr val="FF0000"/>
              </a:solidFill>
            </a:endParaRPr>
          </a:p>
          <a:p>
            <a:pPr>
              <a:spcBef>
                <a:spcPts val="0"/>
              </a:spcBef>
            </a:pPr>
            <a:r>
              <a:rPr lang="en-US" sz="2400" dirty="0">
                <a:cs typeface="Calibri"/>
              </a:rPr>
              <a:t>Nov  9 18:23:33 </a:t>
            </a:r>
            <a:r>
              <a:rPr lang="en-US" sz="2400" i="1" dirty="0" smtClean="0">
                <a:cs typeface="Calibri"/>
              </a:rPr>
              <a:t>hostname</a:t>
            </a:r>
            <a:r>
              <a:rPr lang="en-US" sz="2400" dirty="0" smtClean="0">
                <a:cs typeface="Calibri"/>
              </a:rPr>
              <a:t> </a:t>
            </a:r>
            <a:r>
              <a:rPr lang="en-US" sz="2400" dirty="0" err="1">
                <a:cs typeface="Calibri"/>
              </a:rPr>
              <a:t>sshd</a:t>
            </a:r>
            <a:r>
              <a:rPr lang="en-US" sz="2400" dirty="0">
                <a:cs typeface="Calibri"/>
              </a:rPr>
              <a:t>[18770]: Failed password for root from </a:t>
            </a:r>
            <a:r>
              <a:rPr lang="en-US" sz="2400" b="1" dirty="0">
                <a:cs typeface="Calibri"/>
              </a:rPr>
              <a:t>81.90.13.26</a:t>
            </a:r>
            <a:r>
              <a:rPr lang="en-US" sz="2400" dirty="0">
                <a:cs typeface="Calibri"/>
              </a:rPr>
              <a:t> port 48392 </a:t>
            </a:r>
            <a:r>
              <a:rPr lang="en-US" sz="2400" dirty="0" smtClean="0">
                <a:cs typeface="Calibri"/>
              </a:rPr>
              <a:t>ssh2</a:t>
            </a:r>
            <a:br>
              <a:rPr lang="en-US" sz="2400" dirty="0" smtClean="0">
                <a:cs typeface="Calibri"/>
              </a:rPr>
            </a:br>
            <a:r>
              <a:rPr lang="en-US" sz="2400" dirty="0" smtClean="0">
                <a:cs typeface="Calibri"/>
              </a:rPr>
              <a:t/>
            </a:r>
            <a:br>
              <a:rPr lang="en-US" sz="2400" dirty="0" smtClean="0">
                <a:cs typeface="Calibri"/>
              </a:rPr>
            </a:br>
            <a:r>
              <a:rPr lang="mr-IN" sz="2400" dirty="0" smtClean="0">
                <a:latin typeface="Calibri"/>
                <a:cs typeface="Calibri"/>
              </a:rPr>
              <a:t>$ </a:t>
            </a:r>
            <a:r>
              <a:rPr lang="mr-IN" sz="2400" b="1" dirty="0">
                <a:latin typeface="Calibri"/>
                <a:cs typeface="Calibri"/>
              </a:rPr>
              <a:t>ip2asn </a:t>
            </a:r>
            <a:r>
              <a:rPr lang="en-US" sz="2400" b="1" dirty="0">
                <a:cs typeface="Calibri"/>
              </a:rPr>
              <a:t>81.90.13.26</a:t>
            </a:r>
            <a:r>
              <a:rPr lang="mr-IN" sz="2400" b="1" dirty="0" smtClean="0">
                <a:latin typeface="Calibri"/>
                <a:cs typeface="Calibri"/>
              </a:rPr>
              <a:t> </a:t>
            </a:r>
            <a:r>
              <a:rPr lang="en-US" sz="2400" b="1" dirty="0" smtClean="0">
                <a:latin typeface="Calibri"/>
                <a:cs typeface="Calibri"/>
              </a:rPr>
              <a:t/>
            </a:r>
            <a:br>
              <a:rPr lang="en-US" sz="2400" b="1" dirty="0" smtClean="0">
                <a:latin typeface="Calibri"/>
                <a:cs typeface="Calibri"/>
              </a:rPr>
            </a:br>
            <a:r>
              <a:rPr lang="is-IS" sz="2400" dirty="0"/>
              <a:t>12739 81.90.13.26 </a:t>
            </a:r>
            <a:r>
              <a:rPr lang="is-IS" sz="2400" dirty="0" smtClean="0"/>
              <a:t>           </a:t>
            </a:r>
            <a:r>
              <a:rPr lang="en-US" sz="2400" dirty="0">
                <a:latin typeface="Calibri"/>
                <a:cs typeface="Calibri"/>
              </a:rPr>
              <a:t/>
            </a:r>
            <a:br>
              <a:rPr lang="en-US" sz="2400" dirty="0">
                <a:latin typeface="Calibri"/>
                <a:cs typeface="Calibri"/>
              </a:rPr>
            </a:br>
            <a:r>
              <a:rPr lang="en-US" sz="2400" dirty="0" smtClean="0">
                <a:latin typeface="Calibri"/>
                <a:cs typeface="Calibri"/>
              </a:rPr>
              <a:t>CJSC </a:t>
            </a:r>
            <a:r>
              <a:rPr lang="en-US" sz="2400" dirty="0" err="1" smtClean="0">
                <a:latin typeface="Calibri"/>
                <a:cs typeface="Calibri"/>
              </a:rPr>
              <a:t>Netline</a:t>
            </a:r>
            <a:r>
              <a:rPr lang="en-US" sz="2400" dirty="0" smtClean="0">
                <a:latin typeface="Calibri"/>
                <a:cs typeface="Calibri"/>
              </a:rPr>
              <a:t>, </a:t>
            </a:r>
            <a:r>
              <a:rPr lang="en-US" sz="2400" b="1" dirty="0" smtClean="0">
                <a:latin typeface="Calibri"/>
                <a:cs typeface="Calibri"/>
              </a:rPr>
              <a:t>just 10,240 IPv4 addresses</a:t>
            </a:r>
            <a:br>
              <a:rPr lang="en-US" sz="2400" b="1" dirty="0" smtClean="0">
                <a:latin typeface="Calibri"/>
                <a:cs typeface="Calibri"/>
              </a:rPr>
            </a:br>
            <a:r>
              <a:rPr lang="en-US" sz="2400" b="1" dirty="0" smtClean="0">
                <a:latin typeface="Calibri"/>
                <a:cs typeface="Calibri"/>
              </a:rPr>
              <a:t/>
            </a:r>
            <a:br>
              <a:rPr lang="en-US" sz="2400" b="1" dirty="0" smtClean="0">
                <a:latin typeface="Calibri"/>
                <a:cs typeface="Calibri"/>
              </a:rPr>
            </a:br>
            <a:r>
              <a:rPr lang="en-US" sz="2400" dirty="0" smtClean="0">
                <a:latin typeface="Calibri"/>
                <a:cs typeface="Calibri"/>
              </a:rPr>
              <a:t>[etc., etc., etc.] </a:t>
            </a:r>
            <a:r>
              <a:rPr lang="mr-IN" sz="2400" dirty="0" smtClean="0">
                <a:latin typeface="Calibri"/>
                <a:cs typeface="Calibri"/>
              </a:rPr>
              <a:t>–</a:t>
            </a:r>
            <a:r>
              <a:rPr lang="en-US" sz="2400" dirty="0" smtClean="0">
                <a:latin typeface="Calibri"/>
                <a:cs typeface="Calibri"/>
              </a:rPr>
              <a:t> do you have a new (boring) hobby?</a:t>
            </a:r>
            <a:endParaRPr lang="en-US" sz="2400"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58</a:t>
            </a:fld>
            <a:endParaRPr lang="en-US"/>
          </a:p>
        </p:txBody>
      </p:sp>
    </p:spTree>
    <p:extLst>
      <p:ext uri="{BB962C8B-B14F-4D97-AF65-F5344CB8AC3E}">
        <p14:creationId xmlns:p14="http://schemas.microsoft.com/office/powerpoint/2010/main" val="291454529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i="1" u="sng" dirty="0" smtClean="0">
                <a:latin typeface="Calibri"/>
                <a:cs typeface="Calibri"/>
              </a:rPr>
              <a:t>Really</a:t>
            </a:r>
            <a:r>
              <a:rPr lang="en-US" sz="3200" b="1" dirty="0" smtClean="0">
                <a:latin typeface="Calibri"/>
                <a:cs typeface="Calibri"/>
              </a:rPr>
              <a:t> "Going For It:" Blocking Entire ASNs</a:t>
            </a:r>
            <a:endParaRPr lang="en-US" sz="3200" b="1" dirty="0">
              <a:latin typeface="Calibri"/>
              <a:cs typeface="Calibri"/>
            </a:endParaRPr>
          </a:p>
        </p:txBody>
      </p:sp>
      <p:sp>
        <p:nvSpPr>
          <p:cNvPr id="3" name="Content Placeholder 2"/>
          <p:cNvSpPr>
            <a:spLocks noGrp="1"/>
          </p:cNvSpPr>
          <p:nvPr>
            <p:ph idx="1"/>
          </p:nvPr>
        </p:nvSpPr>
        <p:spPr>
          <a:xfrm>
            <a:off x="176028" y="943113"/>
            <a:ext cx="8851668" cy="5633526"/>
          </a:xfrm>
        </p:spPr>
        <p:txBody>
          <a:bodyPr numCol="1">
            <a:noAutofit/>
          </a:bodyPr>
          <a:lstStyle/>
          <a:p>
            <a:pPr>
              <a:spcBef>
                <a:spcPts val="0"/>
              </a:spcBef>
            </a:pPr>
            <a:r>
              <a:rPr lang="en-US" sz="2200" dirty="0" smtClean="0"/>
              <a:t>You may encounter some ASNs where legitimate uses of the ASN appears to be hard to find</a:t>
            </a:r>
            <a:br>
              <a:rPr lang="en-US" sz="2200" dirty="0" smtClean="0"/>
            </a:br>
            <a:endParaRPr lang="en-US" sz="2200" dirty="0"/>
          </a:p>
          <a:p>
            <a:pPr>
              <a:spcBef>
                <a:spcPts val="0"/>
              </a:spcBef>
            </a:pPr>
            <a:r>
              <a:rPr lang="en-US" sz="2200" b="1" dirty="0" smtClean="0"/>
              <a:t>In that case, at least on more specialized systems, you may decide to block entire ASNs, particularly if the ASN is obscure and only routing a comparative handful of prefixes. </a:t>
            </a:r>
          </a:p>
          <a:p>
            <a:pPr>
              <a:spcBef>
                <a:spcPts val="0"/>
              </a:spcBef>
            </a:pPr>
            <a:endParaRPr lang="en-US" sz="2200" b="1" dirty="0"/>
          </a:p>
          <a:p>
            <a:pPr>
              <a:spcBef>
                <a:spcPts val="0"/>
              </a:spcBef>
            </a:pPr>
            <a:r>
              <a:rPr lang="en-US" sz="2200" b="1" dirty="0" smtClean="0">
                <a:solidFill>
                  <a:srgbClr val="FF0000"/>
                </a:solidFill>
              </a:rPr>
              <a:t>To be clear: this is a big step, and not one to be undertaken casually.</a:t>
            </a:r>
            <a:br>
              <a:rPr lang="en-US" sz="2200" b="1" dirty="0" smtClean="0">
                <a:solidFill>
                  <a:srgbClr val="FF0000"/>
                </a:solidFill>
              </a:rPr>
            </a:br>
            <a:r>
              <a:rPr lang="en-US" sz="2200" b="1" dirty="0" smtClean="0">
                <a:solidFill>
                  <a:srgbClr val="FF0000"/>
                </a:solidFill>
              </a:rPr>
              <a:t>I officially recommend that you only take this approach VERY RARELY.</a:t>
            </a:r>
          </a:p>
          <a:p>
            <a:pPr>
              <a:spcBef>
                <a:spcPts val="0"/>
              </a:spcBef>
            </a:pPr>
            <a:endParaRPr lang="en-US" sz="2200" dirty="0"/>
          </a:p>
          <a:p>
            <a:pPr>
              <a:spcBef>
                <a:spcPts val="0"/>
              </a:spcBef>
            </a:pPr>
            <a:r>
              <a:rPr lang="en-US" sz="2200" dirty="0" smtClean="0"/>
              <a:t>If you decide you ARE going to go down this road, you'll need a list of </a:t>
            </a:r>
            <a:r>
              <a:rPr lang="en-US" sz="2200" b="1" dirty="0" smtClean="0"/>
              <a:t>prefixes</a:t>
            </a:r>
            <a:r>
              <a:rPr lang="en-US" sz="2200" dirty="0" smtClean="0"/>
              <a:t> to block since most end-user systems can't block an ASN </a:t>
            </a:r>
            <a:br>
              <a:rPr lang="en-US" sz="2200" dirty="0" smtClean="0"/>
            </a:br>
            <a:r>
              <a:rPr lang="en-US" sz="2200" dirty="0" smtClean="0"/>
              <a:t>(as such) directly. Remember to think about IPv4 </a:t>
            </a:r>
            <a:r>
              <a:rPr lang="en-US" sz="2200" b="1" dirty="0" smtClean="0"/>
              <a:t>and IPv6. </a:t>
            </a:r>
            <a:r>
              <a:rPr lang="en-US" sz="2200" dirty="0" smtClean="0"/>
              <a:t>Routeviews can give you a list of prefixes associated with a given ASN. Once you have those, you can filter them as you otherwise would. (Note that any new additional prefixes will not somehow automatically get added over time)</a:t>
            </a:r>
            <a:endParaRPr lang="en-US" sz="2200" dirty="0"/>
          </a:p>
        </p:txBody>
      </p:sp>
      <p:sp>
        <p:nvSpPr>
          <p:cNvPr id="4" name="Slide Number Placeholder 3"/>
          <p:cNvSpPr>
            <a:spLocks noGrp="1"/>
          </p:cNvSpPr>
          <p:nvPr>
            <p:ph type="sldNum" sz="quarter" idx="12"/>
          </p:nvPr>
        </p:nvSpPr>
        <p:spPr/>
        <p:txBody>
          <a:bodyPr/>
          <a:lstStyle/>
          <a:p>
            <a:fld id="{8A66AE07-A573-9E42-AA1F-E212CC8A1C16}" type="slidenum">
              <a:rPr lang="en-US" smtClean="0"/>
              <a:t>59</a:t>
            </a:fld>
            <a:endParaRPr lang="en-US"/>
          </a:p>
        </p:txBody>
      </p:sp>
    </p:spTree>
    <p:extLst>
      <p:ext uri="{BB962C8B-B14F-4D97-AF65-F5344CB8AC3E}">
        <p14:creationId xmlns:p14="http://schemas.microsoft.com/office/powerpoint/2010/main" val="37887924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97"/>
            <a:ext cx="8229600" cy="5303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What We're Going To Cover Today</a:t>
            </a:r>
            <a:endParaRPr lang="en-US" sz="3200" b="1" dirty="0"/>
          </a:p>
        </p:txBody>
      </p:sp>
      <p:sp>
        <p:nvSpPr>
          <p:cNvPr id="3" name="Content Placeholder 2"/>
          <p:cNvSpPr>
            <a:spLocks noGrp="1"/>
          </p:cNvSpPr>
          <p:nvPr>
            <p:ph idx="1"/>
          </p:nvPr>
        </p:nvSpPr>
        <p:spPr>
          <a:xfrm>
            <a:off x="251467" y="945931"/>
            <a:ext cx="8675641" cy="5655857"/>
          </a:xfrm>
        </p:spPr>
        <p:txBody>
          <a:bodyPr>
            <a:normAutofit/>
          </a:bodyPr>
          <a:lstStyle/>
          <a:p>
            <a:r>
              <a:rPr lang="en-US" sz="2400" dirty="0" smtClean="0"/>
              <a:t>I'm always torn when it comes to what to cover during a given talk. I usually end up talking about </a:t>
            </a:r>
            <a:r>
              <a:rPr lang="en-US" sz="2400" b="1" dirty="0" smtClean="0"/>
              <a:t>what's on my mind.</a:t>
            </a:r>
          </a:p>
          <a:p>
            <a:r>
              <a:rPr lang="en-US" sz="2400" dirty="0" smtClean="0"/>
              <a:t>Most recently, </a:t>
            </a:r>
            <a:r>
              <a:rPr lang="en-US" sz="2400" b="1" dirty="0" smtClean="0"/>
              <a:t>Ponemon</a:t>
            </a:r>
            <a:r>
              <a:rPr lang="en-US" sz="2400" dirty="0" smtClean="0"/>
              <a:t> released a study that concerns me greatly: </a:t>
            </a:r>
            <a:r>
              <a:rPr lang="en-US" sz="2400" b="1" dirty="0" smtClean="0"/>
              <a:t>reportedly many sites do not know how to use network intelligence to effectively block basic incoming attacks </a:t>
            </a:r>
            <a:r>
              <a:rPr lang="en-US" sz="2400" dirty="0" smtClean="0"/>
              <a:t>such as brute force password cracking attacks against ssh, or email spam.</a:t>
            </a:r>
          </a:p>
          <a:p>
            <a:r>
              <a:rPr lang="en-US" sz="2400" dirty="0" smtClean="0"/>
              <a:t>This is such a mundane (but highly critical) skill! </a:t>
            </a:r>
          </a:p>
          <a:p>
            <a:r>
              <a:rPr lang="en-US" sz="2400" b="1" u="sng" dirty="0" smtClean="0">
                <a:solidFill>
                  <a:srgbClr val="FF0000"/>
                </a:solidFill>
              </a:rPr>
              <a:t>I know that you all already get it</a:t>
            </a:r>
            <a:r>
              <a:rPr lang="en-US" sz="2400" b="1" dirty="0" smtClean="0">
                <a:solidFill>
                  <a:srgbClr val="FF0000"/>
                </a:solidFill>
              </a:rPr>
              <a:t>, </a:t>
            </a:r>
            <a:r>
              <a:rPr lang="en-US" sz="2400" dirty="0" smtClean="0">
                <a:solidFill>
                  <a:srgbClr val="FF0000"/>
                </a:solidFill>
              </a:rPr>
              <a:t>and I know that it is dangerous to even bring this topic up at a meeting about incident response analytics, but </a:t>
            </a:r>
            <a:r>
              <a:rPr lang="en-US" sz="2400" b="1" dirty="0" smtClean="0">
                <a:solidFill>
                  <a:srgbClr val="FF0000"/>
                </a:solidFill>
              </a:rPr>
              <a:t>I really want to enlist your help to ensure that every one can effectively use threat intelligence data!</a:t>
            </a:r>
          </a:p>
          <a:p>
            <a:r>
              <a:rPr lang="en-US" sz="2400" dirty="0" smtClean="0"/>
              <a:t>I also specifically wanted to talk about how </a:t>
            </a:r>
            <a:r>
              <a:rPr lang="en-US" sz="2400" b="1" dirty="0" smtClean="0"/>
              <a:t>BGP routing data </a:t>
            </a:r>
            <a:r>
              <a:rPr lang="en-US" sz="2400" dirty="0" smtClean="0"/>
              <a:t>and </a:t>
            </a:r>
            <a:r>
              <a:rPr lang="en-US" sz="2400" b="1" dirty="0" smtClean="0"/>
              <a:t>passive DNS </a:t>
            </a:r>
            <a:r>
              <a:rPr lang="en-US" sz="2400" dirty="0" smtClean="0"/>
              <a:t>can be used to help you intelligently block threat sources while not causing unacceptable collateral damage.</a:t>
            </a:r>
          </a:p>
        </p:txBody>
      </p:sp>
      <p:sp>
        <p:nvSpPr>
          <p:cNvPr id="4" name="Slide Number Placeholder 3"/>
          <p:cNvSpPr>
            <a:spLocks noGrp="1"/>
          </p:cNvSpPr>
          <p:nvPr>
            <p:ph type="sldNum" sz="quarter" idx="12"/>
          </p:nvPr>
        </p:nvSpPr>
        <p:spPr/>
        <p:txBody>
          <a:bodyPr/>
          <a:lstStyle/>
          <a:p>
            <a:fld id="{8A66AE07-A573-9E42-AA1F-E212CC8A1C16}" type="slidenum">
              <a:rPr lang="en-US" smtClean="0"/>
              <a:t>6</a:t>
            </a:fld>
            <a:endParaRPr lang="en-US" dirty="0"/>
          </a:p>
        </p:txBody>
      </p:sp>
    </p:spTree>
    <p:extLst>
      <p:ext uri="{BB962C8B-B14F-4D97-AF65-F5344CB8AC3E}">
        <p14:creationId xmlns:p14="http://schemas.microsoft.com/office/powerpoint/2010/main" val="383756809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90"/>
            <a:ext cx="9144000"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Example: Finding All Prefixes Belonging to UO Itself</a:t>
            </a:r>
            <a:endParaRPr lang="en-US" sz="3200" b="1" dirty="0">
              <a:latin typeface="Calibri"/>
              <a:cs typeface="Calibri"/>
            </a:endParaRPr>
          </a:p>
        </p:txBody>
      </p:sp>
      <p:sp>
        <p:nvSpPr>
          <p:cNvPr id="3" name="Content Placeholder 2"/>
          <p:cNvSpPr>
            <a:spLocks noGrp="1"/>
          </p:cNvSpPr>
          <p:nvPr>
            <p:ph idx="1"/>
          </p:nvPr>
        </p:nvSpPr>
        <p:spPr>
          <a:xfrm>
            <a:off x="176028" y="943113"/>
            <a:ext cx="8851668" cy="5633526"/>
          </a:xfrm>
        </p:spPr>
        <p:txBody>
          <a:bodyPr numCol="1">
            <a:noAutofit/>
          </a:bodyPr>
          <a:lstStyle/>
          <a:p>
            <a:r>
              <a:rPr lang="en-US" sz="2000" dirty="0" smtClean="0">
                <a:latin typeface="Calibri"/>
                <a:cs typeface="Calibri"/>
              </a:rPr>
              <a:t>$ </a:t>
            </a:r>
            <a:r>
              <a:rPr lang="en-US" sz="2000" b="1" dirty="0" smtClean="0">
                <a:latin typeface="Calibri"/>
                <a:cs typeface="Calibri"/>
              </a:rPr>
              <a:t>telnet route-</a:t>
            </a:r>
            <a:r>
              <a:rPr lang="en-US" sz="2000" b="1" dirty="0" err="1" smtClean="0">
                <a:latin typeface="Calibri"/>
                <a:cs typeface="Calibri"/>
              </a:rPr>
              <a:t>views.oregon</a:t>
            </a:r>
            <a:r>
              <a:rPr lang="en-US" sz="2000" b="1" dirty="0" smtClean="0">
                <a:latin typeface="Calibri"/>
                <a:cs typeface="Calibri"/>
              </a:rPr>
              <a:t>-</a:t>
            </a:r>
            <a:r>
              <a:rPr lang="en-US" sz="2000" b="1" dirty="0" err="1" smtClean="0">
                <a:latin typeface="Calibri"/>
                <a:cs typeface="Calibri"/>
              </a:rPr>
              <a:t>ix.net</a:t>
            </a:r>
            <a:r>
              <a:rPr lang="en-US" sz="2000" dirty="0">
                <a:latin typeface="Calibri"/>
                <a:cs typeface="Calibri"/>
              </a:rPr>
              <a:t/>
            </a:r>
            <a:br>
              <a:rPr lang="en-US" sz="2000" dirty="0">
                <a:latin typeface="Calibri"/>
                <a:cs typeface="Calibri"/>
              </a:rPr>
            </a:br>
            <a:r>
              <a:rPr lang="en-US" sz="2000" dirty="0" smtClean="0">
                <a:latin typeface="Calibri"/>
                <a:cs typeface="Calibri"/>
              </a:rPr>
              <a:t>login: </a:t>
            </a:r>
            <a:r>
              <a:rPr lang="en-US" sz="2000" b="1" dirty="0" err="1" smtClean="0">
                <a:latin typeface="Calibri"/>
                <a:cs typeface="Calibri"/>
              </a:rPr>
              <a:t>rviews</a:t>
            </a:r>
            <a:r>
              <a:rPr lang="en-US" sz="2000" b="1" dirty="0">
                <a:latin typeface="Calibri"/>
                <a:cs typeface="Calibri"/>
              </a:rPr>
              <a:t/>
            </a:r>
            <a:br>
              <a:rPr lang="en-US" sz="2000" b="1" dirty="0">
                <a:latin typeface="Calibri"/>
                <a:cs typeface="Calibri"/>
              </a:rPr>
            </a:br>
            <a:r>
              <a:rPr lang="en-US" sz="2000" dirty="0">
                <a:latin typeface="Calibri"/>
                <a:cs typeface="Calibri"/>
              </a:rPr>
              <a:t>route-views&gt;</a:t>
            </a:r>
            <a:r>
              <a:rPr lang="en-US" sz="2000" b="1" dirty="0">
                <a:latin typeface="Calibri"/>
                <a:cs typeface="Calibri"/>
              </a:rPr>
              <a:t>show </a:t>
            </a:r>
            <a:r>
              <a:rPr lang="en-US" sz="2000" b="1" dirty="0" err="1">
                <a:latin typeface="Calibri"/>
                <a:cs typeface="Calibri"/>
              </a:rPr>
              <a:t>ip</a:t>
            </a:r>
            <a:r>
              <a:rPr lang="en-US" sz="2000" b="1" dirty="0">
                <a:latin typeface="Calibri"/>
                <a:cs typeface="Calibri"/>
              </a:rPr>
              <a:t> </a:t>
            </a:r>
            <a:r>
              <a:rPr lang="en-US" sz="2000" b="1" dirty="0" err="1">
                <a:latin typeface="Calibri"/>
                <a:cs typeface="Calibri"/>
              </a:rPr>
              <a:t>bgp</a:t>
            </a:r>
            <a:r>
              <a:rPr lang="en-US" sz="2000" b="1" dirty="0">
                <a:latin typeface="Calibri"/>
                <a:cs typeface="Calibri"/>
              </a:rPr>
              <a:t> regex _3582</a:t>
            </a:r>
            <a:r>
              <a:rPr lang="en-US" sz="2000" b="1" dirty="0" smtClean="0">
                <a:latin typeface="Calibri"/>
                <a:cs typeface="Calibri"/>
              </a:rPr>
              <a:t>$</a:t>
            </a:r>
            <a:br>
              <a:rPr lang="en-US" sz="2000" b="1" dirty="0" smtClean="0">
                <a:latin typeface="Calibri"/>
                <a:cs typeface="Calibri"/>
              </a:rPr>
            </a:br>
            <a:r>
              <a:rPr lang="en-US" sz="2000" dirty="0">
                <a:latin typeface="Calibri"/>
                <a:cs typeface="Calibri"/>
              </a:rPr>
              <a:t> Network          Next Hop            Metric </a:t>
            </a:r>
            <a:r>
              <a:rPr lang="en-US" sz="2000" dirty="0" err="1">
                <a:latin typeface="Calibri"/>
                <a:cs typeface="Calibri"/>
              </a:rPr>
              <a:t>LocPrf</a:t>
            </a:r>
            <a:r>
              <a:rPr lang="en-US" sz="2000" dirty="0">
                <a:latin typeface="Calibri"/>
                <a:cs typeface="Calibri"/>
              </a:rPr>
              <a:t> Weight </a:t>
            </a:r>
            <a:r>
              <a:rPr lang="en-US" sz="2000" dirty="0" smtClean="0">
                <a:latin typeface="Calibri"/>
                <a:cs typeface="Calibri"/>
              </a:rPr>
              <a:t>Path</a:t>
            </a:r>
            <a:br>
              <a:rPr lang="en-US" sz="2000" dirty="0" smtClean="0">
                <a:latin typeface="Calibri"/>
                <a:cs typeface="Calibri"/>
              </a:rPr>
            </a:br>
            <a:r>
              <a:rPr lang="mr-IN" sz="2000" dirty="0" smtClean="0">
                <a:latin typeface="Calibri"/>
                <a:cs typeface="Calibri"/>
              </a:rPr>
              <a:t>*   </a:t>
            </a:r>
            <a:r>
              <a:rPr lang="mr-IN" sz="2000" b="1" dirty="0">
                <a:latin typeface="Calibri"/>
                <a:cs typeface="Calibri"/>
              </a:rPr>
              <a:t>128.223.0.0   </a:t>
            </a:r>
            <a:r>
              <a:rPr lang="mr-IN" sz="2000" dirty="0">
                <a:latin typeface="Calibri"/>
                <a:cs typeface="Calibri"/>
              </a:rPr>
              <a:t>   208.51.134.254        2515             0 3549 3356 3701 </a:t>
            </a:r>
            <a:r>
              <a:rPr lang="mr-IN" sz="2000" dirty="0" smtClean="0">
                <a:latin typeface="Calibri"/>
                <a:cs typeface="Calibri"/>
              </a:rPr>
              <a:t>35</a:t>
            </a:r>
            <a:r>
              <a:rPr lang="en-US" sz="2000" dirty="0">
                <a:latin typeface="Calibri"/>
                <a:cs typeface="Calibri"/>
              </a:rPr>
              <a:t/>
            </a:r>
            <a:br>
              <a:rPr lang="en-US" sz="2000" dirty="0">
                <a:latin typeface="Calibri"/>
                <a:cs typeface="Calibri"/>
              </a:rPr>
            </a:br>
            <a:r>
              <a:rPr lang="en-US" sz="2000" dirty="0" smtClean="0">
                <a:latin typeface="Calibri"/>
                <a:cs typeface="Calibri"/>
              </a:rPr>
              <a:t>[blah blah blah]</a:t>
            </a:r>
            <a:br>
              <a:rPr lang="en-US" sz="2000" dirty="0" smtClean="0">
                <a:latin typeface="Calibri"/>
                <a:cs typeface="Calibri"/>
              </a:rPr>
            </a:br>
            <a:r>
              <a:rPr lang="mr-IN" sz="2000" dirty="0" smtClean="0">
                <a:latin typeface="Calibri"/>
                <a:cs typeface="Calibri"/>
              </a:rPr>
              <a:t> </a:t>
            </a:r>
            <a:r>
              <a:rPr lang="mr-IN" sz="2000" dirty="0">
                <a:latin typeface="Calibri"/>
                <a:cs typeface="Calibri"/>
              </a:rPr>
              <a:t>*   </a:t>
            </a:r>
            <a:r>
              <a:rPr lang="mr-IN" sz="2000" b="1" dirty="0">
                <a:latin typeface="Calibri"/>
                <a:cs typeface="Calibri"/>
              </a:rPr>
              <a:t>163.41.128.0/</a:t>
            </a:r>
            <a:r>
              <a:rPr lang="mr-IN" sz="2000" b="1" dirty="0" smtClean="0">
                <a:latin typeface="Calibri"/>
                <a:cs typeface="Calibri"/>
              </a:rPr>
              <a:t>17  </a:t>
            </a:r>
            <a:r>
              <a:rPr lang="mr-IN" sz="2000" dirty="0">
                <a:latin typeface="Calibri"/>
                <a:cs typeface="Calibri"/>
              </a:rPr>
              <a:t>208.51.134.254        2515             0 3549 3356 3701 </a:t>
            </a:r>
            <a:r>
              <a:rPr lang="mr-IN" sz="2000" dirty="0" smtClean="0">
                <a:latin typeface="Calibri"/>
                <a:cs typeface="Calibri"/>
              </a:rPr>
              <a:t>35</a:t>
            </a:r>
            <a:r>
              <a:rPr lang="en-US" sz="2000" dirty="0" smtClean="0">
                <a:latin typeface="Calibri"/>
                <a:cs typeface="Calibri"/>
              </a:rPr>
              <a:t/>
            </a:r>
            <a:br>
              <a:rPr lang="en-US" sz="2000" dirty="0" smtClean="0">
                <a:latin typeface="Calibri"/>
                <a:cs typeface="Calibri"/>
              </a:rPr>
            </a:br>
            <a:r>
              <a:rPr lang="en-US" sz="2000" dirty="0">
                <a:latin typeface="Calibri"/>
                <a:cs typeface="Calibri"/>
              </a:rPr>
              <a:t>[blah blah blah</a:t>
            </a:r>
            <a:r>
              <a:rPr lang="en-US" sz="2000" dirty="0" smtClean="0">
                <a:latin typeface="Calibri"/>
                <a:cs typeface="Calibri"/>
              </a:rPr>
              <a:t>]</a:t>
            </a:r>
            <a:br>
              <a:rPr lang="en-US" sz="2000" dirty="0" smtClean="0">
                <a:latin typeface="Calibri"/>
                <a:cs typeface="Calibri"/>
              </a:rPr>
            </a:br>
            <a:r>
              <a:rPr lang="mr-IN" sz="2000" dirty="0" smtClean="0">
                <a:latin typeface="Calibri"/>
                <a:cs typeface="Calibri"/>
              </a:rPr>
              <a:t> </a:t>
            </a:r>
            <a:r>
              <a:rPr lang="mr-IN" sz="2000" dirty="0">
                <a:latin typeface="Calibri"/>
                <a:cs typeface="Calibri"/>
              </a:rPr>
              <a:t>*   </a:t>
            </a:r>
            <a:r>
              <a:rPr lang="mr-IN" sz="2000" b="1" dirty="0">
                <a:latin typeface="Calibri"/>
                <a:cs typeface="Calibri"/>
              </a:rPr>
              <a:t>184.171.0.0/17   </a:t>
            </a:r>
            <a:r>
              <a:rPr lang="mr-IN" sz="2000" dirty="0">
                <a:latin typeface="Calibri"/>
                <a:cs typeface="Calibri"/>
              </a:rPr>
              <a:t>208.51.134.254        2515             0 3549 3356 3701 3582 </a:t>
            </a:r>
            <a:r>
              <a:rPr lang="mr-IN" sz="2000" dirty="0" smtClean="0">
                <a:latin typeface="Calibri"/>
                <a:cs typeface="Calibri"/>
              </a:rPr>
              <a:t>i</a:t>
            </a:r>
            <a:r>
              <a:rPr lang="en-US" sz="2000" dirty="0" smtClean="0">
                <a:latin typeface="Calibri"/>
                <a:cs typeface="Calibri"/>
              </a:rPr>
              <a:t/>
            </a:r>
            <a:br>
              <a:rPr lang="en-US" sz="2000" dirty="0" smtClean="0">
                <a:latin typeface="Calibri"/>
                <a:cs typeface="Calibri"/>
              </a:rPr>
            </a:br>
            <a:r>
              <a:rPr lang="en-US" sz="2000" dirty="0">
                <a:latin typeface="Calibri"/>
                <a:cs typeface="Calibri"/>
              </a:rPr>
              <a:t>[blah blah blah]</a:t>
            </a:r>
            <a:br>
              <a:rPr lang="en-US" sz="2000" dirty="0">
                <a:latin typeface="Calibri"/>
                <a:cs typeface="Calibri"/>
              </a:rPr>
            </a:br>
            <a:r>
              <a:rPr lang="mr-IN" sz="2000" dirty="0">
                <a:latin typeface="Calibri"/>
                <a:cs typeface="Calibri"/>
              </a:rPr>
              <a:t>*   </a:t>
            </a:r>
            <a:r>
              <a:rPr lang="mr-IN" sz="2000" b="1" dirty="0">
                <a:latin typeface="Calibri"/>
                <a:cs typeface="Calibri"/>
              </a:rPr>
              <a:t>207.98.72.0/21   </a:t>
            </a:r>
            <a:r>
              <a:rPr lang="mr-IN" sz="2000" dirty="0">
                <a:latin typeface="Calibri"/>
                <a:cs typeface="Calibri"/>
              </a:rPr>
              <a:t>208.51.134.254        2515             0 3549 3356 3701 3582 </a:t>
            </a:r>
            <a:r>
              <a:rPr lang="mr-IN" sz="2000" dirty="0" smtClean="0">
                <a:latin typeface="Calibri"/>
                <a:cs typeface="Calibri"/>
              </a:rPr>
              <a:t>i</a:t>
            </a:r>
            <a:r>
              <a:rPr lang="en-US" sz="2000" dirty="0">
                <a:latin typeface="Calibri"/>
                <a:cs typeface="Calibri"/>
              </a:rPr>
              <a:t/>
            </a:r>
            <a:br>
              <a:rPr lang="en-US" sz="2000" dirty="0">
                <a:latin typeface="Calibri"/>
                <a:cs typeface="Calibri"/>
              </a:rPr>
            </a:br>
            <a:r>
              <a:rPr lang="en-US" sz="2000" dirty="0" smtClean="0">
                <a:latin typeface="Calibri"/>
                <a:cs typeface="Calibri"/>
              </a:rPr>
              <a:t>[blah blah blah]</a:t>
            </a:r>
            <a:br>
              <a:rPr lang="en-US" sz="2000" dirty="0" smtClean="0">
                <a:latin typeface="Calibri"/>
                <a:cs typeface="Calibri"/>
              </a:rPr>
            </a:br>
            <a:r>
              <a:rPr lang="en-US" sz="2000" dirty="0"/>
              <a:t>route-views&gt;</a:t>
            </a:r>
            <a:r>
              <a:rPr lang="en-US" sz="2000" b="1" dirty="0" smtClean="0"/>
              <a:t>quit</a:t>
            </a:r>
          </a:p>
          <a:p>
            <a:r>
              <a:rPr lang="en-US" sz="2000" b="1" dirty="0" smtClean="0">
                <a:latin typeface="Calibri"/>
                <a:cs typeface="Calibri"/>
              </a:rPr>
              <a:t>Notes: </a:t>
            </a:r>
          </a:p>
          <a:p>
            <a:pPr lvl="1"/>
            <a:r>
              <a:rPr lang="en-US" sz="1600" b="1" dirty="0" smtClean="0">
                <a:solidFill>
                  <a:srgbClr val="FF0000"/>
                </a:solidFill>
                <a:latin typeface="Calibri"/>
                <a:cs typeface="Calibri"/>
              </a:rPr>
              <a:t>This is just an example. I have no reason to believe that you should block all traffic from UO!</a:t>
            </a:r>
          </a:p>
          <a:p>
            <a:pPr lvl="1"/>
            <a:r>
              <a:rPr lang="en-US" sz="1600" dirty="0" smtClean="0">
                <a:latin typeface="Calibri"/>
                <a:cs typeface="Calibri"/>
              </a:rPr>
              <a:t>When searching for prefixes originated by an ASN, be careful not to overmatch (the _ before UO's ASN mean "must be a space before the ASN" and the $ after the ASN says that the "ASN must be at the end of the </a:t>
            </a:r>
            <a:r>
              <a:rPr lang="en-US" sz="1600" dirty="0" err="1" smtClean="0">
                <a:latin typeface="Calibri"/>
                <a:cs typeface="Calibri"/>
              </a:rPr>
              <a:t>ASPath</a:t>
            </a:r>
            <a:r>
              <a:rPr lang="en-US" sz="1600" dirty="0" smtClean="0">
                <a:latin typeface="Calibri"/>
                <a:cs typeface="Calibri"/>
              </a:rPr>
              <a:t>" (e.g., AS3582 is the </a:t>
            </a:r>
            <a:r>
              <a:rPr lang="en-US" sz="1600" b="1" dirty="0" smtClean="0">
                <a:latin typeface="Calibri"/>
                <a:cs typeface="Calibri"/>
              </a:rPr>
              <a:t>originating</a:t>
            </a:r>
            <a:r>
              <a:rPr lang="en-US" sz="1600" dirty="0" smtClean="0">
                <a:latin typeface="Calibri"/>
                <a:cs typeface="Calibri"/>
              </a:rPr>
              <a:t> ASN, not a </a:t>
            </a:r>
            <a:r>
              <a:rPr lang="en-US" sz="1600" b="1" dirty="0" smtClean="0">
                <a:latin typeface="Calibri"/>
                <a:cs typeface="Calibri"/>
              </a:rPr>
              <a:t>transit</a:t>
            </a:r>
            <a:r>
              <a:rPr lang="en-US" sz="1600" dirty="0" smtClean="0">
                <a:latin typeface="Calibri"/>
                <a:cs typeface="Calibri"/>
              </a:rPr>
              <a:t> ASN)</a:t>
            </a:r>
          </a:p>
        </p:txBody>
      </p:sp>
      <p:sp>
        <p:nvSpPr>
          <p:cNvPr id="4" name="Slide Number Placeholder 3"/>
          <p:cNvSpPr>
            <a:spLocks noGrp="1"/>
          </p:cNvSpPr>
          <p:nvPr>
            <p:ph type="sldNum" sz="quarter" idx="12"/>
          </p:nvPr>
        </p:nvSpPr>
        <p:spPr/>
        <p:txBody>
          <a:bodyPr/>
          <a:lstStyle/>
          <a:p>
            <a:fld id="{8A66AE07-A573-9E42-AA1F-E212CC8A1C16}" type="slidenum">
              <a:rPr lang="en-US" smtClean="0"/>
              <a:t>60</a:t>
            </a:fld>
            <a:endParaRPr lang="en-US"/>
          </a:p>
        </p:txBody>
      </p:sp>
    </p:spTree>
    <p:extLst>
      <p:ext uri="{BB962C8B-B14F-4D97-AF65-F5344CB8AC3E}">
        <p14:creationId xmlns:p14="http://schemas.microsoft.com/office/powerpoint/2010/main" val="147073432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An Easier Alternative Approach To Finding Prefixes</a:t>
            </a:r>
            <a:endParaRPr lang="en-US" sz="3200" b="1"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61</a:t>
            </a:fld>
            <a:endParaRPr lang="en-US"/>
          </a:p>
        </p:txBody>
      </p:sp>
      <p:pic>
        <p:nvPicPr>
          <p:cNvPr id="6" name="Picture 5" descr="uo-at-h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28" y="1023400"/>
            <a:ext cx="8751081" cy="4787463"/>
          </a:xfrm>
          <a:prstGeom prst="rect">
            <a:avLst/>
          </a:prstGeom>
        </p:spPr>
      </p:pic>
      <p:sp>
        <p:nvSpPr>
          <p:cNvPr id="7" name="TextBox 6"/>
          <p:cNvSpPr txBox="1"/>
          <p:nvPr/>
        </p:nvSpPr>
        <p:spPr>
          <a:xfrm>
            <a:off x="3291516" y="5247974"/>
            <a:ext cx="5006499" cy="646331"/>
          </a:xfrm>
          <a:prstGeom prst="rect">
            <a:avLst/>
          </a:prstGeom>
          <a:noFill/>
        </p:spPr>
        <p:txBody>
          <a:bodyPr wrap="none" rtlCol="0">
            <a:spAutoFit/>
          </a:bodyPr>
          <a:lstStyle/>
          <a:p>
            <a:r>
              <a:rPr lang="en-US" dirty="0" smtClean="0"/>
              <a:t>[An amusing aside: I once had someone ask, "Is this </a:t>
            </a:r>
            <a:br>
              <a:rPr lang="en-US" dirty="0" smtClean="0"/>
            </a:br>
            <a:r>
              <a:rPr lang="en-US" dirty="0" smtClean="0"/>
              <a:t>sort of information </a:t>
            </a:r>
            <a:r>
              <a:rPr lang="en-US" u="sng" dirty="0" smtClean="0"/>
              <a:t>supposed</a:t>
            </a:r>
            <a:r>
              <a:rPr lang="en-US" dirty="0" smtClean="0"/>
              <a:t> to be available?" </a:t>
            </a:r>
            <a:r>
              <a:rPr lang="en-US" dirty="0" smtClean="0">
                <a:sym typeface="Wingdings"/>
              </a:rPr>
              <a:t>:-)  ]</a:t>
            </a:r>
            <a:endParaRPr lang="en-US" dirty="0"/>
          </a:p>
        </p:txBody>
      </p:sp>
    </p:spTree>
    <p:extLst>
      <p:ext uri="{BB962C8B-B14F-4D97-AF65-F5344CB8AC3E}">
        <p14:creationId xmlns:p14="http://schemas.microsoft.com/office/powerpoint/2010/main" val="35482501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And Don't Forget About IPv6, Too...</a:t>
            </a:r>
            <a:endParaRPr lang="en-US" sz="3200" b="1"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62</a:t>
            </a:fld>
            <a:endParaRPr lang="en-US"/>
          </a:p>
        </p:txBody>
      </p:sp>
      <p:pic>
        <p:nvPicPr>
          <p:cNvPr id="3" name="Picture 2" descr="he-ipv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62" y="1046920"/>
            <a:ext cx="8298038" cy="2937436"/>
          </a:xfrm>
          <a:prstGeom prst="rect">
            <a:avLst/>
          </a:prstGeom>
        </p:spPr>
      </p:pic>
    </p:spTree>
    <p:extLst>
      <p:ext uri="{BB962C8B-B14F-4D97-AF65-F5344CB8AC3E}">
        <p14:creationId xmlns:p14="http://schemas.microsoft.com/office/powerpoint/2010/main" val="65202847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If You </a:t>
            </a:r>
            <a:r>
              <a:rPr lang="en-US" sz="3200" b="1" u="sng" dirty="0" smtClean="0">
                <a:latin typeface="Calibri"/>
                <a:cs typeface="Calibri"/>
              </a:rPr>
              <a:t>Are</a:t>
            </a:r>
            <a:r>
              <a:rPr lang="en-US" sz="3200" b="1" dirty="0" smtClean="0">
                <a:latin typeface="Calibri"/>
                <a:cs typeface="Calibri"/>
              </a:rPr>
              <a:t> Trying To Block An Entire Entity...</a:t>
            </a:r>
            <a:endParaRPr lang="en-US" sz="3200" b="1" dirty="0">
              <a:latin typeface="Calibri"/>
              <a:cs typeface="Calibri"/>
            </a:endParaRPr>
          </a:p>
        </p:txBody>
      </p:sp>
      <p:sp>
        <p:nvSpPr>
          <p:cNvPr id="3" name="Content Placeholder 2"/>
          <p:cNvSpPr>
            <a:spLocks noGrp="1"/>
          </p:cNvSpPr>
          <p:nvPr>
            <p:ph idx="1"/>
          </p:nvPr>
        </p:nvSpPr>
        <p:spPr>
          <a:xfrm>
            <a:off x="176028" y="943113"/>
            <a:ext cx="8851668" cy="5633526"/>
          </a:xfrm>
        </p:spPr>
        <p:txBody>
          <a:bodyPr numCol="1">
            <a:noAutofit/>
          </a:bodyPr>
          <a:lstStyle/>
          <a:p>
            <a:pPr>
              <a:spcBef>
                <a:spcPts val="0"/>
              </a:spcBef>
            </a:pPr>
            <a:r>
              <a:rPr lang="en-US" sz="2200" dirty="0" smtClean="0"/>
              <a:t>While most entities use only a single ASN, some entities may use </a:t>
            </a:r>
            <a:r>
              <a:rPr lang="en-US" sz="2200" b="1" dirty="0" smtClean="0"/>
              <a:t>more than one ASN</a:t>
            </a:r>
            <a:r>
              <a:rPr lang="en-US" sz="2200" dirty="0" smtClean="0"/>
              <a:t>. </a:t>
            </a:r>
            <a:br>
              <a:rPr lang="en-US" sz="2200" dirty="0" smtClean="0"/>
            </a:br>
            <a:r>
              <a:rPr lang="en-US" sz="2200" dirty="0" smtClean="0"/>
              <a:t/>
            </a:r>
            <a:br>
              <a:rPr lang="en-US" sz="2200" dirty="0" smtClean="0"/>
            </a:br>
            <a:r>
              <a:rPr lang="en-US" sz="2200" dirty="0" smtClean="0"/>
              <a:t>If you're attempting to block an entire specific </a:t>
            </a:r>
            <a:r>
              <a:rPr lang="en-US" sz="2200" u="sng" dirty="0" smtClean="0"/>
              <a:t>entity</a:t>
            </a:r>
            <a:r>
              <a:rPr lang="en-US" sz="2200" dirty="0" smtClean="0"/>
              <a:t>, be sure to identify ALL the ASNs they may be using so that you can expand ALL those ASNs into the corresponding prefixes to block. Sometimes you can readily find these on a list of ASNs, otherwise you may need to scrutinize the Hurricane Electric site's BGP graphs for hints.</a:t>
            </a:r>
          </a:p>
          <a:p>
            <a:pPr>
              <a:spcBef>
                <a:spcPts val="0"/>
              </a:spcBef>
            </a:pPr>
            <a:endParaRPr lang="en-US" sz="2200" dirty="0" smtClean="0"/>
          </a:p>
          <a:p>
            <a:pPr>
              <a:spcBef>
                <a:spcPts val="0"/>
              </a:spcBef>
            </a:pPr>
            <a:r>
              <a:rPr lang="en-US" sz="2200" dirty="0" smtClean="0"/>
              <a:t>In other cases, </a:t>
            </a:r>
            <a:r>
              <a:rPr lang="en-US" sz="2200" b="1" dirty="0" smtClean="0"/>
              <a:t>some entities may NOT have an ASN of their own. </a:t>
            </a:r>
            <a:r>
              <a:rPr lang="en-US" sz="2200" dirty="0" smtClean="0"/>
              <a:t>They may simply be announced as part of some larger organization's network. </a:t>
            </a:r>
            <a:br>
              <a:rPr lang="en-US" sz="2200" dirty="0" smtClean="0"/>
            </a:br>
            <a:r>
              <a:rPr lang="en-US" sz="2200" b="1" dirty="0" smtClean="0">
                <a:solidFill>
                  <a:srgbClr val="FF0000"/>
                </a:solidFill>
              </a:rPr>
              <a:t>Blocking large shared ASNs is virtually ALWAYS a BAD idea.</a:t>
            </a:r>
          </a:p>
          <a:p>
            <a:pPr>
              <a:spcBef>
                <a:spcPts val="0"/>
              </a:spcBef>
            </a:pPr>
            <a:endParaRPr lang="en-US" sz="2200" b="1" dirty="0">
              <a:solidFill>
                <a:srgbClr val="FF0000"/>
              </a:solidFill>
            </a:endParaRPr>
          </a:p>
          <a:p>
            <a:pPr>
              <a:spcBef>
                <a:spcPts val="0"/>
              </a:spcBef>
            </a:pPr>
            <a:r>
              <a:rPr lang="en-US" sz="2200" b="1" dirty="0" smtClean="0">
                <a:solidFill>
                  <a:srgbClr val="FF0000"/>
                </a:solidFill>
              </a:rPr>
              <a:t>If you see lots of IPs or lots of prefixes, I'd ALSO strongly encourage you to think twice about blocking by ASN. </a:t>
            </a:r>
            <a:r>
              <a:rPr lang="en-US" sz="2200" dirty="0" smtClean="0"/>
              <a:t>The bigger the ASN, the greater the likelihood you'll cause unacceptable collateral damage.</a:t>
            </a:r>
            <a:endParaRPr lang="en-US" sz="2200" dirty="0"/>
          </a:p>
        </p:txBody>
      </p:sp>
      <p:sp>
        <p:nvSpPr>
          <p:cNvPr id="4" name="Slide Number Placeholder 3"/>
          <p:cNvSpPr>
            <a:spLocks noGrp="1"/>
          </p:cNvSpPr>
          <p:nvPr>
            <p:ph type="sldNum" sz="quarter" idx="12"/>
          </p:nvPr>
        </p:nvSpPr>
        <p:spPr/>
        <p:txBody>
          <a:bodyPr/>
          <a:lstStyle/>
          <a:p>
            <a:fld id="{8A66AE07-A573-9E42-AA1F-E212CC8A1C16}" type="slidenum">
              <a:rPr lang="en-US" smtClean="0"/>
              <a:t>63</a:t>
            </a:fld>
            <a:endParaRPr lang="en-US"/>
          </a:p>
        </p:txBody>
      </p:sp>
    </p:spTree>
    <p:extLst>
      <p:ext uri="{BB962C8B-B14F-4D97-AF65-F5344CB8AC3E}">
        <p14:creationId xmlns:p14="http://schemas.microsoft.com/office/powerpoint/2010/main" val="68344619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Factors Impacting Collateral Damage Levels</a:t>
            </a:r>
            <a:endParaRPr lang="en-US" sz="3200" b="1" dirty="0">
              <a:latin typeface="Calibri"/>
              <a:cs typeface="Calibri"/>
            </a:endParaRPr>
          </a:p>
        </p:txBody>
      </p:sp>
      <p:sp>
        <p:nvSpPr>
          <p:cNvPr id="3" name="Content Placeholder 2"/>
          <p:cNvSpPr>
            <a:spLocks noGrp="1"/>
          </p:cNvSpPr>
          <p:nvPr>
            <p:ph idx="1"/>
          </p:nvPr>
        </p:nvSpPr>
        <p:spPr>
          <a:xfrm>
            <a:off x="176028" y="943113"/>
            <a:ext cx="8851668" cy="5633526"/>
          </a:xfrm>
        </p:spPr>
        <p:txBody>
          <a:bodyPr numCol="1">
            <a:noAutofit/>
          </a:bodyPr>
          <a:lstStyle/>
          <a:p>
            <a:pPr>
              <a:spcBef>
                <a:spcPts val="0"/>
              </a:spcBef>
            </a:pPr>
            <a:r>
              <a:rPr lang="en-US" sz="2200" dirty="0" smtClean="0"/>
              <a:t>You're at more risk of interfering with legitimate traffic if the candidate ASN is from:</a:t>
            </a:r>
            <a:br>
              <a:rPr lang="en-US" sz="2200" dirty="0" smtClean="0"/>
            </a:br>
            <a:r>
              <a:rPr lang="en-US" sz="2200" dirty="0" smtClean="0"/>
              <a:t>-- Your own home country</a:t>
            </a:r>
            <a:br>
              <a:rPr lang="en-US" sz="2200" dirty="0" smtClean="0"/>
            </a:br>
            <a:r>
              <a:rPr lang="en-US" sz="2200" dirty="0" smtClean="0"/>
              <a:t>-- Uses the same language(s) that you and your users use</a:t>
            </a:r>
            <a:br>
              <a:rPr lang="en-US" sz="2200" dirty="0" smtClean="0"/>
            </a:br>
            <a:endParaRPr lang="en-US" sz="2200" dirty="0"/>
          </a:p>
          <a:p>
            <a:pPr>
              <a:spcBef>
                <a:spcPts val="0"/>
              </a:spcBef>
            </a:pPr>
            <a:r>
              <a:rPr lang="en-US" sz="2200" dirty="0" smtClean="0"/>
              <a:t>Other attributes that correlate with a higher probability of problems:</a:t>
            </a:r>
            <a:br>
              <a:rPr lang="en-US" sz="2200" dirty="0" smtClean="0"/>
            </a:br>
            <a:r>
              <a:rPr lang="en-US" sz="2200" dirty="0" smtClean="0"/>
              <a:t>-- A </a:t>
            </a:r>
            <a:r>
              <a:rPr lang="en-US" sz="2200" b="1" dirty="0" smtClean="0"/>
              <a:t>large</a:t>
            </a:r>
            <a:r>
              <a:rPr lang="en-US" sz="2200" dirty="0" smtClean="0"/>
              <a:t> user base (the bigger the user base, the greater the statistical probability that </a:t>
            </a:r>
            <a:r>
              <a:rPr lang="en-US" sz="2200" b="1" dirty="0" smtClean="0"/>
              <a:t>someone</a:t>
            </a:r>
            <a:r>
              <a:rPr lang="en-US" sz="2200" dirty="0" smtClean="0"/>
              <a:t> will want to interact with any given prefix)</a:t>
            </a:r>
            <a:br>
              <a:rPr lang="en-US" sz="2200" dirty="0" smtClean="0"/>
            </a:br>
            <a:r>
              <a:rPr lang="en-US" sz="2200" dirty="0" smtClean="0"/>
              <a:t>-- </a:t>
            </a:r>
            <a:r>
              <a:rPr lang="en-US" sz="2200" b="1" dirty="0" smtClean="0"/>
              <a:t>A diverse </a:t>
            </a:r>
            <a:r>
              <a:rPr lang="en-US" sz="2200" b="1" u="sng" dirty="0" smtClean="0"/>
              <a:t>international</a:t>
            </a:r>
            <a:r>
              <a:rPr lang="en-US" sz="2200" b="1" dirty="0" smtClean="0"/>
              <a:t> user base </a:t>
            </a:r>
            <a:r>
              <a:rPr lang="en-US" sz="2200" dirty="0" smtClean="0"/>
              <a:t>(universities tend to have students from "everywhere;" likewise international businesses may transact business with overseas customers from all over the place, for example)</a:t>
            </a:r>
            <a:br>
              <a:rPr lang="en-US" sz="2200" dirty="0" smtClean="0"/>
            </a:br>
            <a:r>
              <a:rPr lang="en-US" sz="2200" dirty="0" smtClean="0"/>
              <a:t>-- </a:t>
            </a:r>
            <a:r>
              <a:rPr lang="en-US" sz="2200" b="1" dirty="0" smtClean="0"/>
              <a:t>High value interactions </a:t>
            </a:r>
            <a:r>
              <a:rPr lang="en-US" sz="2200" dirty="0" smtClean="0"/>
              <a:t>(if the loss of even a single transaction might have an impact involving millions of dollars, broad filtering can become more potentially expensive)</a:t>
            </a:r>
            <a:br>
              <a:rPr lang="en-US" sz="2200" dirty="0" smtClean="0"/>
            </a:br>
            <a:r>
              <a:rPr lang="en-US" sz="2200" dirty="0" smtClean="0"/>
              <a:t>-- </a:t>
            </a:r>
            <a:r>
              <a:rPr lang="en-US" sz="2200" b="1" dirty="0" smtClean="0"/>
              <a:t>High user expectations for ease of use and universal availability </a:t>
            </a:r>
            <a:r>
              <a:rPr lang="en-US" sz="2200" dirty="0" smtClean="0"/>
              <a:t>(if you say "we'll bring you the whole world," don't block big chunks of it!)</a:t>
            </a:r>
            <a:br>
              <a:rPr lang="en-US" sz="2200" dirty="0" smtClean="0"/>
            </a:br>
            <a:r>
              <a:rPr lang="en-US" sz="2200" dirty="0" smtClean="0"/>
              <a:t>-- </a:t>
            </a:r>
            <a:r>
              <a:rPr lang="en-US" sz="2200" b="1" dirty="0" smtClean="0"/>
              <a:t>No way for users to opt out of the filtering.</a:t>
            </a:r>
            <a:endParaRPr lang="en-US" sz="2200" b="1" dirty="0"/>
          </a:p>
        </p:txBody>
      </p:sp>
      <p:sp>
        <p:nvSpPr>
          <p:cNvPr id="4" name="Slide Number Placeholder 3"/>
          <p:cNvSpPr>
            <a:spLocks noGrp="1"/>
          </p:cNvSpPr>
          <p:nvPr>
            <p:ph type="sldNum" sz="quarter" idx="12"/>
          </p:nvPr>
        </p:nvSpPr>
        <p:spPr/>
        <p:txBody>
          <a:bodyPr/>
          <a:lstStyle/>
          <a:p>
            <a:fld id="{8A66AE07-A573-9E42-AA1F-E212CC8A1C16}" type="slidenum">
              <a:rPr lang="en-US" smtClean="0"/>
              <a:t>64</a:t>
            </a:fld>
            <a:endParaRPr lang="en-US"/>
          </a:p>
        </p:txBody>
      </p:sp>
    </p:spTree>
    <p:extLst>
      <p:ext uri="{BB962C8B-B14F-4D97-AF65-F5344CB8AC3E}">
        <p14:creationId xmlns:p14="http://schemas.microsoft.com/office/powerpoint/2010/main" val="61907598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"Courtesy Notices" To The Party Getting Blocked?</a:t>
            </a:r>
            <a:endParaRPr lang="en-US" sz="3200" b="1" dirty="0">
              <a:latin typeface="Calibri"/>
              <a:cs typeface="Calibri"/>
            </a:endParaRPr>
          </a:p>
        </p:txBody>
      </p:sp>
      <p:sp>
        <p:nvSpPr>
          <p:cNvPr id="3" name="Content Placeholder 2"/>
          <p:cNvSpPr>
            <a:spLocks noGrp="1"/>
          </p:cNvSpPr>
          <p:nvPr>
            <p:ph idx="1"/>
          </p:nvPr>
        </p:nvSpPr>
        <p:spPr>
          <a:xfrm>
            <a:off x="176028" y="943113"/>
            <a:ext cx="8851668" cy="5633526"/>
          </a:xfrm>
        </p:spPr>
        <p:txBody>
          <a:bodyPr numCol="1">
            <a:noAutofit/>
          </a:bodyPr>
          <a:lstStyle/>
          <a:p>
            <a:pPr>
              <a:spcBef>
                <a:spcPts val="0"/>
              </a:spcBef>
            </a:pPr>
            <a:r>
              <a:rPr lang="en-US" sz="2200" dirty="0" smtClean="0"/>
              <a:t>I should also touch on the idea of courtesy notices </a:t>
            </a:r>
            <a:r>
              <a:rPr lang="mr-IN" sz="2200" dirty="0" smtClean="0"/>
              <a:t>–</a:t>
            </a:r>
            <a:r>
              <a:rPr lang="en-US" sz="2200" dirty="0" smtClean="0"/>
              <a:t> some polite folks believe that it is good form to drop a responsible party at a network that's about to be blocked a note </a:t>
            </a:r>
            <a:r>
              <a:rPr lang="en-US" sz="2200" b="1" dirty="0" smtClean="0"/>
              <a:t>before</a:t>
            </a:r>
            <a:r>
              <a:rPr lang="en-US" sz="2200" dirty="0" smtClean="0"/>
              <a:t> you block them. I get that notion in </a:t>
            </a:r>
            <a:r>
              <a:rPr lang="en-US" sz="2200" u="sng" dirty="0" smtClean="0"/>
              <a:t>theory</a:t>
            </a:r>
            <a:r>
              <a:rPr lang="en-US" sz="2200" dirty="0" smtClean="0"/>
              <a:t>, however in </a:t>
            </a:r>
            <a:r>
              <a:rPr lang="en-US" sz="2200" u="sng" dirty="0" smtClean="0"/>
              <a:t>practice</a:t>
            </a:r>
            <a:r>
              <a:rPr lang="en-US" sz="2200" dirty="0" smtClean="0"/>
              <a:t>...</a:t>
            </a:r>
          </a:p>
          <a:p>
            <a:pPr>
              <a:spcBef>
                <a:spcPts val="0"/>
              </a:spcBef>
            </a:pPr>
            <a:r>
              <a:rPr lang="en-US" sz="2200" b="1" dirty="0"/>
              <a:t>Abuse reporting contact addresses at troubled networks </a:t>
            </a:r>
            <a:r>
              <a:rPr lang="en-US" sz="2200" b="1" dirty="0" smtClean="0"/>
              <a:t>will often </a:t>
            </a:r>
            <a:r>
              <a:rPr lang="en-US" sz="2200" b="1" dirty="0"/>
              <a:t>bounce </a:t>
            </a:r>
            <a:r>
              <a:rPr lang="en-US" sz="2200" dirty="0"/>
              <a:t>(the address may now be non-existent, or the mailbox may be full), or the mailbox may go </a:t>
            </a:r>
            <a:r>
              <a:rPr lang="en-US" sz="2200" dirty="0" smtClean="0"/>
              <a:t>unread even if it's able to be delivered. </a:t>
            </a:r>
            <a:br>
              <a:rPr lang="en-US" sz="2200" dirty="0" smtClean="0"/>
            </a:br>
            <a:r>
              <a:rPr lang="en-US" sz="2200" dirty="0" smtClean="0"/>
              <a:t>(You may not be the </a:t>
            </a:r>
            <a:r>
              <a:rPr lang="en-US" sz="2200" b="1" dirty="0" smtClean="0"/>
              <a:t>only one </a:t>
            </a:r>
            <a:r>
              <a:rPr lang="en-US" sz="2200" dirty="0" smtClean="0"/>
              <a:t>sending courtesy notices/complaints)</a:t>
            </a:r>
            <a:endParaRPr lang="en-US" sz="2200" dirty="0"/>
          </a:p>
          <a:p>
            <a:pPr>
              <a:spcBef>
                <a:spcPts val="0"/>
              </a:spcBef>
            </a:pPr>
            <a:r>
              <a:rPr lang="en-US" sz="2200" b="1" dirty="0" smtClean="0"/>
              <a:t>You're likely wasting your time </a:t>
            </a:r>
            <a:r>
              <a:rPr lang="en-US" sz="2200" dirty="0" smtClean="0"/>
              <a:t>(a well run network will be monitoring its traffic with Netflow, and shouldn't need reports from 3</a:t>
            </a:r>
            <a:r>
              <a:rPr lang="en-US" sz="2200" baseline="30000" dirty="0" smtClean="0"/>
              <a:t>rd</a:t>
            </a:r>
            <a:r>
              <a:rPr lang="en-US" sz="2200" dirty="0" smtClean="0"/>
              <a:t> parties to alert it to problematic behaviors (like outbound ssh to thousands of hosts))</a:t>
            </a:r>
            <a:endParaRPr lang="en-US" sz="2200" b="1" dirty="0" smtClean="0"/>
          </a:p>
          <a:p>
            <a:pPr>
              <a:spcBef>
                <a:spcPts val="0"/>
              </a:spcBef>
            </a:pPr>
            <a:r>
              <a:rPr lang="en-US" sz="2200" dirty="0"/>
              <a:t>This may be a bit like an </a:t>
            </a:r>
            <a:r>
              <a:rPr lang="en-US" sz="2200" b="1" dirty="0"/>
              <a:t>ant notifying </a:t>
            </a:r>
            <a:r>
              <a:rPr lang="en-US" sz="2200" b="1" dirty="0" smtClean="0"/>
              <a:t>an elephant </a:t>
            </a:r>
            <a:r>
              <a:rPr lang="en-US" sz="2200" dirty="0"/>
              <a:t>that he will no longer </a:t>
            </a:r>
            <a:r>
              <a:rPr lang="en-US" sz="2200" dirty="0" smtClean="0"/>
              <a:t>be </a:t>
            </a:r>
            <a:r>
              <a:rPr lang="en-US" sz="2200" dirty="0"/>
              <a:t>saying </a:t>
            </a:r>
            <a:r>
              <a:rPr lang="en-US" sz="2200" dirty="0" smtClean="0"/>
              <a:t>"hello" </a:t>
            </a:r>
            <a:r>
              <a:rPr lang="en-US" sz="2200" dirty="0"/>
              <a:t>in the morning (</a:t>
            </a:r>
            <a:r>
              <a:rPr lang="en-US" sz="2200" b="1" dirty="0"/>
              <a:t>the third party provider may not care</a:t>
            </a:r>
            <a:r>
              <a:rPr lang="en-US" sz="2200" dirty="0"/>
              <a:t>)</a:t>
            </a:r>
          </a:p>
          <a:p>
            <a:pPr>
              <a:spcBef>
                <a:spcPts val="0"/>
              </a:spcBef>
            </a:pPr>
            <a:r>
              <a:rPr lang="en-US" sz="2200" b="1" dirty="0" smtClean="0"/>
              <a:t>You may actually be helping to educate the bad guys</a:t>
            </a:r>
            <a:r>
              <a:rPr lang="en-US" sz="2200" dirty="0" smtClean="0"/>
              <a:t> (your notice may be passed along verbatim, directly to them, or the bad guys may actually be running some networks)</a:t>
            </a:r>
          </a:p>
        </p:txBody>
      </p:sp>
      <p:sp>
        <p:nvSpPr>
          <p:cNvPr id="4" name="Slide Number Placeholder 3"/>
          <p:cNvSpPr>
            <a:spLocks noGrp="1"/>
          </p:cNvSpPr>
          <p:nvPr>
            <p:ph type="sldNum" sz="quarter" idx="12"/>
          </p:nvPr>
        </p:nvSpPr>
        <p:spPr/>
        <p:txBody>
          <a:bodyPr/>
          <a:lstStyle/>
          <a:p>
            <a:fld id="{8A66AE07-A573-9E42-AA1F-E212CC8A1C16}" type="slidenum">
              <a:rPr lang="en-US" smtClean="0"/>
              <a:t>65</a:t>
            </a:fld>
            <a:endParaRPr lang="en-US"/>
          </a:p>
        </p:txBody>
      </p:sp>
    </p:spTree>
    <p:extLst>
      <p:ext uri="{BB962C8B-B14F-4D97-AF65-F5344CB8AC3E}">
        <p14:creationId xmlns:p14="http://schemas.microsoft.com/office/powerpoint/2010/main" val="401836150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90"/>
            <a:ext cx="8751081" cy="5301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Autofit/>
          </a:bodyPr>
          <a:lstStyle/>
          <a:p>
            <a:r>
              <a:rPr lang="en-US" sz="3200" b="1" dirty="0" smtClean="0">
                <a:latin typeface="Calibri"/>
                <a:cs typeface="Calibri"/>
              </a:rPr>
              <a:t>Sharing Data With </a:t>
            </a:r>
            <a:r>
              <a:rPr lang="en-US" sz="3200" b="1" dirty="0" smtClean="0">
                <a:solidFill>
                  <a:srgbClr val="FF0000"/>
                </a:solidFill>
                <a:latin typeface="Calibri"/>
                <a:cs typeface="Calibri"/>
              </a:rPr>
              <a:t>Trusted Third Parties</a:t>
            </a:r>
            <a:endParaRPr lang="en-US" sz="3200" b="1" dirty="0">
              <a:solidFill>
                <a:srgbClr val="FF0000"/>
              </a:solidFill>
              <a:latin typeface="Calibri"/>
              <a:cs typeface="Calibri"/>
            </a:endParaRPr>
          </a:p>
        </p:txBody>
      </p:sp>
      <p:sp>
        <p:nvSpPr>
          <p:cNvPr id="3" name="Content Placeholder 2"/>
          <p:cNvSpPr>
            <a:spLocks noGrp="1"/>
          </p:cNvSpPr>
          <p:nvPr>
            <p:ph idx="1"/>
          </p:nvPr>
        </p:nvSpPr>
        <p:spPr>
          <a:xfrm>
            <a:off x="176028" y="943113"/>
            <a:ext cx="8851668" cy="5633526"/>
          </a:xfrm>
        </p:spPr>
        <p:txBody>
          <a:bodyPr numCol="1">
            <a:noAutofit/>
          </a:bodyPr>
          <a:lstStyle/>
          <a:p>
            <a:pPr>
              <a:spcBef>
                <a:spcPts val="0"/>
              </a:spcBef>
            </a:pPr>
            <a:r>
              <a:rPr lang="en-US" sz="2200" dirty="0" smtClean="0"/>
              <a:t>On the other hand, if you do have the time and inclination, you may want to </a:t>
            </a:r>
            <a:r>
              <a:rPr lang="en-US" sz="2200" b="1" dirty="0" smtClean="0"/>
              <a:t>share information about badness you've noticed with trusted third parties</a:t>
            </a:r>
            <a:r>
              <a:rPr lang="en-US" sz="2200" dirty="0" smtClean="0"/>
              <a:t>, including national or regional CERTs, ISACs, etc.</a:t>
            </a:r>
          </a:p>
          <a:p>
            <a:pPr>
              <a:spcBef>
                <a:spcPts val="0"/>
              </a:spcBef>
            </a:pPr>
            <a:r>
              <a:rPr lang="en-US" sz="2200" dirty="0" smtClean="0"/>
              <a:t>By sharing data, you have the ability to positively impact not just the security of your own site, but also the security of other sites.</a:t>
            </a:r>
          </a:p>
          <a:p>
            <a:pPr>
              <a:spcBef>
                <a:spcPts val="0"/>
              </a:spcBef>
            </a:pPr>
            <a:r>
              <a:rPr lang="en-US" sz="2200" dirty="0" smtClean="0"/>
              <a:t>Sharing data will often result in others reciprocally sharing data with you.</a:t>
            </a:r>
          </a:p>
          <a:p>
            <a:pPr>
              <a:spcBef>
                <a:spcPts val="0"/>
              </a:spcBef>
            </a:pPr>
            <a:r>
              <a:rPr lang="en-US" sz="2200" dirty="0" smtClean="0"/>
              <a:t>Data sharing can be as simple as manual email to a trusted mailing list, or you may want to investigate a scalable data sharing format such as the Collective </a:t>
            </a:r>
            <a:r>
              <a:rPr lang="en-US" sz="2200" dirty="0"/>
              <a:t>Intelligence </a:t>
            </a:r>
            <a:r>
              <a:rPr lang="en-US" sz="2200" dirty="0" smtClean="0"/>
              <a:t>Framework</a:t>
            </a:r>
            <a:r>
              <a:rPr lang="en-US" sz="2200" dirty="0"/>
              <a:t> </a:t>
            </a:r>
            <a:r>
              <a:rPr lang="en-US" sz="2200" dirty="0" smtClean="0"/>
              <a:t>(see </a:t>
            </a:r>
            <a:r>
              <a:rPr lang="en-US" sz="2200" dirty="0"/>
              <a:t>http://</a:t>
            </a:r>
            <a:r>
              <a:rPr lang="en-US" sz="2200" dirty="0" err="1"/>
              <a:t>csirtgadgets.org</a:t>
            </a:r>
            <a:r>
              <a:rPr lang="en-US" sz="2200" dirty="0" smtClean="0"/>
              <a:t>/ )</a:t>
            </a:r>
          </a:p>
          <a:p>
            <a:pPr>
              <a:spcBef>
                <a:spcPts val="0"/>
              </a:spcBef>
            </a:pPr>
            <a:r>
              <a:rPr lang="en-US" sz="2200" dirty="0" smtClean="0"/>
              <a:t>Be sure to pay attention to any applicable laws or regulations: </a:t>
            </a:r>
            <a:br>
              <a:rPr lang="en-US" sz="2200" dirty="0" smtClean="0"/>
            </a:br>
            <a:r>
              <a:rPr lang="en-US" sz="2200" dirty="0" smtClean="0"/>
              <a:t>I am not an attorney and cannot provide legal advice, but you </a:t>
            </a:r>
            <a:r>
              <a:rPr lang="en-US" sz="2200" b="1" dirty="0" smtClean="0"/>
              <a:t>should </a:t>
            </a:r>
            <a:br>
              <a:rPr lang="en-US" sz="2200" b="1" dirty="0" smtClean="0"/>
            </a:br>
            <a:r>
              <a:rPr lang="en-US" sz="2200" b="1" dirty="0" smtClean="0"/>
              <a:t>talk with an attorney </a:t>
            </a:r>
            <a:r>
              <a:rPr lang="en-US" sz="2200" dirty="0" smtClean="0"/>
              <a:t>before embarking on any new data sharing project.</a:t>
            </a:r>
          </a:p>
          <a:p>
            <a:pPr>
              <a:spcBef>
                <a:spcPts val="0"/>
              </a:spcBef>
            </a:pPr>
            <a:r>
              <a:rPr lang="en-US" sz="2200" b="1" dirty="0" smtClean="0"/>
              <a:t>If your network is potentially interested in sharing passive DNS data with Farsight, we'd be glad to hear from you (the better/more inclusive the data in passive DNS, the better the decisions that people can make from it... including decisions NOT to block due to collateral damage)</a:t>
            </a:r>
          </a:p>
        </p:txBody>
      </p:sp>
      <p:sp>
        <p:nvSpPr>
          <p:cNvPr id="4" name="Slide Number Placeholder 3"/>
          <p:cNvSpPr>
            <a:spLocks noGrp="1"/>
          </p:cNvSpPr>
          <p:nvPr>
            <p:ph type="sldNum" sz="quarter" idx="12"/>
          </p:nvPr>
        </p:nvSpPr>
        <p:spPr/>
        <p:txBody>
          <a:bodyPr/>
          <a:lstStyle/>
          <a:p>
            <a:fld id="{8A66AE07-A573-9E42-AA1F-E212CC8A1C16}" type="slidenum">
              <a:rPr lang="en-US" smtClean="0"/>
              <a:t>66</a:t>
            </a:fld>
            <a:endParaRPr lang="en-US"/>
          </a:p>
        </p:txBody>
      </p:sp>
    </p:spTree>
    <p:extLst>
      <p:ext uri="{BB962C8B-B14F-4D97-AF65-F5344CB8AC3E}">
        <p14:creationId xmlns:p14="http://schemas.microsoft.com/office/powerpoint/2010/main" val="350649851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66391" y="1106585"/>
            <a:ext cx="7770356" cy="65389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cap="none" dirty="0" smtClean="0"/>
              <a:t>III. Worked Example Two: Unwanted Mail</a:t>
            </a:r>
            <a:endParaRPr lang="en-US" sz="3200" b="1" cap="none" dirty="0"/>
          </a:p>
        </p:txBody>
      </p:sp>
      <p:sp>
        <p:nvSpPr>
          <p:cNvPr id="2" name="Slide Number Placeholder 1"/>
          <p:cNvSpPr>
            <a:spLocks noGrp="1"/>
          </p:cNvSpPr>
          <p:nvPr>
            <p:ph type="sldNum" sz="quarter" idx="12"/>
          </p:nvPr>
        </p:nvSpPr>
        <p:spPr/>
        <p:txBody>
          <a:bodyPr/>
          <a:lstStyle/>
          <a:p>
            <a:fld id="{8A66AE07-A573-9E42-AA1F-E212CC8A1C16}" type="slidenum">
              <a:rPr lang="en-US" smtClean="0"/>
              <a:t>67</a:t>
            </a:fld>
            <a:endParaRPr lang="en-US"/>
          </a:p>
        </p:txBody>
      </p:sp>
    </p:spTree>
    <p:extLst>
      <p:ext uri="{BB962C8B-B14F-4D97-AF65-F5344CB8AC3E}">
        <p14:creationId xmlns:p14="http://schemas.microsoft.com/office/powerpoint/2010/main" val="79189439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218989"/>
            <a:ext cx="8744372"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 Piece of Blocked Email That Was Meant For Me</a:t>
            </a:r>
            <a:endParaRPr lang="en-US" sz="3200" b="1" dirty="0"/>
          </a:p>
        </p:txBody>
      </p:sp>
      <p:sp>
        <p:nvSpPr>
          <p:cNvPr id="3" name="Content Placeholder 2"/>
          <p:cNvSpPr>
            <a:spLocks noGrp="1"/>
          </p:cNvSpPr>
          <p:nvPr>
            <p:ph idx="1"/>
          </p:nvPr>
        </p:nvSpPr>
        <p:spPr>
          <a:xfrm>
            <a:off x="160581" y="1056286"/>
            <a:ext cx="8744372" cy="5571776"/>
          </a:xfrm>
        </p:spPr>
        <p:txBody>
          <a:bodyPr>
            <a:normAutofit/>
          </a:bodyPr>
          <a:lstStyle/>
          <a:p>
            <a:r>
              <a:rPr lang="en-US" sz="2000" dirty="0" smtClean="0"/>
              <a:t>Connecting host: </a:t>
            </a:r>
            <a:r>
              <a:rPr lang="en-US" sz="2000" b="1" dirty="0" smtClean="0"/>
              <a:t>yeua7oi.</a:t>
            </a:r>
            <a:r>
              <a:rPr lang="en-US" sz="2000" b="1" dirty="0" smtClean="0">
                <a:solidFill>
                  <a:srgbClr val="FF0000"/>
                </a:solidFill>
              </a:rPr>
              <a:t>mastann.</a:t>
            </a:r>
            <a:r>
              <a:rPr lang="en-US" sz="2000" b="1" u="sng" dirty="0" smtClean="0">
                <a:solidFill>
                  <a:srgbClr val="FF0000"/>
                </a:solidFill>
              </a:rPr>
              <a:t>top</a:t>
            </a:r>
            <a:r>
              <a:rPr lang="en-US" sz="2000" b="1" dirty="0" smtClean="0"/>
              <a:t> [69.162.69.121]</a:t>
            </a:r>
          </a:p>
          <a:p>
            <a:endParaRPr lang="en-US" sz="2000" dirty="0" smtClean="0"/>
          </a:p>
          <a:p>
            <a:r>
              <a:rPr lang="en-US" sz="2000" dirty="0"/>
              <a:t>EHLO </a:t>
            </a:r>
            <a:r>
              <a:rPr lang="en-US" sz="2000" b="1" dirty="0" smtClean="0"/>
              <a:t>gaui8as.</a:t>
            </a:r>
            <a:r>
              <a:rPr lang="en-US" sz="2000" b="1" dirty="0" smtClean="0">
                <a:solidFill>
                  <a:srgbClr val="FF0000"/>
                </a:solidFill>
              </a:rPr>
              <a:t>ffcheek.</a:t>
            </a:r>
            <a:r>
              <a:rPr lang="en-US" sz="2000" b="1" u="sng" dirty="0" smtClean="0">
                <a:solidFill>
                  <a:srgbClr val="FF0000"/>
                </a:solidFill>
              </a:rPr>
              <a:t>top</a:t>
            </a:r>
          </a:p>
          <a:p>
            <a:endParaRPr lang="en-US" sz="2000" dirty="0" smtClean="0"/>
          </a:p>
          <a:p>
            <a:r>
              <a:rPr lang="en-US" sz="2000" dirty="0" smtClean="0"/>
              <a:t>MAIL FROM:&lt;</a:t>
            </a:r>
            <a:r>
              <a:rPr lang="en-US" sz="2000" b="1" dirty="0" smtClean="0"/>
              <a:t>Toenail-Fungus-Awareness</a:t>
            </a:r>
            <a:r>
              <a:rPr lang="en-US" sz="2000" dirty="0" smtClean="0"/>
              <a:t>@gaui8as.ffcheek.top&gt; BODY=7BIT RET=HDRS</a:t>
            </a:r>
          </a:p>
          <a:p>
            <a:endParaRPr lang="en-US" sz="2000" dirty="0" smtClean="0"/>
          </a:p>
          <a:p>
            <a:r>
              <a:rPr lang="en-US" sz="2000" dirty="0" smtClean="0"/>
              <a:t>Let's begin with </a:t>
            </a:r>
            <a:r>
              <a:rPr lang="en-US" sz="2000" b="1" dirty="0" smtClean="0"/>
              <a:t>three points </a:t>
            </a:r>
            <a:r>
              <a:rPr lang="en-US" sz="2000" dirty="0" smtClean="0"/>
              <a:t>relating to the connecting host's domain name...</a:t>
            </a:r>
          </a:p>
          <a:p>
            <a:endParaRPr lang="en-US" sz="2000" dirty="0"/>
          </a:p>
          <a:p>
            <a:pPr marL="457200" indent="-457200">
              <a:buFont typeface="+mj-lt"/>
              <a:buAutoNum type="arabicParenR"/>
            </a:pPr>
            <a:r>
              <a:rPr lang="en-US" sz="2000" dirty="0" smtClean="0"/>
              <a:t>What do we know about the</a:t>
            </a:r>
            <a:r>
              <a:rPr lang="en-US" sz="2000" b="1" dirty="0" smtClean="0"/>
              <a:t> "top" TLD</a:t>
            </a:r>
            <a:r>
              <a:rPr lang="en-US" sz="2000" dirty="0" smtClean="0"/>
              <a:t>?</a:t>
            </a:r>
          </a:p>
          <a:p>
            <a:pPr marL="457200" indent="-457200">
              <a:buFont typeface="+mj-lt"/>
              <a:buAutoNum type="arabicParenR"/>
            </a:pPr>
            <a:endParaRPr lang="en-US" sz="2000" dirty="0"/>
          </a:p>
          <a:p>
            <a:pPr marL="457200" indent="-457200">
              <a:buFont typeface="+mj-lt"/>
              <a:buAutoNum type="arabicParenR"/>
            </a:pPr>
            <a:r>
              <a:rPr lang="en-US" sz="2000" dirty="0" smtClean="0"/>
              <a:t>What does the </a:t>
            </a:r>
            <a:r>
              <a:rPr lang="en-US" sz="2000" b="1" dirty="0" err="1" smtClean="0"/>
              <a:t>Valli</a:t>
            </a:r>
            <a:r>
              <a:rPr lang="en-US" sz="2000" b="1" dirty="0" smtClean="0"/>
              <a:t> Multi RBL checker </a:t>
            </a:r>
            <a:r>
              <a:rPr lang="en-US" sz="2000" dirty="0" smtClean="0"/>
              <a:t>think about the base </a:t>
            </a:r>
            <a:r>
              <a:rPr lang="en-US" sz="2000" dirty="0"/>
              <a:t>domain (</a:t>
            </a:r>
            <a:r>
              <a:rPr lang="en-US" sz="2000" dirty="0" err="1" smtClean="0"/>
              <a:t>mastann.top</a:t>
            </a:r>
            <a:r>
              <a:rPr lang="en-US" sz="2000" dirty="0" smtClean="0"/>
              <a:t>) </a:t>
            </a:r>
            <a:r>
              <a:rPr lang="mr-IN" sz="2000" dirty="0" smtClean="0"/>
              <a:t>–</a:t>
            </a:r>
            <a:r>
              <a:rPr lang="en-US" sz="2000" dirty="0" smtClean="0"/>
              <a:t> is it listed on any block lists?</a:t>
            </a:r>
          </a:p>
          <a:p>
            <a:pPr marL="457200" indent="-457200">
              <a:buFont typeface="+mj-lt"/>
              <a:buAutoNum type="arabicParenR"/>
            </a:pPr>
            <a:endParaRPr lang="en-US" sz="2000" dirty="0"/>
          </a:p>
          <a:p>
            <a:pPr marL="457200" indent="-457200">
              <a:buFont typeface="+mj-lt"/>
              <a:buAutoNum type="arabicParenR"/>
            </a:pPr>
            <a:r>
              <a:rPr lang="en-US" sz="2000" dirty="0" smtClean="0"/>
              <a:t>Once we've checked that, then let's check the </a:t>
            </a:r>
            <a:r>
              <a:rPr lang="en-US" sz="2000" b="1" dirty="0" smtClean="0"/>
              <a:t>domain Whois info</a:t>
            </a:r>
          </a:p>
        </p:txBody>
      </p:sp>
      <p:sp>
        <p:nvSpPr>
          <p:cNvPr id="4" name="Slide Number Placeholder 3"/>
          <p:cNvSpPr>
            <a:spLocks noGrp="1"/>
          </p:cNvSpPr>
          <p:nvPr>
            <p:ph type="sldNum" sz="quarter" idx="12"/>
          </p:nvPr>
        </p:nvSpPr>
        <p:spPr/>
        <p:txBody>
          <a:bodyPr/>
          <a:lstStyle/>
          <a:p>
            <a:fld id="{8A66AE07-A573-9E42-AA1F-E212CC8A1C16}" type="slidenum">
              <a:rPr lang="en-US" smtClean="0"/>
              <a:t>68</a:t>
            </a:fld>
            <a:endParaRPr lang="en-US" dirty="0"/>
          </a:p>
        </p:txBody>
      </p:sp>
    </p:spTree>
    <p:extLst>
      <p:ext uri="{BB962C8B-B14F-4D97-AF65-F5344CB8AC3E}">
        <p14:creationId xmlns:p14="http://schemas.microsoft.com/office/powerpoint/2010/main" val="228443563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989"/>
            <a:ext cx="8229600"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Spamhaus' Assessment of Most Abused TLDs</a:t>
            </a:r>
            <a:endParaRPr lang="en-US" sz="3200" b="1" dirty="0"/>
          </a:p>
        </p:txBody>
      </p:sp>
      <p:pic>
        <p:nvPicPr>
          <p:cNvPr id="7" name="Picture 6" descr="spamhaus-tld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53" y="1051527"/>
            <a:ext cx="8686800" cy="4490634"/>
          </a:xfrm>
          <a:prstGeom prst="rect">
            <a:avLst/>
          </a:prstGeom>
        </p:spPr>
      </p:pic>
      <p:sp>
        <p:nvSpPr>
          <p:cNvPr id="8" name="TextBox 7"/>
          <p:cNvSpPr txBox="1"/>
          <p:nvPr/>
        </p:nvSpPr>
        <p:spPr>
          <a:xfrm>
            <a:off x="1110455" y="5813688"/>
            <a:ext cx="6611456" cy="830997"/>
          </a:xfrm>
          <a:prstGeom prst="rect">
            <a:avLst/>
          </a:prstGeom>
          <a:noFill/>
        </p:spPr>
        <p:txBody>
          <a:bodyPr wrap="none" rtlCol="0">
            <a:spAutoFit/>
          </a:bodyPr>
          <a:lstStyle/>
          <a:p>
            <a:r>
              <a:rPr lang="en-US" sz="2400" b="1" dirty="0" smtClean="0"/>
              <a:t>For those in the back, that's 364,859 bad domains, </a:t>
            </a:r>
            <a:br>
              <a:rPr lang="en-US" sz="2400" b="1" dirty="0" smtClean="0"/>
            </a:br>
            <a:r>
              <a:rPr lang="en-US" sz="2400" b="1" dirty="0" smtClean="0"/>
              <a:t>56.4% of all .top domains are bad... wow.</a:t>
            </a:r>
            <a:endParaRPr lang="en-US" sz="2400" b="1" dirty="0"/>
          </a:p>
        </p:txBody>
      </p:sp>
      <p:sp>
        <p:nvSpPr>
          <p:cNvPr id="9" name="Slide Number Placeholder 8"/>
          <p:cNvSpPr>
            <a:spLocks noGrp="1"/>
          </p:cNvSpPr>
          <p:nvPr>
            <p:ph type="sldNum" sz="quarter" idx="12"/>
          </p:nvPr>
        </p:nvSpPr>
        <p:spPr/>
        <p:txBody>
          <a:bodyPr/>
          <a:lstStyle/>
          <a:p>
            <a:fld id="{8A66AE07-A573-9E42-AA1F-E212CC8A1C16}" type="slidenum">
              <a:rPr lang="en-US" smtClean="0"/>
              <a:t>69</a:t>
            </a:fld>
            <a:endParaRPr lang="en-US"/>
          </a:p>
        </p:txBody>
      </p:sp>
    </p:spTree>
    <p:extLst>
      <p:ext uri="{BB962C8B-B14F-4D97-AF65-F5344CB8AC3E}">
        <p14:creationId xmlns:p14="http://schemas.microsoft.com/office/powerpoint/2010/main" val="28006371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6" y="201197"/>
            <a:ext cx="8675641" cy="5303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Is This </a:t>
            </a:r>
            <a:r>
              <a:rPr lang="en-US" sz="3200" b="1" i="1" u="sng" dirty="0" smtClean="0"/>
              <a:t>Really</a:t>
            </a:r>
            <a:r>
              <a:rPr lang="en-US" sz="3200" b="1" dirty="0" smtClean="0"/>
              <a:t> A Problem? Yes. Ponemon Reports...</a:t>
            </a:r>
            <a:endParaRPr lang="en-US" sz="3200" b="1" dirty="0"/>
          </a:p>
        </p:txBody>
      </p:sp>
      <p:sp>
        <p:nvSpPr>
          <p:cNvPr id="3" name="Content Placeholder 2"/>
          <p:cNvSpPr>
            <a:spLocks noGrp="1"/>
          </p:cNvSpPr>
          <p:nvPr>
            <p:ph idx="1"/>
          </p:nvPr>
        </p:nvSpPr>
        <p:spPr>
          <a:xfrm>
            <a:off x="251467" y="1144310"/>
            <a:ext cx="8675641" cy="5457478"/>
          </a:xfrm>
        </p:spPr>
        <p:txBody>
          <a:bodyPr>
            <a:normAutofit/>
          </a:bodyPr>
          <a:lstStyle/>
          <a:p>
            <a:r>
              <a:rPr lang="en-US" sz="2200" b="1" dirty="0" smtClean="0"/>
              <a:t>"Seventy </a:t>
            </a:r>
            <a:r>
              <a:rPr lang="en-US" sz="2200" b="1" dirty="0"/>
              <a:t>percent of security pros said </a:t>
            </a:r>
            <a:r>
              <a:rPr lang="en-US" sz="2200" b="1" dirty="0" smtClean="0"/>
              <a:t>that </a:t>
            </a:r>
            <a:br>
              <a:rPr lang="en-US" sz="2200" b="1" dirty="0" smtClean="0"/>
            </a:br>
            <a:r>
              <a:rPr lang="en-US" sz="2200" b="1" dirty="0" smtClean="0"/>
              <a:t>their </a:t>
            </a:r>
            <a:r>
              <a:rPr lang="en-US" sz="2200" b="1" dirty="0"/>
              <a:t>companies have problems </a:t>
            </a:r>
            <a:r>
              <a:rPr lang="en-US" sz="2200" b="1" dirty="0" smtClean="0"/>
              <a:t>taking </a:t>
            </a:r>
            <a:br>
              <a:rPr lang="en-US" sz="2200" b="1" dirty="0" smtClean="0"/>
            </a:br>
            <a:r>
              <a:rPr lang="en-US" sz="2200" b="1" dirty="0" smtClean="0"/>
              <a:t>actions </a:t>
            </a:r>
            <a:r>
              <a:rPr lang="en-US" sz="2200" b="1" dirty="0"/>
              <a:t>based on threat </a:t>
            </a:r>
            <a:r>
              <a:rPr lang="en-US" sz="2200" b="1" dirty="0" smtClean="0"/>
              <a:t>intelligence </a:t>
            </a:r>
            <a:br>
              <a:rPr lang="en-US" sz="2200" b="1" dirty="0" smtClean="0"/>
            </a:br>
            <a:r>
              <a:rPr lang="en-US" sz="2200" b="1" dirty="0" smtClean="0"/>
              <a:t>because </a:t>
            </a:r>
            <a:r>
              <a:rPr lang="en-US" sz="2200" b="1" dirty="0"/>
              <a:t>there is too </a:t>
            </a:r>
            <a:r>
              <a:rPr lang="en-US" sz="2200" b="1" dirty="0" smtClean="0"/>
              <a:t>much </a:t>
            </a:r>
            <a:r>
              <a:rPr lang="en-US" sz="2200" b="1" dirty="0"/>
              <a:t>of it, or it is </a:t>
            </a:r>
            <a:r>
              <a:rPr lang="en-US" sz="2200" b="1" dirty="0" smtClean="0"/>
              <a:t/>
            </a:r>
            <a:br>
              <a:rPr lang="en-US" sz="2200" b="1" dirty="0" smtClean="0"/>
            </a:br>
            <a:r>
              <a:rPr lang="en-US" sz="2200" b="1" dirty="0" smtClean="0"/>
              <a:t>too </a:t>
            </a:r>
            <a:r>
              <a:rPr lang="en-US" sz="2200" b="1" dirty="0"/>
              <a:t>complex,</a:t>
            </a:r>
            <a:r>
              <a:rPr lang="en-US" sz="2200" dirty="0"/>
              <a:t> </a:t>
            </a:r>
            <a:r>
              <a:rPr lang="en-US" sz="2200" dirty="0" smtClean="0"/>
              <a:t>according </a:t>
            </a:r>
            <a:r>
              <a:rPr lang="en-US" sz="2200" dirty="0"/>
              <a:t>to a report by </a:t>
            </a:r>
            <a:r>
              <a:rPr lang="en-US" sz="2200" dirty="0" smtClean="0"/>
              <a:t/>
            </a:r>
            <a:br>
              <a:rPr lang="en-US" sz="2200" dirty="0" smtClean="0"/>
            </a:br>
            <a:r>
              <a:rPr lang="en-US" sz="2200" dirty="0" smtClean="0"/>
              <a:t>Ponemon Research [....]" </a:t>
            </a:r>
          </a:p>
          <a:p>
            <a:r>
              <a:rPr lang="en-US" sz="2200" dirty="0"/>
              <a:t>"</a:t>
            </a:r>
            <a:r>
              <a:rPr lang="en-US" sz="2200" dirty="0" smtClean="0"/>
              <a:t>In </a:t>
            </a:r>
            <a:r>
              <a:rPr lang="en-US" sz="2200" dirty="0"/>
              <a:t>particular, 69 percent said that their </a:t>
            </a:r>
            <a:r>
              <a:rPr lang="en-US" sz="2200" dirty="0" smtClean="0"/>
              <a:t/>
            </a:r>
            <a:br>
              <a:rPr lang="en-US" sz="2200" dirty="0" smtClean="0"/>
            </a:br>
            <a:r>
              <a:rPr lang="en-US" sz="2200" dirty="0" smtClean="0"/>
              <a:t>companies </a:t>
            </a:r>
            <a:r>
              <a:rPr lang="en-US" sz="2200" dirty="0"/>
              <a:t>lacked staff </a:t>
            </a:r>
            <a:r>
              <a:rPr lang="en-US" sz="2200" dirty="0" smtClean="0"/>
              <a:t>expertise. As </a:t>
            </a:r>
            <a:r>
              <a:rPr lang="en-US" sz="2200" dirty="0"/>
              <a:t>a </a:t>
            </a:r>
            <a:r>
              <a:rPr lang="en-US" sz="2200" dirty="0" smtClean="0"/>
              <a:t/>
            </a:r>
            <a:br>
              <a:rPr lang="en-US" sz="2200" dirty="0" smtClean="0"/>
            </a:br>
            <a:r>
              <a:rPr lang="en-US" sz="2200" dirty="0" smtClean="0"/>
              <a:t>result</a:t>
            </a:r>
            <a:r>
              <a:rPr lang="en-US" sz="2200" dirty="0"/>
              <a:t>, </a:t>
            </a:r>
            <a:r>
              <a:rPr lang="en-US" sz="2200" b="1" dirty="0"/>
              <a:t>only 46 percent said that incident responders used threat data when deciding how to respond to threats, </a:t>
            </a:r>
            <a:r>
              <a:rPr lang="en-US" sz="2200" dirty="0"/>
              <a:t>and </a:t>
            </a:r>
            <a:r>
              <a:rPr lang="en-US" sz="2200" b="1" dirty="0">
                <a:solidFill>
                  <a:srgbClr val="FF0000"/>
                </a:solidFill>
              </a:rPr>
              <a:t>only 27 percent said that they were effective in using the data</a:t>
            </a:r>
            <a:r>
              <a:rPr lang="en-US" sz="2200" b="1" dirty="0" smtClean="0">
                <a:solidFill>
                  <a:srgbClr val="FF0000"/>
                </a:solidFill>
              </a:rPr>
              <a:t>."</a:t>
            </a:r>
            <a:endParaRPr lang="en-US" sz="1800" b="1" dirty="0" smtClean="0">
              <a:solidFill>
                <a:srgbClr val="FF0000"/>
              </a:solidFill>
            </a:endParaRPr>
          </a:p>
          <a:p>
            <a:pPr marL="0" indent="0">
              <a:buNone/>
            </a:pPr>
            <a:r>
              <a:rPr lang="en-US" sz="1800" i="1" dirty="0" smtClean="0"/>
              <a:t>----</a:t>
            </a:r>
            <a:r>
              <a:rPr lang="en-US" sz="1800" dirty="0" smtClean="0"/>
              <a:t/>
            </a:r>
            <a:br>
              <a:rPr lang="en-US" sz="1800" dirty="0" smtClean="0"/>
            </a:br>
            <a:r>
              <a:rPr lang="en-US" sz="1800" b="1" dirty="0" smtClean="0"/>
              <a:t>"</a:t>
            </a:r>
            <a:r>
              <a:rPr lang="en-US" sz="1800" b="1" dirty="0"/>
              <a:t>Flood of threat intelligence overwhelming for many </a:t>
            </a:r>
            <a:r>
              <a:rPr lang="en-US" sz="1800" b="1" dirty="0" smtClean="0"/>
              <a:t>firms: The </a:t>
            </a:r>
            <a:r>
              <a:rPr lang="en-US" sz="1800" b="1" dirty="0"/>
              <a:t>amount of threat information coming in from security systems is overwhelming for many </a:t>
            </a:r>
            <a:r>
              <a:rPr lang="en-US" sz="1800" b="1" dirty="0" smtClean="0"/>
              <a:t>companies," </a:t>
            </a:r>
            <a:br>
              <a:rPr lang="en-US" sz="1800" b="1" dirty="0" smtClean="0"/>
            </a:br>
            <a:r>
              <a:rPr lang="sk-SK" sz="1800" dirty="0" smtClean="0"/>
              <a:t>Nov </a:t>
            </a:r>
            <a:r>
              <a:rPr lang="sk-SK" sz="1800" dirty="0"/>
              <a:t>3, </a:t>
            </a:r>
            <a:r>
              <a:rPr lang="sk-SK" sz="1800" dirty="0" smtClean="0"/>
              <a:t>2016 [emphasis added]</a:t>
            </a:r>
            <a:r>
              <a:rPr lang="en-US" sz="1800" dirty="0"/>
              <a:t> </a:t>
            </a:r>
            <a:r>
              <a:rPr lang="en-US" sz="1800" dirty="0" smtClean="0"/>
              <a:t>http</a:t>
            </a:r>
            <a:r>
              <a:rPr lang="en-US" sz="1800" dirty="0"/>
              <a:t>://</a:t>
            </a:r>
            <a:r>
              <a:rPr lang="en-US" sz="1800" dirty="0" err="1"/>
              <a:t>www.csoonline.com</a:t>
            </a:r>
            <a:r>
              <a:rPr lang="en-US" sz="1800" dirty="0"/>
              <a:t>/article/3138003/security/flood-of-threat-intelligence-overwhelming-for-many-</a:t>
            </a:r>
            <a:r>
              <a:rPr lang="en-US" sz="1800" dirty="0" err="1" smtClean="0"/>
              <a:t>firms.html</a:t>
            </a:r>
            <a:endParaRPr lang="en-US" sz="1800" dirty="0"/>
          </a:p>
        </p:txBody>
      </p:sp>
      <p:sp>
        <p:nvSpPr>
          <p:cNvPr id="4" name="Slide Number Placeholder 3"/>
          <p:cNvSpPr>
            <a:spLocks noGrp="1"/>
          </p:cNvSpPr>
          <p:nvPr>
            <p:ph type="sldNum" sz="quarter" idx="12"/>
          </p:nvPr>
        </p:nvSpPr>
        <p:spPr/>
        <p:txBody>
          <a:bodyPr/>
          <a:lstStyle/>
          <a:p>
            <a:fld id="{8A66AE07-A573-9E42-AA1F-E212CC8A1C16}" type="slidenum">
              <a:rPr lang="en-US" smtClean="0"/>
              <a:t>7</a:t>
            </a:fld>
            <a:endParaRPr lang="en-US"/>
          </a:p>
        </p:txBody>
      </p:sp>
      <p:pic>
        <p:nvPicPr>
          <p:cNvPr id="7" name="Picture 6" descr="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015" y="1144310"/>
            <a:ext cx="2997200" cy="2768600"/>
          </a:xfrm>
          <a:prstGeom prst="rect">
            <a:avLst/>
          </a:prstGeom>
        </p:spPr>
      </p:pic>
    </p:spTree>
    <p:extLst>
      <p:ext uri="{BB962C8B-B14F-4D97-AF65-F5344CB8AC3E}">
        <p14:creationId xmlns:p14="http://schemas.microsoft.com/office/powerpoint/2010/main" val="58817575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989"/>
            <a:ext cx="8229600" cy="106364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Partial Report From The </a:t>
            </a:r>
            <a:r>
              <a:rPr lang="en-US" sz="3200" b="1" dirty="0" err="1" smtClean="0"/>
              <a:t>Valli</a:t>
            </a:r>
            <a:r>
              <a:rPr lang="en-US" sz="3200" b="1" dirty="0" smtClean="0"/>
              <a:t> Multi-</a:t>
            </a:r>
            <a:r>
              <a:rPr lang="en-US" sz="3200" b="1" dirty="0"/>
              <a:t>RBL </a:t>
            </a:r>
            <a:r>
              <a:rPr lang="en-US" sz="3200" b="1" dirty="0" smtClean="0"/>
              <a:t>Checker for </a:t>
            </a:r>
            <a:r>
              <a:rPr lang="en-US" sz="3200" b="1" dirty="0" err="1" smtClean="0"/>
              <a:t>mastann.</a:t>
            </a:r>
            <a:r>
              <a:rPr lang="en-US" sz="3200" b="1" u="sng" dirty="0" err="1" smtClean="0"/>
              <a:t>top</a:t>
            </a:r>
            <a:r>
              <a:rPr lang="en-US" sz="3200" b="1" u="sng" dirty="0" smtClean="0"/>
              <a:t>:</a:t>
            </a:r>
            <a:r>
              <a:rPr lang="en-US" sz="3200" b="1" dirty="0" smtClean="0"/>
              <a:t> It *</a:t>
            </a:r>
            <a:r>
              <a:rPr lang="en-US" sz="3200" b="1" dirty="0" smtClean="0">
                <a:solidFill>
                  <a:srgbClr val="FF0000"/>
                </a:solidFill>
              </a:rPr>
              <a:t>IS* Block Listed</a:t>
            </a:r>
            <a:endParaRPr lang="en-US" sz="3200" b="1" dirty="0">
              <a:solidFill>
                <a:srgbClr val="FF0000"/>
              </a:solidFill>
            </a:endParaRPr>
          </a:p>
        </p:txBody>
      </p:sp>
      <p:pic>
        <p:nvPicPr>
          <p:cNvPr id="6" name="Picture 5" descr="multirb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82" y="1490067"/>
            <a:ext cx="8477610" cy="5066138"/>
          </a:xfrm>
          <a:prstGeom prst="rect">
            <a:avLst/>
          </a:prstGeom>
        </p:spPr>
      </p:pic>
      <p:sp>
        <p:nvSpPr>
          <p:cNvPr id="3" name="Slide Number Placeholder 2"/>
          <p:cNvSpPr>
            <a:spLocks noGrp="1"/>
          </p:cNvSpPr>
          <p:nvPr>
            <p:ph type="sldNum" sz="quarter" idx="12"/>
          </p:nvPr>
        </p:nvSpPr>
        <p:spPr/>
        <p:txBody>
          <a:bodyPr/>
          <a:lstStyle/>
          <a:p>
            <a:fld id="{8A66AE07-A573-9E42-AA1F-E212CC8A1C16}" type="slidenum">
              <a:rPr lang="en-US" smtClean="0"/>
              <a:t>70</a:t>
            </a:fld>
            <a:endParaRPr lang="en-US"/>
          </a:p>
        </p:txBody>
      </p:sp>
    </p:spTree>
    <p:extLst>
      <p:ext uri="{BB962C8B-B14F-4D97-AF65-F5344CB8AC3E}">
        <p14:creationId xmlns:p14="http://schemas.microsoft.com/office/powerpoint/2010/main" val="171139405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127774"/>
            <a:ext cx="8744372"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spc="-100" dirty="0" smtClean="0"/>
              <a:t>Domain Whois For Connecting Host (Select Records)</a:t>
            </a:r>
            <a:endParaRPr lang="en-US" sz="3200" b="1" spc="-100" dirty="0"/>
          </a:p>
        </p:txBody>
      </p:sp>
      <p:sp>
        <p:nvSpPr>
          <p:cNvPr id="3" name="Content Placeholder 2"/>
          <p:cNvSpPr>
            <a:spLocks noGrp="1"/>
          </p:cNvSpPr>
          <p:nvPr>
            <p:ph idx="1"/>
          </p:nvPr>
        </p:nvSpPr>
        <p:spPr>
          <a:xfrm>
            <a:off x="160581" y="715363"/>
            <a:ext cx="8744372" cy="5912699"/>
          </a:xfrm>
        </p:spPr>
        <p:txBody>
          <a:bodyPr>
            <a:normAutofit/>
          </a:bodyPr>
          <a:lstStyle/>
          <a:p>
            <a:pPr marL="0" indent="0">
              <a:spcBef>
                <a:spcPts val="0"/>
              </a:spcBef>
              <a:buNone/>
            </a:pPr>
            <a:r>
              <a:rPr lang="en-US" sz="2000" dirty="0" smtClean="0"/>
              <a:t>$ </a:t>
            </a:r>
            <a:r>
              <a:rPr lang="en-US" sz="2000" b="1" dirty="0" err="1" smtClean="0"/>
              <a:t>whois</a:t>
            </a:r>
            <a:r>
              <a:rPr lang="en-US" sz="2000" b="1" dirty="0" smtClean="0"/>
              <a:t> </a:t>
            </a:r>
            <a:r>
              <a:rPr lang="en-US" sz="2000" b="1" dirty="0" err="1" smtClean="0"/>
              <a:t>mastann.top</a:t>
            </a:r>
            <a:endParaRPr lang="en-US" sz="2000" b="1" dirty="0" smtClean="0"/>
          </a:p>
          <a:p>
            <a:pPr marL="0" indent="0">
              <a:spcBef>
                <a:spcPts val="0"/>
              </a:spcBef>
              <a:buNone/>
            </a:pPr>
            <a:r>
              <a:rPr lang="en-US" sz="2000" dirty="0" smtClean="0"/>
              <a:t>Domain Name: </a:t>
            </a:r>
            <a:r>
              <a:rPr lang="en-US" sz="2000" dirty="0" err="1" smtClean="0"/>
              <a:t>mastann.top</a:t>
            </a:r>
            <a:endParaRPr lang="en-US" sz="2000" dirty="0" smtClean="0"/>
          </a:p>
          <a:p>
            <a:pPr marL="0" indent="0">
              <a:spcBef>
                <a:spcPts val="0"/>
              </a:spcBef>
              <a:buNone/>
            </a:pPr>
            <a:r>
              <a:rPr lang="en-US" sz="2000" dirty="0" smtClean="0"/>
              <a:t>Updated Date: </a:t>
            </a:r>
            <a:r>
              <a:rPr lang="en-US" sz="2000" b="1" dirty="0" smtClean="0"/>
              <a:t>2016-10-26</a:t>
            </a:r>
            <a:r>
              <a:rPr lang="en-US" sz="2000" dirty="0" smtClean="0"/>
              <a:t>T06:54:29Z					    </a:t>
            </a:r>
            <a:r>
              <a:rPr lang="en-US" sz="2000" b="1" dirty="0" smtClean="0">
                <a:sym typeface="Wingdings"/>
              </a:rPr>
              <a:t> Recently registered</a:t>
            </a:r>
            <a:endParaRPr lang="en-US" sz="2000" b="1" dirty="0" smtClean="0"/>
          </a:p>
          <a:p>
            <a:pPr marL="0" indent="0">
              <a:spcBef>
                <a:spcPts val="0"/>
              </a:spcBef>
              <a:buNone/>
            </a:pPr>
            <a:r>
              <a:rPr lang="en-US" sz="2000" dirty="0" smtClean="0"/>
              <a:t>Creation Date: 2016-10-26T06:34:39Z						              </a:t>
            </a:r>
            <a:r>
              <a:rPr lang="en-US" sz="2000" b="1" dirty="0" smtClean="0"/>
              <a:t>and updated</a:t>
            </a:r>
          </a:p>
          <a:p>
            <a:pPr marL="0" indent="0">
              <a:spcBef>
                <a:spcPts val="0"/>
              </a:spcBef>
              <a:buNone/>
            </a:pPr>
            <a:r>
              <a:rPr lang="en-US" sz="2000" dirty="0" smtClean="0"/>
              <a:t>Sponsoring Registrar: </a:t>
            </a:r>
            <a:r>
              <a:rPr lang="en-US" sz="2000" b="1" dirty="0" smtClean="0">
                <a:solidFill>
                  <a:srgbClr val="FF0000"/>
                </a:solidFill>
              </a:rPr>
              <a:t>Alpnames Limited					       </a:t>
            </a:r>
            <a:r>
              <a:rPr lang="en-US" sz="2000" b="1" dirty="0" smtClean="0">
                <a:solidFill>
                  <a:srgbClr val="FF0000"/>
                </a:solidFill>
                <a:sym typeface="Wingdings"/>
              </a:rPr>
              <a:t> See next slide</a:t>
            </a:r>
            <a:endParaRPr lang="en-US" sz="2000" b="1" dirty="0" smtClean="0">
              <a:solidFill>
                <a:srgbClr val="FF0000"/>
              </a:solidFill>
            </a:endParaRPr>
          </a:p>
          <a:p>
            <a:pPr marL="0" indent="0">
              <a:spcBef>
                <a:spcPts val="0"/>
              </a:spcBef>
              <a:buNone/>
            </a:pPr>
            <a:r>
              <a:rPr lang="en-US" sz="2000" dirty="0" smtClean="0"/>
              <a:t>Domain Status: </a:t>
            </a:r>
            <a:r>
              <a:rPr lang="en-US" sz="2000" dirty="0" err="1" smtClean="0"/>
              <a:t>clientTransferProhibited</a:t>
            </a:r>
            <a:r>
              <a:rPr lang="en-US" sz="2000" dirty="0" smtClean="0"/>
              <a:t> </a:t>
            </a:r>
            <a:br>
              <a:rPr lang="en-US" sz="2000" dirty="0" smtClean="0"/>
            </a:br>
            <a:r>
              <a:rPr lang="en-US" sz="2000" dirty="0" smtClean="0"/>
              <a:t>	https://</a:t>
            </a:r>
            <a:r>
              <a:rPr lang="en-US" sz="2000" dirty="0" err="1" smtClean="0"/>
              <a:t>www.icann.org</a:t>
            </a:r>
            <a:r>
              <a:rPr lang="en-US" sz="2000" dirty="0" smtClean="0"/>
              <a:t>/</a:t>
            </a:r>
            <a:r>
              <a:rPr lang="en-US" sz="2000" dirty="0" err="1" smtClean="0"/>
              <a:t>epp#clientTransferProhibited</a:t>
            </a:r>
            <a:endParaRPr lang="en-US" sz="2000" dirty="0" smtClean="0"/>
          </a:p>
          <a:p>
            <a:pPr marL="0" indent="0">
              <a:spcBef>
                <a:spcPts val="0"/>
              </a:spcBef>
              <a:buNone/>
            </a:pPr>
            <a:r>
              <a:rPr lang="en-US" sz="2000" dirty="0" smtClean="0"/>
              <a:t>Registrant Name: </a:t>
            </a:r>
            <a:r>
              <a:rPr lang="en-US" sz="2000" dirty="0" err="1" smtClean="0"/>
              <a:t>Cecille</a:t>
            </a:r>
            <a:r>
              <a:rPr lang="en-US" sz="2000" dirty="0" smtClean="0"/>
              <a:t> Wynn</a:t>
            </a:r>
          </a:p>
          <a:p>
            <a:pPr marL="0" indent="0">
              <a:spcBef>
                <a:spcPts val="0"/>
              </a:spcBef>
              <a:buNone/>
            </a:pPr>
            <a:r>
              <a:rPr lang="en-US" sz="2000" dirty="0" smtClean="0"/>
              <a:t>Registrant Street: </a:t>
            </a:r>
            <a:r>
              <a:rPr lang="en-US" sz="2000" b="1" dirty="0" err="1" smtClean="0"/>
              <a:t>Roissy</a:t>
            </a:r>
            <a:r>
              <a:rPr lang="en-US" sz="2000" b="1" dirty="0" smtClean="0"/>
              <a:t> Charles de Gaulle                  </a:t>
            </a:r>
            <a:r>
              <a:rPr lang="en-US" sz="2000" b="1" dirty="0" smtClean="0">
                <a:sym typeface="Wingdings"/>
              </a:rPr>
              <a:t> The French airport</a:t>
            </a:r>
            <a:endParaRPr lang="en-US" sz="2000" b="1" dirty="0" smtClean="0"/>
          </a:p>
          <a:p>
            <a:pPr marL="0" indent="0">
              <a:spcBef>
                <a:spcPts val="0"/>
              </a:spcBef>
              <a:buNone/>
            </a:pPr>
            <a:r>
              <a:rPr lang="en-US" sz="2000" dirty="0" smtClean="0"/>
              <a:t>Registrant City: </a:t>
            </a:r>
            <a:r>
              <a:rPr lang="en-US" sz="2000" dirty="0" err="1" smtClean="0"/>
              <a:t>Roissy</a:t>
            </a:r>
            <a:r>
              <a:rPr lang="en-US" sz="2000" dirty="0" smtClean="0"/>
              <a:t>-en-France					[and M3AAWG was meeting</a:t>
            </a:r>
          </a:p>
          <a:p>
            <a:pPr marL="0" indent="0">
              <a:spcBef>
                <a:spcPts val="0"/>
              </a:spcBef>
              <a:buNone/>
            </a:pPr>
            <a:r>
              <a:rPr lang="en-US" sz="2000" dirty="0" smtClean="0"/>
              <a:t>Registrant State/Province: Paris					in Paris at the time...]</a:t>
            </a:r>
          </a:p>
          <a:p>
            <a:pPr marL="0" indent="0">
              <a:spcBef>
                <a:spcPts val="0"/>
              </a:spcBef>
              <a:buNone/>
            </a:pPr>
            <a:r>
              <a:rPr lang="en-US" sz="2000" dirty="0" smtClean="0"/>
              <a:t>Registrant Postal Code: 95700</a:t>
            </a:r>
          </a:p>
          <a:p>
            <a:pPr marL="0" indent="0">
              <a:spcBef>
                <a:spcPts val="0"/>
              </a:spcBef>
              <a:buNone/>
            </a:pPr>
            <a:r>
              <a:rPr lang="en-US" sz="2000" dirty="0" smtClean="0"/>
              <a:t>Registrant Country: FR</a:t>
            </a:r>
          </a:p>
          <a:p>
            <a:pPr marL="0" indent="0">
              <a:spcBef>
                <a:spcPts val="0"/>
              </a:spcBef>
              <a:buNone/>
            </a:pPr>
            <a:r>
              <a:rPr lang="en-US" sz="2000" dirty="0" smtClean="0"/>
              <a:t>Registrant Phone: +33.174258418</a:t>
            </a:r>
          </a:p>
          <a:p>
            <a:pPr marL="0" indent="0">
              <a:spcBef>
                <a:spcPts val="0"/>
              </a:spcBef>
              <a:buNone/>
            </a:pPr>
            <a:r>
              <a:rPr lang="en-US" sz="2000" dirty="0" smtClean="0"/>
              <a:t>Registrant Email: </a:t>
            </a:r>
            <a:r>
              <a:rPr lang="en-US" sz="2000" b="1" dirty="0" smtClean="0"/>
              <a:t>alw6nrdlpdysambm3aum3krrwhva32j6pjeyqqln@yahoo.com</a:t>
            </a:r>
            <a:br>
              <a:rPr lang="en-US" sz="2000" b="1" dirty="0" smtClean="0"/>
            </a:br>
            <a:r>
              <a:rPr lang="en-US" sz="2000" b="1" dirty="0" smtClean="0"/>
              <a:t>						</a:t>
            </a:r>
            <a:r>
              <a:rPr lang="en-US" sz="2000" b="1" dirty="0"/>
              <a:t> </a:t>
            </a:r>
            <a:r>
              <a:rPr lang="en-US" sz="2000" b="1" dirty="0" smtClean="0"/>
              <a:t>                     </a:t>
            </a:r>
            <a:r>
              <a:rPr lang="en-US" sz="2000" b="1" dirty="0" smtClean="0">
                <a:sym typeface="Wingdings"/>
              </a:rPr>
              <a:t> That's sure a memorable email address!</a:t>
            </a:r>
            <a:endParaRPr lang="en-US" sz="2000" b="1" dirty="0" smtClean="0"/>
          </a:p>
          <a:p>
            <a:pPr marL="0" indent="0">
              <a:spcBef>
                <a:spcPts val="0"/>
              </a:spcBef>
              <a:buNone/>
            </a:pPr>
            <a:r>
              <a:rPr lang="en-US" sz="2000" dirty="0" smtClean="0"/>
              <a:t>[</a:t>
            </a:r>
            <a:r>
              <a:rPr lang="en-US" sz="2000" dirty="0" err="1" smtClean="0"/>
              <a:t>etc</a:t>
            </a:r>
            <a:r>
              <a:rPr lang="en-US" sz="2000" dirty="0" smtClean="0"/>
              <a:t>]</a:t>
            </a:r>
          </a:p>
          <a:p>
            <a:pPr marL="0" indent="0">
              <a:spcBef>
                <a:spcPts val="0"/>
              </a:spcBef>
              <a:buNone/>
            </a:pPr>
            <a:r>
              <a:rPr lang="en-US" sz="2000" dirty="0" smtClean="0"/>
              <a:t>Name </a:t>
            </a:r>
            <a:r>
              <a:rPr lang="en-US" sz="2000" dirty="0"/>
              <a:t>Server: </a:t>
            </a:r>
            <a:r>
              <a:rPr lang="en-US" sz="2000" b="1" dirty="0" err="1" smtClean="0"/>
              <a:t>mimi.ns.cloudflare.com</a:t>
            </a:r>
            <a:r>
              <a:rPr lang="en-US" sz="2000" b="1" dirty="0" smtClean="0"/>
              <a:t>					 </a:t>
            </a:r>
            <a:r>
              <a:rPr lang="en-US" sz="2000" b="1" dirty="0" smtClean="0">
                <a:solidFill>
                  <a:srgbClr val="FF0000"/>
                </a:solidFill>
                <a:sym typeface="Wingdings"/>
              </a:rPr>
              <a:t> Look forward 2 slides</a:t>
            </a:r>
            <a:endParaRPr lang="en-US" sz="2000" b="1" dirty="0" smtClean="0">
              <a:solidFill>
                <a:srgbClr val="FF0000"/>
              </a:solidFill>
            </a:endParaRPr>
          </a:p>
          <a:p>
            <a:pPr marL="0" indent="0">
              <a:spcBef>
                <a:spcPts val="0"/>
              </a:spcBef>
              <a:buNone/>
            </a:pPr>
            <a:r>
              <a:rPr lang="en-US" sz="2000" dirty="0" smtClean="0"/>
              <a:t>Name </a:t>
            </a:r>
            <a:r>
              <a:rPr lang="en-US" sz="2000" dirty="0"/>
              <a:t>Server: </a:t>
            </a:r>
            <a:r>
              <a:rPr lang="en-US" sz="2000" b="1" dirty="0" err="1" smtClean="0"/>
              <a:t>brett.ns.cloudflare.com</a:t>
            </a:r>
            <a:endParaRPr lang="en-US" sz="2000" b="1" dirty="0"/>
          </a:p>
        </p:txBody>
      </p:sp>
      <p:sp>
        <p:nvSpPr>
          <p:cNvPr id="4" name="Slide Number Placeholder 3"/>
          <p:cNvSpPr>
            <a:spLocks noGrp="1"/>
          </p:cNvSpPr>
          <p:nvPr>
            <p:ph type="sldNum" sz="quarter" idx="12"/>
          </p:nvPr>
        </p:nvSpPr>
        <p:spPr/>
        <p:txBody>
          <a:bodyPr/>
          <a:lstStyle/>
          <a:p>
            <a:fld id="{8A66AE07-A573-9E42-AA1F-E212CC8A1C16}" type="slidenum">
              <a:rPr lang="en-US" smtClean="0"/>
              <a:t>71</a:t>
            </a:fld>
            <a:endParaRPr lang="en-US"/>
          </a:p>
        </p:txBody>
      </p:sp>
    </p:spTree>
    <p:extLst>
      <p:ext uri="{BB962C8B-B14F-4D97-AF65-F5344CB8AC3E}">
        <p14:creationId xmlns:p14="http://schemas.microsoft.com/office/powerpoint/2010/main" val="406719796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127774"/>
            <a:ext cx="8744372" cy="496374"/>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spc="-100" dirty="0" smtClean="0"/>
              <a:t>The Relevance of Alpnames?</a:t>
            </a:r>
            <a:endParaRPr lang="en-US" sz="3200" b="1" spc="-100" dirty="0"/>
          </a:p>
        </p:txBody>
      </p:sp>
      <p:pic>
        <p:nvPicPr>
          <p:cNvPr id="7" name="Picture 6" descr="spamhaus-registrar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80" y="1113924"/>
            <a:ext cx="8744373" cy="4538570"/>
          </a:xfrm>
          <a:prstGeom prst="rect">
            <a:avLst/>
          </a:prstGeom>
        </p:spPr>
      </p:pic>
      <p:sp>
        <p:nvSpPr>
          <p:cNvPr id="8" name="Slide Number Placeholder 7"/>
          <p:cNvSpPr>
            <a:spLocks noGrp="1"/>
          </p:cNvSpPr>
          <p:nvPr>
            <p:ph type="sldNum" sz="quarter" idx="12"/>
          </p:nvPr>
        </p:nvSpPr>
        <p:spPr/>
        <p:txBody>
          <a:bodyPr/>
          <a:lstStyle/>
          <a:p>
            <a:fld id="{8A66AE07-A573-9E42-AA1F-E212CC8A1C16}" type="slidenum">
              <a:rPr lang="en-US" smtClean="0"/>
              <a:t>72</a:t>
            </a:fld>
            <a:endParaRPr lang="en-US"/>
          </a:p>
        </p:txBody>
      </p:sp>
      <p:sp>
        <p:nvSpPr>
          <p:cNvPr id="9" name="TextBox 8"/>
          <p:cNvSpPr txBox="1"/>
          <p:nvPr/>
        </p:nvSpPr>
        <p:spPr>
          <a:xfrm>
            <a:off x="895684" y="6125517"/>
            <a:ext cx="6552545" cy="461665"/>
          </a:xfrm>
          <a:prstGeom prst="rect">
            <a:avLst/>
          </a:prstGeom>
          <a:noFill/>
        </p:spPr>
        <p:txBody>
          <a:bodyPr wrap="none" rtlCol="0">
            <a:spAutoFit/>
          </a:bodyPr>
          <a:lstStyle/>
          <a:p>
            <a:r>
              <a:rPr lang="en-US" sz="2400" b="1" dirty="0" smtClean="0"/>
              <a:t>That's </a:t>
            </a:r>
            <a:r>
              <a:rPr lang="en-US" sz="2400" b="1" u="sng" dirty="0" smtClean="0"/>
              <a:t>73.8% bad domains</a:t>
            </a:r>
            <a:r>
              <a:rPr lang="en-US" sz="2400" b="1" dirty="0" smtClean="0"/>
              <a:t> according to Spamhaus</a:t>
            </a:r>
            <a:endParaRPr lang="en-US" sz="2400" b="1" dirty="0"/>
          </a:p>
        </p:txBody>
      </p:sp>
    </p:spTree>
    <p:extLst>
      <p:ext uri="{BB962C8B-B14F-4D97-AF65-F5344CB8AC3E}">
        <p14:creationId xmlns:p14="http://schemas.microsoft.com/office/powerpoint/2010/main" val="143268194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127774"/>
            <a:ext cx="8744372" cy="530352"/>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spc="-100" dirty="0" smtClean="0"/>
              <a:t>And Cloudflare?</a:t>
            </a:r>
            <a:endParaRPr lang="en-US" sz="3200" b="1" spc="-100" dirty="0"/>
          </a:p>
        </p:txBody>
      </p:sp>
      <p:sp>
        <p:nvSpPr>
          <p:cNvPr id="3" name="Content Placeholder 2"/>
          <p:cNvSpPr>
            <a:spLocks noGrp="1"/>
          </p:cNvSpPr>
          <p:nvPr>
            <p:ph idx="1"/>
          </p:nvPr>
        </p:nvSpPr>
        <p:spPr>
          <a:xfrm>
            <a:off x="160581" y="892813"/>
            <a:ext cx="8744372" cy="5735249"/>
          </a:xfrm>
        </p:spPr>
        <p:txBody>
          <a:bodyPr>
            <a:normAutofit/>
          </a:bodyPr>
          <a:lstStyle/>
          <a:p>
            <a:pPr>
              <a:spcBef>
                <a:spcPts val="0"/>
              </a:spcBef>
            </a:pPr>
            <a:r>
              <a:rPr lang="en-US" sz="2400" dirty="0" smtClean="0"/>
              <a:t>Cloudflare acts as a </a:t>
            </a:r>
            <a:r>
              <a:rPr lang="en-US" sz="2400" b="1" dirty="0" smtClean="0"/>
              <a:t>reverse proxy, </a:t>
            </a:r>
            <a:r>
              <a:rPr lang="en-US" sz="2400" dirty="0" smtClean="0"/>
              <a:t>interposing itself between a web site and the Internet. This is very useful service if your site has become the target of a DDoS attack.</a:t>
            </a:r>
          </a:p>
          <a:p>
            <a:pPr>
              <a:spcBef>
                <a:spcPts val="0"/>
              </a:spcBef>
            </a:pPr>
            <a:r>
              <a:rPr lang="en-US" sz="2400" dirty="0" smtClean="0"/>
              <a:t>HOWEVER, from the point when you put your "real" web site behind Cloudflare, traffic for your web site then goes to one of </a:t>
            </a:r>
            <a:r>
              <a:rPr lang="en-US" sz="2400" i="1" u="sng" dirty="0" smtClean="0"/>
              <a:t>Cloudflare's</a:t>
            </a:r>
            <a:r>
              <a:rPr lang="en-US" sz="2400" dirty="0" smtClean="0"/>
              <a:t> IPs; </a:t>
            </a:r>
            <a:r>
              <a:rPr lang="en-US" sz="2400" b="1" dirty="0" smtClean="0"/>
              <a:t>only you and Cloudflare know your </a:t>
            </a:r>
            <a:r>
              <a:rPr lang="en-US" sz="2400" b="1" i="1" dirty="0" smtClean="0"/>
              <a:t>"real IP."</a:t>
            </a:r>
          </a:p>
          <a:p>
            <a:pPr lvl="1">
              <a:spcBef>
                <a:spcPts val="0"/>
              </a:spcBef>
            </a:pPr>
            <a:r>
              <a:rPr lang="en-US" sz="2000" dirty="0" smtClean="0"/>
              <a:t>This means that third parties can't lookup the real IP address in the hope that you'll find clues to the identity of the web site's owner</a:t>
            </a:r>
          </a:p>
          <a:p>
            <a:pPr lvl="1">
              <a:spcBef>
                <a:spcPts val="0"/>
              </a:spcBef>
            </a:pPr>
            <a:r>
              <a:rPr lang="en-US" sz="2000" dirty="0"/>
              <a:t>N</a:t>
            </a:r>
            <a:r>
              <a:rPr lang="en-US" sz="2000" dirty="0" smtClean="0"/>
              <a:t>or can you potentially determine the span of IPs the site owner controls</a:t>
            </a:r>
            <a:endParaRPr lang="en-US" sz="2000" dirty="0" smtClean="0">
              <a:sym typeface="Wingdings"/>
            </a:endParaRPr>
          </a:p>
          <a:p>
            <a:pPr>
              <a:spcBef>
                <a:spcPts val="0"/>
              </a:spcBef>
            </a:pPr>
            <a:r>
              <a:rPr lang="en-US" sz="2400" dirty="0" smtClean="0"/>
              <a:t>Cloudflare protected domains also typically use </a:t>
            </a:r>
            <a:r>
              <a:rPr lang="en-US" sz="2400" b="1" dirty="0" smtClean="0"/>
              <a:t>Cloudflare name servers;</a:t>
            </a:r>
            <a:r>
              <a:rPr lang="en-US" sz="2400" dirty="0" smtClean="0"/>
              <a:t> </a:t>
            </a:r>
            <a:r>
              <a:rPr lang="en-US" sz="2400" b="1" dirty="0" smtClean="0"/>
              <a:t>those servers are shared by many unrelated sites. </a:t>
            </a:r>
          </a:p>
          <a:p>
            <a:pPr lvl="1">
              <a:spcBef>
                <a:spcPts val="0"/>
              </a:spcBef>
            </a:pPr>
            <a:r>
              <a:rPr lang="en-US" sz="2000" dirty="0" smtClean="0"/>
              <a:t>This means that you also can't use passive DNS to find just a set of closely related domains that all use a unique name server</a:t>
            </a:r>
          </a:p>
          <a:p>
            <a:pPr lvl="1">
              <a:spcBef>
                <a:spcPts val="0"/>
              </a:spcBef>
            </a:pPr>
            <a:r>
              <a:rPr lang="en-US" sz="2000" dirty="0" smtClean="0"/>
              <a:t>And you can't do name server </a:t>
            </a:r>
            <a:r>
              <a:rPr lang="en-US" sz="2000" dirty="0" smtClean="0">
                <a:sym typeface="Wingdings"/>
              </a:rPr>
              <a:t> IP, and look for other name servers sharing the same IP using passive DNS.</a:t>
            </a:r>
          </a:p>
          <a:p>
            <a:pPr>
              <a:spcBef>
                <a:spcPts val="0"/>
              </a:spcBef>
            </a:pPr>
            <a:r>
              <a:rPr lang="en-US" sz="2400" dirty="0" smtClean="0">
                <a:sym typeface="Wingdings"/>
              </a:rPr>
              <a:t>This arrangement frustrates both domain and IP reputation work</a:t>
            </a:r>
            <a:endParaRPr lang="en-US" sz="2400" dirty="0" smtClean="0"/>
          </a:p>
        </p:txBody>
      </p:sp>
      <p:sp>
        <p:nvSpPr>
          <p:cNvPr id="4" name="Slide Number Placeholder 3"/>
          <p:cNvSpPr>
            <a:spLocks noGrp="1"/>
          </p:cNvSpPr>
          <p:nvPr>
            <p:ph type="sldNum" sz="quarter" idx="12"/>
          </p:nvPr>
        </p:nvSpPr>
        <p:spPr/>
        <p:txBody>
          <a:bodyPr/>
          <a:lstStyle/>
          <a:p>
            <a:fld id="{8A66AE07-A573-9E42-AA1F-E212CC8A1C16}" type="slidenum">
              <a:rPr lang="en-US" smtClean="0"/>
              <a:t>73</a:t>
            </a:fld>
            <a:endParaRPr lang="en-US"/>
          </a:p>
        </p:txBody>
      </p:sp>
    </p:spTree>
    <p:extLst>
      <p:ext uri="{BB962C8B-B14F-4D97-AF65-F5344CB8AC3E}">
        <p14:creationId xmlns:p14="http://schemas.microsoft.com/office/powerpoint/2010/main" val="38936917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127774"/>
            <a:ext cx="8744372" cy="530352"/>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spc="-100" dirty="0" smtClean="0"/>
              <a:t>An Example Of A Cloudflare-Protected Domain</a:t>
            </a:r>
            <a:endParaRPr lang="en-US" sz="3200" b="1" spc="-100" dirty="0"/>
          </a:p>
        </p:txBody>
      </p:sp>
      <p:sp>
        <p:nvSpPr>
          <p:cNvPr id="3" name="Content Placeholder 2"/>
          <p:cNvSpPr>
            <a:spLocks noGrp="1"/>
          </p:cNvSpPr>
          <p:nvPr>
            <p:ph idx="1"/>
          </p:nvPr>
        </p:nvSpPr>
        <p:spPr>
          <a:xfrm>
            <a:off x="160581" y="892813"/>
            <a:ext cx="8744372" cy="5735249"/>
          </a:xfrm>
        </p:spPr>
        <p:txBody>
          <a:bodyPr>
            <a:normAutofit/>
          </a:bodyPr>
          <a:lstStyle/>
          <a:p>
            <a:pPr marL="0" indent="0">
              <a:spcBef>
                <a:spcPts val="0"/>
              </a:spcBef>
              <a:buNone/>
            </a:pPr>
            <a:r>
              <a:rPr lang="en-US" sz="2400" dirty="0"/>
              <a:t>Domain Name: </a:t>
            </a:r>
            <a:r>
              <a:rPr lang="en-US" sz="2400" b="1" dirty="0" err="1"/>
              <a:t>int</a:t>
            </a:r>
            <a:r>
              <a:rPr lang="en-US" sz="2400" b="1" dirty="0"/>
              <a:t>-security-</a:t>
            </a:r>
            <a:r>
              <a:rPr lang="en-US" sz="2400" b="1" dirty="0" err="1" smtClean="0"/>
              <a:t>paypal</a:t>
            </a:r>
            <a:r>
              <a:rPr lang="en-US" sz="2400" b="1" dirty="0" smtClean="0"/>
              <a:t>[dot]com</a:t>
            </a:r>
            <a:endParaRPr lang="en-US" sz="2400" b="1" dirty="0"/>
          </a:p>
          <a:p>
            <a:pPr marL="0" indent="0">
              <a:spcBef>
                <a:spcPts val="0"/>
              </a:spcBef>
              <a:buNone/>
            </a:pPr>
            <a:r>
              <a:rPr lang="en-US" sz="2400" dirty="0" smtClean="0"/>
              <a:t>Registrant </a:t>
            </a:r>
            <a:r>
              <a:rPr lang="en-US" sz="2400" dirty="0"/>
              <a:t>Name: </a:t>
            </a:r>
            <a:r>
              <a:rPr lang="en-US" sz="2400" dirty="0" err="1"/>
              <a:t>fuzay</a:t>
            </a:r>
            <a:r>
              <a:rPr lang="en-US" sz="2400" dirty="0"/>
              <a:t> </a:t>
            </a:r>
            <a:r>
              <a:rPr lang="en-US" sz="2400" dirty="0" err="1"/>
              <a:t>nsidik</a:t>
            </a:r>
            <a:endParaRPr lang="en-US" sz="2400" dirty="0"/>
          </a:p>
          <a:p>
            <a:pPr marL="0" indent="0">
              <a:spcBef>
                <a:spcPts val="0"/>
              </a:spcBef>
              <a:buNone/>
            </a:pPr>
            <a:r>
              <a:rPr lang="en-US" sz="2400" dirty="0" smtClean="0"/>
              <a:t>Registrant </a:t>
            </a:r>
            <a:r>
              <a:rPr lang="en-US" sz="2400" dirty="0"/>
              <a:t>Street: </a:t>
            </a:r>
            <a:r>
              <a:rPr lang="en-US" sz="2400" dirty="0" smtClean="0"/>
              <a:t>ABC</a:t>
            </a:r>
            <a:endParaRPr lang="en-US" sz="2400" dirty="0"/>
          </a:p>
          <a:p>
            <a:pPr marL="0" indent="0">
              <a:spcBef>
                <a:spcPts val="0"/>
              </a:spcBef>
              <a:buNone/>
            </a:pPr>
            <a:r>
              <a:rPr lang="en-US" sz="2400" dirty="0"/>
              <a:t>Registrant City: </a:t>
            </a:r>
            <a:r>
              <a:rPr lang="en-US" sz="2400" dirty="0" smtClean="0"/>
              <a:t>ABC	                    </a:t>
            </a:r>
            <a:r>
              <a:rPr lang="en-US" sz="2400" dirty="0" smtClean="0">
                <a:sym typeface="Wingdings"/>
              </a:rPr>
              <a:t> ABC is lovely in the springtime :-)</a:t>
            </a:r>
            <a:endParaRPr lang="en-US" sz="2400" dirty="0"/>
          </a:p>
          <a:p>
            <a:pPr marL="0" indent="0">
              <a:spcBef>
                <a:spcPts val="0"/>
              </a:spcBef>
              <a:buNone/>
            </a:pPr>
            <a:r>
              <a:rPr lang="en-US" sz="2400" dirty="0"/>
              <a:t>Registrant State/Province: Arizona</a:t>
            </a:r>
          </a:p>
          <a:p>
            <a:pPr marL="0" indent="0">
              <a:spcBef>
                <a:spcPts val="0"/>
              </a:spcBef>
              <a:buNone/>
            </a:pPr>
            <a:r>
              <a:rPr lang="en-US" sz="2400" dirty="0"/>
              <a:t>Registrant Postal Code: </a:t>
            </a:r>
            <a:r>
              <a:rPr lang="en-US" sz="2400" dirty="0" smtClean="0"/>
              <a:t>87102</a:t>
            </a:r>
            <a:r>
              <a:rPr lang="en-US" sz="2400" dirty="0"/>
              <a:t> </a:t>
            </a:r>
            <a:r>
              <a:rPr lang="en-US" sz="2400" dirty="0" smtClean="0"/>
              <a:t>       </a:t>
            </a:r>
            <a:r>
              <a:rPr lang="en-US" sz="2400" dirty="0" smtClean="0">
                <a:sym typeface="Wingdings"/>
              </a:rPr>
              <a:t> That's </a:t>
            </a:r>
            <a:r>
              <a:rPr lang="en-US" sz="2400" dirty="0">
                <a:sym typeface="Wingdings"/>
              </a:rPr>
              <a:t>an Albuquerque, </a:t>
            </a:r>
            <a:r>
              <a:rPr lang="en-US" sz="2400" dirty="0" smtClean="0">
                <a:sym typeface="Wingdings"/>
              </a:rPr>
              <a:t>NM zip)</a:t>
            </a:r>
            <a:endParaRPr lang="en-US" sz="2400" dirty="0"/>
          </a:p>
          <a:p>
            <a:pPr marL="0" indent="0">
              <a:spcBef>
                <a:spcPts val="0"/>
              </a:spcBef>
              <a:buNone/>
            </a:pPr>
            <a:r>
              <a:rPr lang="en-US" sz="2400" dirty="0"/>
              <a:t>Registrant Country: US</a:t>
            </a:r>
          </a:p>
          <a:p>
            <a:pPr marL="0" indent="0">
              <a:spcBef>
                <a:spcPts val="0"/>
              </a:spcBef>
              <a:buNone/>
            </a:pPr>
            <a:r>
              <a:rPr lang="en-US" sz="2400" dirty="0"/>
              <a:t>Registrant Phone: +</a:t>
            </a:r>
            <a:r>
              <a:rPr lang="en-US" sz="2400" dirty="0" smtClean="0"/>
              <a:t>1.3331143019  </a:t>
            </a:r>
            <a:r>
              <a:rPr lang="en-US" sz="2400" dirty="0" smtClean="0">
                <a:sym typeface="Wingdings"/>
              </a:rPr>
              <a:t> Guadalajara, Mexico area </a:t>
            </a:r>
            <a:r>
              <a:rPr lang="en-US" sz="2400" dirty="0">
                <a:sym typeface="Wingdings"/>
              </a:rPr>
              <a:t>c</a:t>
            </a:r>
            <a:r>
              <a:rPr lang="en-US" sz="2400" dirty="0" smtClean="0">
                <a:sym typeface="Wingdings"/>
              </a:rPr>
              <a:t>ode</a:t>
            </a:r>
            <a:endParaRPr lang="en-US" sz="2400" dirty="0"/>
          </a:p>
          <a:p>
            <a:pPr marL="0" indent="0">
              <a:spcBef>
                <a:spcPts val="0"/>
              </a:spcBef>
              <a:buNone/>
            </a:pPr>
            <a:r>
              <a:rPr lang="en-US" sz="2400" dirty="0" smtClean="0"/>
              <a:t>Registrant </a:t>
            </a:r>
            <a:r>
              <a:rPr lang="en-US" sz="2400" dirty="0"/>
              <a:t>Email: </a:t>
            </a:r>
            <a:r>
              <a:rPr lang="en-US" sz="2400" dirty="0" err="1"/>
              <a:t>sidikccuk@gmail.com</a:t>
            </a:r>
            <a:endParaRPr lang="en-US" sz="2400" dirty="0"/>
          </a:p>
          <a:p>
            <a:pPr marL="0" indent="0">
              <a:spcBef>
                <a:spcPts val="0"/>
              </a:spcBef>
              <a:buNone/>
            </a:pPr>
            <a:r>
              <a:rPr lang="en-US" sz="2400" dirty="0" smtClean="0"/>
              <a:t>[...]</a:t>
            </a:r>
          </a:p>
          <a:p>
            <a:pPr marL="0" indent="0">
              <a:spcBef>
                <a:spcPts val="0"/>
              </a:spcBef>
              <a:buNone/>
            </a:pPr>
            <a:r>
              <a:rPr lang="en-US" sz="2400" dirty="0"/>
              <a:t>Name Server: </a:t>
            </a:r>
            <a:r>
              <a:rPr lang="en-US" sz="2400" b="1" dirty="0"/>
              <a:t>MERLIN.NS.CLOUDFLARE.COM</a:t>
            </a:r>
          </a:p>
          <a:p>
            <a:pPr marL="0" indent="0">
              <a:spcBef>
                <a:spcPts val="0"/>
              </a:spcBef>
              <a:buNone/>
            </a:pPr>
            <a:r>
              <a:rPr lang="en-US" sz="2400" dirty="0"/>
              <a:t>Name Server: </a:t>
            </a:r>
            <a:r>
              <a:rPr lang="en-US" sz="2400" b="1" dirty="0"/>
              <a:t>TANI.NS.CLOUDFLARE.COM</a:t>
            </a:r>
          </a:p>
          <a:p>
            <a:pPr marL="0" indent="0">
              <a:spcBef>
                <a:spcPts val="0"/>
              </a:spcBef>
              <a:buNone/>
            </a:pPr>
            <a:endParaRPr lang="en-US" sz="2400" dirty="0" smtClean="0"/>
          </a:p>
        </p:txBody>
      </p:sp>
      <p:sp>
        <p:nvSpPr>
          <p:cNvPr id="4" name="Slide Number Placeholder 3"/>
          <p:cNvSpPr>
            <a:spLocks noGrp="1"/>
          </p:cNvSpPr>
          <p:nvPr>
            <p:ph type="sldNum" sz="quarter" idx="12"/>
          </p:nvPr>
        </p:nvSpPr>
        <p:spPr/>
        <p:txBody>
          <a:bodyPr/>
          <a:lstStyle/>
          <a:p>
            <a:fld id="{8A66AE07-A573-9E42-AA1F-E212CC8A1C16}" type="slidenum">
              <a:rPr lang="en-US" smtClean="0"/>
              <a:t>74</a:t>
            </a:fld>
            <a:endParaRPr lang="en-US"/>
          </a:p>
        </p:txBody>
      </p:sp>
    </p:spTree>
    <p:extLst>
      <p:ext uri="{BB962C8B-B14F-4D97-AF65-F5344CB8AC3E}">
        <p14:creationId xmlns:p14="http://schemas.microsoft.com/office/powerpoint/2010/main" val="54952144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127774"/>
            <a:ext cx="8744372" cy="530352"/>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spc="-100" dirty="0" smtClean="0"/>
              <a:t>And Another Example...</a:t>
            </a:r>
            <a:endParaRPr lang="en-US" sz="3200" b="1" spc="-100" dirty="0"/>
          </a:p>
        </p:txBody>
      </p:sp>
      <p:sp>
        <p:nvSpPr>
          <p:cNvPr id="5" name="Content Placeholder 4"/>
          <p:cNvSpPr>
            <a:spLocks noGrp="1"/>
          </p:cNvSpPr>
          <p:nvPr>
            <p:ph idx="1"/>
          </p:nvPr>
        </p:nvSpPr>
        <p:spPr>
          <a:xfrm>
            <a:off x="271323" y="5260932"/>
            <a:ext cx="8633630" cy="1460543"/>
          </a:xfrm>
        </p:spPr>
        <p:txBody>
          <a:bodyPr>
            <a:normAutofit/>
          </a:bodyPr>
          <a:lstStyle/>
          <a:p>
            <a:pPr marL="0" indent="0">
              <a:buNone/>
            </a:pPr>
            <a:r>
              <a:rPr lang="en-US" sz="2000" dirty="0"/>
              <a:t>Domain Name: </a:t>
            </a:r>
            <a:r>
              <a:rPr lang="en-US" sz="2000" dirty="0" smtClean="0"/>
              <a:t>MICROSOFTONLINEKEY[dot]COM</a:t>
            </a:r>
            <a:br>
              <a:rPr lang="en-US" sz="2000" dirty="0" smtClean="0"/>
            </a:br>
            <a:r>
              <a:rPr lang="en-US" sz="2000" dirty="0" smtClean="0"/>
              <a:t>[...]</a:t>
            </a:r>
          </a:p>
          <a:p>
            <a:pPr marL="0" indent="0">
              <a:buNone/>
            </a:pPr>
            <a:r>
              <a:rPr lang="en-US" sz="2000" dirty="0"/>
              <a:t>Name Server: </a:t>
            </a:r>
            <a:r>
              <a:rPr lang="en-US" sz="2000" b="1" dirty="0"/>
              <a:t>ASHLEY.NS.CLOUDFLARE.COM</a:t>
            </a:r>
          </a:p>
          <a:p>
            <a:pPr marL="0" indent="0">
              <a:buNone/>
            </a:pPr>
            <a:r>
              <a:rPr lang="en-US" sz="2000" dirty="0"/>
              <a:t>Name Server: </a:t>
            </a:r>
            <a:r>
              <a:rPr lang="en-US" sz="2000" b="1" dirty="0" smtClean="0"/>
              <a:t>DILBERT.NS.CLOUDFLARE.COM</a:t>
            </a:r>
            <a:endParaRPr lang="en-US" sz="2000" b="1" dirty="0"/>
          </a:p>
        </p:txBody>
      </p:sp>
      <p:pic>
        <p:nvPicPr>
          <p:cNvPr id="7" name="Picture 6" descr="microsoft-online-ke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33" y="821494"/>
            <a:ext cx="7554142" cy="4439438"/>
          </a:xfrm>
          <a:prstGeom prst="rect">
            <a:avLst/>
          </a:prstGeom>
        </p:spPr>
      </p:pic>
      <p:sp>
        <p:nvSpPr>
          <p:cNvPr id="8" name="Slide Number Placeholder 7"/>
          <p:cNvSpPr>
            <a:spLocks noGrp="1"/>
          </p:cNvSpPr>
          <p:nvPr>
            <p:ph type="sldNum" sz="quarter" idx="12"/>
          </p:nvPr>
        </p:nvSpPr>
        <p:spPr/>
        <p:txBody>
          <a:bodyPr/>
          <a:lstStyle/>
          <a:p>
            <a:fld id="{8A66AE07-A573-9E42-AA1F-E212CC8A1C16}" type="slidenum">
              <a:rPr lang="en-US" smtClean="0"/>
              <a:t>75</a:t>
            </a:fld>
            <a:endParaRPr lang="en-US"/>
          </a:p>
        </p:txBody>
      </p:sp>
    </p:spTree>
    <p:extLst>
      <p:ext uri="{BB962C8B-B14F-4D97-AF65-F5344CB8AC3E}">
        <p14:creationId xmlns:p14="http://schemas.microsoft.com/office/powerpoint/2010/main" val="273580892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989"/>
            <a:ext cx="8229600" cy="5303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Our Original Domain...</a:t>
            </a:r>
            <a:endParaRPr lang="en-US" sz="3200" b="1" dirty="0"/>
          </a:p>
        </p:txBody>
      </p:sp>
      <p:sp>
        <p:nvSpPr>
          <p:cNvPr id="3" name="Content Placeholder 2"/>
          <p:cNvSpPr>
            <a:spLocks noGrp="1"/>
          </p:cNvSpPr>
          <p:nvPr>
            <p:ph idx="1"/>
          </p:nvPr>
        </p:nvSpPr>
        <p:spPr>
          <a:xfrm>
            <a:off x="160581" y="930538"/>
            <a:ext cx="8744372" cy="5697524"/>
          </a:xfrm>
        </p:spPr>
        <p:txBody>
          <a:bodyPr>
            <a:noAutofit/>
          </a:bodyPr>
          <a:lstStyle/>
          <a:p>
            <a:pPr>
              <a:spcBef>
                <a:spcPts val="0"/>
              </a:spcBef>
            </a:pPr>
            <a:r>
              <a:rPr lang="en-US" sz="2400" b="1" dirty="0" smtClean="0"/>
              <a:t>Coming back to yeua7oi.mastann.top, it's clearly suspicious </a:t>
            </a:r>
          </a:p>
          <a:p>
            <a:pPr>
              <a:spcBef>
                <a:spcPts val="0"/>
              </a:spcBef>
            </a:pPr>
            <a:endParaRPr lang="en-US" sz="2400" b="1" dirty="0" smtClean="0">
              <a:latin typeface="Calibri"/>
              <a:cs typeface="Calibri"/>
            </a:endParaRPr>
          </a:p>
          <a:p>
            <a:pPr>
              <a:spcBef>
                <a:spcPts val="0"/>
              </a:spcBef>
            </a:pPr>
            <a:r>
              <a:rPr lang="en-US" sz="2400" dirty="0" smtClean="0">
                <a:latin typeface="Calibri"/>
                <a:cs typeface="Calibri"/>
              </a:rPr>
              <a:t>In this case, however, the FQDN is </a:t>
            </a:r>
            <a:r>
              <a:rPr lang="en-US" sz="2400" b="1" dirty="0" smtClean="0">
                <a:latin typeface="Calibri"/>
                <a:cs typeface="Calibri"/>
              </a:rPr>
              <a:t>NOT</a:t>
            </a:r>
            <a:r>
              <a:rPr lang="en-US" sz="2400" dirty="0" smtClean="0">
                <a:latin typeface="Calibri"/>
                <a:cs typeface="Calibri"/>
              </a:rPr>
              <a:t> using a CloudFlare IP.</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The connecting mail server is actually using the IP address </a:t>
            </a:r>
            <a:r>
              <a:rPr lang="en-US" sz="2400" b="1" dirty="0" smtClean="0"/>
              <a:t>69.162.69.121</a:t>
            </a:r>
            <a:br>
              <a:rPr lang="en-US" sz="2400" b="1" dirty="0" smtClean="0"/>
            </a:br>
            <a:r>
              <a:rPr lang="en-US" sz="2400" b="1" dirty="0" smtClean="0"/>
              <a:t/>
            </a:r>
            <a:br>
              <a:rPr lang="en-US" sz="2400" b="1" dirty="0" smtClean="0"/>
            </a:br>
            <a:r>
              <a:rPr lang="en-US" sz="2400" dirty="0" smtClean="0">
                <a:latin typeface="Calibri"/>
                <a:cs typeface="Calibri"/>
              </a:rPr>
              <a:t>Is that </a:t>
            </a:r>
            <a:r>
              <a:rPr lang="en-US" sz="2400" u="sng" dirty="0" smtClean="0">
                <a:latin typeface="Calibri"/>
                <a:cs typeface="Calibri"/>
              </a:rPr>
              <a:t>IP address</a:t>
            </a:r>
            <a:r>
              <a:rPr lang="en-US" sz="2400" dirty="0" smtClean="0">
                <a:latin typeface="Calibri"/>
                <a:cs typeface="Calibri"/>
              </a:rPr>
              <a:t> suspicious?</a:t>
            </a:r>
          </a:p>
          <a:p>
            <a:pPr>
              <a:spcBef>
                <a:spcPts val="0"/>
              </a:spcBef>
            </a:pPr>
            <a:endParaRPr lang="en-US" sz="2400" dirty="0">
              <a:latin typeface="Calibri"/>
              <a:cs typeface="Calibri"/>
            </a:endParaRPr>
          </a:p>
          <a:p>
            <a:pPr>
              <a:spcBef>
                <a:spcPts val="0"/>
              </a:spcBef>
            </a:pPr>
            <a:r>
              <a:rPr lang="en-US" sz="2400" dirty="0" smtClean="0">
                <a:latin typeface="Calibri"/>
                <a:cs typeface="Calibri"/>
              </a:rPr>
              <a:t>Let's start by checking IP Whois for it...</a:t>
            </a:r>
          </a:p>
        </p:txBody>
      </p:sp>
      <p:sp>
        <p:nvSpPr>
          <p:cNvPr id="4" name="Slide Number Placeholder 3"/>
          <p:cNvSpPr>
            <a:spLocks noGrp="1"/>
          </p:cNvSpPr>
          <p:nvPr>
            <p:ph type="sldNum" sz="quarter" idx="12"/>
          </p:nvPr>
        </p:nvSpPr>
        <p:spPr/>
        <p:txBody>
          <a:bodyPr/>
          <a:lstStyle/>
          <a:p>
            <a:fld id="{8A66AE07-A573-9E42-AA1F-E212CC8A1C16}" type="slidenum">
              <a:rPr lang="en-US" smtClean="0"/>
              <a:t>76</a:t>
            </a:fld>
            <a:endParaRPr lang="en-US"/>
          </a:p>
        </p:txBody>
      </p:sp>
    </p:spTree>
    <p:extLst>
      <p:ext uri="{BB962C8B-B14F-4D97-AF65-F5344CB8AC3E}">
        <p14:creationId xmlns:p14="http://schemas.microsoft.com/office/powerpoint/2010/main" val="419861880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245"/>
            <a:ext cx="8229600" cy="530352"/>
          </a:xfrm>
          <a:solidFill>
            <a:schemeClr val="tx2">
              <a:lumMod val="40000"/>
              <a:lumOff val="60000"/>
            </a:schemeClr>
          </a:solidFill>
          <a:ln>
            <a:solidFill>
              <a:schemeClr val="tx1"/>
            </a:solidFill>
          </a:ln>
          <a:effectLst>
            <a:outerShdw blurRad="50800" dist="38100" dir="2700000" algn="tl" rotWithShape="0">
              <a:srgbClr val="000000">
                <a:alpha val="43000"/>
              </a:srgbClr>
            </a:outerShdw>
          </a:effectLst>
        </p:spPr>
        <p:txBody>
          <a:bodyPr>
            <a:normAutofit/>
          </a:bodyPr>
          <a:lstStyle/>
          <a:p>
            <a:r>
              <a:rPr lang="en-US" sz="3200" b="1" dirty="0" smtClean="0"/>
              <a:t>IP Whois (Selected Records)</a:t>
            </a:r>
            <a:endParaRPr lang="en-US" sz="3200" b="1" dirty="0"/>
          </a:p>
        </p:txBody>
      </p:sp>
      <p:sp>
        <p:nvSpPr>
          <p:cNvPr id="3" name="Content Placeholder 2"/>
          <p:cNvSpPr>
            <a:spLocks noGrp="1"/>
          </p:cNvSpPr>
          <p:nvPr>
            <p:ph idx="1"/>
          </p:nvPr>
        </p:nvSpPr>
        <p:spPr>
          <a:xfrm>
            <a:off x="160581" y="955687"/>
            <a:ext cx="8744372" cy="5672375"/>
          </a:xfrm>
        </p:spPr>
        <p:txBody>
          <a:bodyPr>
            <a:noAutofit/>
          </a:bodyPr>
          <a:lstStyle/>
          <a:p>
            <a:pPr marL="0" indent="0">
              <a:spcBef>
                <a:spcPts val="0"/>
              </a:spcBef>
              <a:buNone/>
            </a:pPr>
            <a:r>
              <a:rPr lang="en-US" sz="1800" dirty="0" smtClean="0">
                <a:latin typeface="Calibri"/>
                <a:cs typeface="Calibri"/>
              </a:rPr>
              <a:t>$ </a:t>
            </a:r>
            <a:r>
              <a:rPr lang="en-US" sz="1800" b="1" dirty="0" err="1" smtClean="0">
                <a:latin typeface="Calibri"/>
                <a:cs typeface="Calibri"/>
              </a:rPr>
              <a:t>whois</a:t>
            </a:r>
            <a:r>
              <a:rPr lang="en-US" sz="1800" b="1" dirty="0" smtClean="0">
                <a:latin typeface="Calibri"/>
                <a:cs typeface="Calibri"/>
              </a:rPr>
              <a:t> 69.162.69.121</a:t>
            </a:r>
          </a:p>
          <a:p>
            <a:pPr marL="0" indent="0">
              <a:spcBef>
                <a:spcPts val="0"/>
              </a:spcBef>
              <a:buNone/>
            </a:pPr>
            <a:r>
              <a:rPr lang="en-US" sz="1800" b="1" dirty="0" smtClean="0">
                <a:latin typeface="Calibri"/>
                <a:cs typeface="Calibri"/>
              </a:rPr>
              <a:t>Private Customer </a:t>
            </a:r>
            <a:r>
              <a:rPr lang="en-US" sz="1800" dirty="0" smtClean="0">
                <a:latin typeface="Calibri"/>
                <a:cs typeface="Calibri"/>
              </a:rPr>
              <a:t>LSN-DLLSTX-1 (NET-69-162-69-112-1) 69.162.69.112 - 69.162.69.127</a:t>
            </a:r>
            <a:br>
              <a:rPr lang="en-US" sz="1800" dirty="0" smtClean="0">
                <a:latin typeface="Calibri"/>
                <a:cs typeface="Calibri"/>
              </a:rPr>
            </a:br>
            <a:r>
              <a:rPr lang="en-US" sz="1800" dirty="0" smtClean="0">
                <a:latin typeface="Calibri"/>
                <a:cs typeface="Calibri"/>
              </a:rPr>
              <a:t>Limestone Networks, Inc. LSN-DLLSTX-2 (</a:t>
            </a:r>
            <a:r>
              <a:rPr lang="en-US" sz="1800" b="1" dirty="0" smtClean="0">
                <a:latin typeface="Calibri"/>
                <a:cs typeface="Calibri"/>
              </a:rPr>
              <a:t>NET-69-162-64-0-1</a:t>
            </a:r>
            <a:r>
              <a:rPr lang="en-US" sz="1800" dirty="0" smtClean="0">
                <a:latin typeface="Calibri"/>
                <a:cs typeface="Calibri"/>
              </a:rPr>
              <a:t>) 69.162.64.0 - 69.162.127.255</a:t>
            </a:r>
            <a:br>
              <a:rPr lang="en-US" sz="1800" dirty="0" smtClean="0">
                <a:latin typeface="Calibri"/>
                <a:cs typeface="Calibri"/>
              </a:rPr>
            </a:br>
            <a:endParaRPr lang="en-US" sz="1800" dirty="0" smtClean="0">
              <a:latin typeface="Calibri"/>
              <a:cs typeface="Calibri"/>
            </a:endParaRPr>
          </a:p>
          <a:p>
            <a:pPr marL="0" indent="0">
              <a:spcBef>
                <a:spcPts val="0"/>
              </a:spcBef>
              <a:buNone/>
            </a:pPr>
            <a:r>
              <a:rPr lang="en-US" sz="1800" dirty="0" smtClean="0">
                <a:latin typeface="Calibri"/>
                <a:cs typeface="Calibri"/>
              </a:rPr>
              <a:t>$ </a:t>
            </a:r>
            <a:r>
              <a:rPr lang="en-US" sz="1800" b="1" dirty="0" err="1" smtClean="0">
                <a:latin typeface="Calibri"/>
                <a:cs typeface="Calibri"/>
              </a:rPr>
              <a:t>whois</a:t>
            </a:r>
            <a:r>
              <a:rPr lang="en-US" sz="1800" b="1" dirty="0" smtClean="0">
                <a:latin typeface="Calibri"/>
                <a:cs typeface="Calibri"/>
              </a:rPr>
              <a:t> </a:t>
            </a:r>
            <a:r>
              <a:rPr lang="en-US" sz="1800" b="1" dirty="0">
                <a:latin typeface="Calibri"/>
                <a:cs typeface="Calibri"/>
              </a:rPr>
              <a:t>-</a:t>
            </a:r>
            <a:r>
              <a:rPr lang="en-US" sz="1800" b="1" dirty="0" smtClean="0">
                <a:latin typeface="Calibri"/>
                <a:cs typeface="Calibri"/>
              </a:rPr>
              <a:t>h </a:t>
            </a:r>
            <a:r>
              <a:rPr lang="en-US" sz="1800" b="1" dirty="0" err="1" smtClean="0">
                <a:latin typeface="Calibri"/>
                <a:cs typeface="Calibri"/>
              </a:rPr>
              <a:t>whois.arin.net</a:t>
            </a:r>
            <a:r>
              <a:rPr lang="en-US" sz="1800" b="1" dirty="0" smtClean="0">
                <a:latin typeface="Calibri"/>
                <a:cs typeface="Calibri"/>
              </a:rPr>
              <a:t> NET-69-162-69-112-1</a:t>
            </a:r>
          </a:p>
          <a:p>
            <a:pPr marL="0" indent="0">
              <a:spcBef>
                <a:spcPts val="0"/>
              </a:spcBef>
              <a:buNone/>
            </a:pPr>
            <a:r>
              <a:rPr lang="mr-IN" sz="1800" dirty="0" smtClean="0">
                <a:latin typeface="Calibri"/>
                <a:cs typeface="Calibri"/>
              </a:rPr>
              <a:t>CIDR:</a:t>
            </a:r>
            <a:r>
              <a:rPr lang="en-US" sz="1800" dirty="0" smtClean="0">
                <a:latin typeface="Calibri"/>
                <a:cs typeface="Calibri"/>
              </a:rPr>
              <a:t>		</a:t>
            </a:r>
            <a:r>
              <a:rPr lang="mr-IN" sz="1800" b="1" dirty="0" smtClean="0">
                <a:latin typeface="Calibri"/>
                <a:cs typeface="Calibri"/>
              </a:rPr>
              <a:t>69.162.69.112/28</a:t>
            </a:r>
          </a:p>
          <a:p>
            <a:pPr marL="0" indent="0">
              <a:spcBef>
                <a:spcPts val="0"/>
              </a:spcBef>
              <a:buNone/>
            </a:pPr>
            <a:r>
              <a:rPr lang="mr-IN" sz="1800" dirty="0" smtClean="0">
                <a:latin typeface="Calibri"/>
                <a:cs typeface="Calibri"/>
              </a:rPr>
              <a:t>NetName: </a:t>
            </a:r>
            <a:r>
              <a:rPr lang="en-US" sz="1800" dirty="0" smtClean="0">
                <a:latin typeface="Calibri"/>
                <a:cs typeface="Calibri"/>
              </a:rPr>
              <a:t>	</a:t>
            </a:r>
            <a:r>
              <a:rPr lang="mr-IN" sz="1800" dirty="0" smtClean="0">
                <a:latin typeface="Calibri"/>
                <a:cs typeface="Calibri"/>
              </a:rPr>
              <a:t>LSN-DLLSTX-1</a:t>
            </a:r>
          </a:p>
          <a:p>
            <a:pPr marL="0" indent="0">
              <a:spcBef>
                <a:spcPts val="0"/>
              </a:spcBef>
              <a:buNone/>
            </a:pPr>
            <a:r>
              <a:rPr lang="mr-IN" sz="1800" dirty="0" smtClean="0">
                <a:latin typeface="Calibri"/>
                <a:cs typeface="Calibri"/>
              </a:rPr>
              <a:t>Customer: </a:t>
            </a:r>
            <a:r>
              <a:rPr lang="en-US" sz="1800" dirty="0" smtClean="0">
                <a:latin typeface="Calibri"/>
                <a:cs typeface="Calibri"/>
              </a:rPr>
              <a:t>	</a:t>
            </a:r>
            <a:r>
              <a:rPr lang="mr-IN" sz="1800" b="1" dirty="0" smtClean="0">
                <a:latin typeface="Calibri"/>
                <a:cs typeface="Calibri"/>
              </a:rPr>
              <a:t>Private Customer </a:t>
            </a:r>
            <a:r>
              <a:rPr lang="mr-IN" sz="1800" dirty="0" smtClean="0">
                <a:latin typeface="Calibri"/>
                <a:cs typeface="Calibri"/>
              </a:rPr>
              <a:t>(C06228828)</a:t>
            </a:r>
            <a:r>
              <a:rPr lang="en-US" sz="1800" dirty="0" smtClean="0">
                <a:latin typeface="Calibri"/>
                <a:cs typeface="Calibri"/>
              </a:rPr>
              <a:t>  </a:t>
            </a:r>
            <a:r>
              <a:rPr lang="en-US" sz="1800" dirty="0" smtClean="0">
                <a:cs typeface="Calibri"/>
                <a:sym typeface="Wingdings"/>
              </a:rPr>
              <a:t> </a:t>
            </a:r>
            <a:r>
              <a:rPr lang="en-US" sz="1800" dirty="0">
                <a:cs typeface="Calibri"/>
                <a:sym typeface="Wingdings"/>
              </a:rPr>
              <a:t>https://</a:t>
            </a:r>
            <a:r>
              <a:rPr lang="en-US" sz="1800" dirty="0" err="1">
                <a:cs typeface="Calibri"/>
                <a:sym typeface="Wingdings"/>
              </a:rPr>
              <a:t>whois.arin.net</a:t>
            </a:r>
            <a:r>
              <a:rPr lang="en-US" sz="1800" dirty="0">
                <a:cs typeface="Calibri"/>
                <a:sym typeface="Wingdings"/>
              </a:rPr>
              <a:t>/rest/customer</a:t>
            </a:r>
            <a:r>
              <a:rPr lang="en-US" sz="1800" dirty="0" smtClean="0">
                <a:cs typeface="Calibri"/>
                <a:sym typeface="Wingdings"/>
              </a:rPr>
              <a:t>/</a:t>
            </a:r>
          </a:p>
          <a:p>
            <a:pPr marL="0" indent="0">
              <a:spcBef>
                <a:spcPts val="0"/>
              </a:spcBef>
              <a:buNone/>
            </a:pPr>
            <a:r>
              <a:rPr lang="en-US" sz="1800" dirty="0">
                <a:cs typeface="Calibri"/>
                <a:sym typeface="Wingdings"/>
              </a:rPr>
              <a:t>	</a:t>
            </a:r>
            <a:r>
              <a:rPr lang="en-US" sz="1800" dirty="0" smtClean="0">
                <a:cs typeface="Calibri"/>
                <a:sym typeface="Wingdings"/>
              </a:rPr>
              <a:t>				               C06228828</a:t>
            </a:r>
            <a:r>
              <a:rPr lang="en-US" sz="1800" dirty="0">
                <a:cs typeface="Calibri"/>
                <a:sym typeface="Wingdings"/>
              </a:rPr>
              <a:t>.</a:t>
            </a:r>
            <a:r>
              <a:rPr lang="en-US" sz="1800" dirty="0" smtClean="0">
                <a:cs typeface="Calibri"/>
                <a:sym typeface="Wingdings"/>
              </a:rPr>
              <a:t>html says that's "this customer's" only netblock</a:t>
            </a:r>
            <a:endParaRPr lang="mr-IN" sz="1800" dirty="0" smtClean="0">
              <a:latin typeface="Calibri"/>
              <a:cs typeface="Calibri"/>
            </a:endParaRPr>
          </a:p>
          <a:p>
            <a:pPr marL="0" indent="0">
              <a:spcBef>
                <a:spcPts val="0"/>
              </a:spcBef>
              <a:buNone/>
            </a:pPr>
            <a:r>
              <a:rPr lang="mr-IN" sz="1800" dirty="0" smtClean="0">
                <a:latin typeface="Calibri"/>
                <a:cs typeface="Calibri"/>
              </a:rPr>
              <a:t>RegDate: </a:t>
            </a:r>
            <a:r>
              <a:rPr lang="en-US" sz="1800" dirty="0" smtClean="0">
                <a:latin typeface="Calibri"/>
                <a:cs typeface="Calibri"/>
              </a:rPr>
              <a:t>		</a:t>
            </a:r>
            <a:r>
              <a:rPr lang="mr-IN" sz="1800" dirty="0" smtClean="0">
                <a:latin typeface="Calibri"/>
                <a:cs typeface="Calibri"/>
              </a:rPr>
              <a:t>2016-10-04</a:t>
            </a:r>
          </a:p>
          <a:p>
            <a:pPr marL="0" indent="0">
              <a:spcBef>
                <a:spcPts val="0"/>
              </a:spcBef>
              <a:buNone/>
            </a:pPr>
            <a:r>
              <a:rPr lang="mr-IN" sz="1800" dirty="0" smtClean="0">
                <a:latin typeface="Calibri"/>
                <a:cs typeface="Calibri"/>
              </a:rPr>
              <a:t>Updated:</a:t>
            </a:r>
            <a:r>
              <a:rPr lang="en-US" sz="1800" dirty="0" smtClean="0">
                <a:latin typeface="Calibri"/>
                <a:cs typeface="Calibri"/>
              </a:rPr>
              <a:t>		</a:t>
            </a:r>
            <a:r>
              <a:rPr lang="mr-IN" sz="1800" dirty="0" smtClean="0">
                <a:latin typeface="Calibri"/>
                <a:cs typeface="Calibri"/>
              </a:rPr>
              <a:t>2016-10-04</a:t>
            </a:r>
          </a:p>
          <a:p>
            <a:pPr marL="0" indent="0">
              <a:spcBef>
                <a:spcPts val="0"/>
              </a:spcBef>
              <a:buNone/>
            </a:pPr>
            <a:endParaRPr lang="mr-IN" sz="1800" dirty="0" smtClean="0">
              <a:latin typeface="Calibri"/>
              <a:cs typeface="Calibri"/>
            </a:endParaRPr>
          </a:p>
          <a:p>
            <a:pPr marL="0" indent="0">
              <a:spcBef>
                <a:spcPts val="0"/>
              </a:spcBef>
              <a:buNone/>
            </a:pPr>
            <a:r>
              <a:rPr lang="mr-IN" sz="1800" dirty="0" smtClean="0">
                <a:latin typeface="Calibri"/>
                <a:cs typeface="Calibri"/>
              </a:rPr>
              <a:t>CustName:</a:t>
            </a:r>
            <a:r>
              <a:rPr lang="en-US" sz="1800" dirty="0" smtClean="0">
                <a:latin typeface="Calibri"/>
                <a:cs typeface="Calibri"/>
              </a:rPr>
              <a:t>	</a:t>
            </a:r>
            <a:r>
              <a:rPr lang="mr-IN" sz="1800" b="1" dirty="0" smtClean="0">
                <a:latin typeface="Calibri"/>
                <a:cs typeface="Calibri"/>
              </a:rPr>
              <a:t>Private Customer</a:t>
            </a:r>
          </a:p>
          <a:p>
            <a:pPr marL="0" indent="0">
              <a:spcBef>
                <a:spcPts val="0"/>
              </a:spcBef>
              <a:buNone/>
            </a:pPr>
            <a:r>
              <a:rPr lang="mr-IN" sz="1800" dirty="0" smtClean="0">
                <a:latin typeface="Calibri"/>
                <a:cs typeface="Calibri"/>
              </a:rPr>
              <a:t>Address:</a:t>
            </a:r>
            <a:r>
              <a:rPr lang="en-US" sz="1800" dirty="0" smtClean="0">
                <a:latin typeface="Calibri"/>
                <a:cs typeface="Calibri"/>
              </a:rPr>
              <a:t>		</a:t>
            </a:r>
            <a:r>
              <a:rPr lang="mr-IN" sz="1800" b="1" dirty="0" smtClean="0">
                <a:latin typeface="Calibri"/>
                <a:cs typeface="Calibri"/>
              </a:rPr>
              <a:t>Private Residence</a:t>
            </a:r>
          </a:p>
          <a:p>
            <a:pPr marL="0" indent="0">
              <a:spcBef>
                <a:spcPts val="0"/>
              </a:spcBef>
              <a:buNone/>
            </a:pPr>
            <a:r>
              <a:rPr lang="mr-IN" sz="1800" dirty="0" smtClean="0">
                <a:latin typeface="Calibri"/>
                <a:cs typeface="Calibri"/>
              </a:rPr>
              <a:t>City: </a:t>
            </a:r>
            <a:r>
              <a:rPr lang="en-US" sz="1800" dirty="0" smtClean="0">
                <a:latin typeface="Calibri"/>
                <a:cs typeface="Calibri"/>
              </a:rPr>
              <a:t>		</a:t>
            </a:r>
            <a:r>
              <a:rPr lang="mr-IN" sz="1800" dirty="0" smtClean="0">
                <a:latin typeface="Calibri"/>
                <a:cs typeface="Calibri"/>
              </a:rPr>
              <a:t>Pathankot</a:t>
            </a:r>
          </a:p>
          <a:p>
            <a:pPr marL="0" indent="0">
              <a:spcBef>
                <a:spcPts val="0"/>
              </a:spcBef>
              <a:buNone/>
            </a:pPr>
            <a:r>
              <a:rPr lang="mr-IN" sz="1800" dirty="0" smtClean="0">
                <a:latin typeface="Calibri"/>
                <a:cs typeface="Calibri"/>
              </a:rPr>
              <a:t>StateProv:</a:t>
            </a:r>
            <a:r>
              <a:rPr lang="en-US" sz="1800" dirty="0" smtClean="0">
                <a:latin typeface="Calibri"/>
                <a:cs typeface="Calibri"/>
              </a:rPr>
              <a:t>	</a:t>
            </a:r>
            <a:r>
              <a:rPr lang="mr-IN" sz="1800" dirty="0" smtClean="0">
                <a:latin typeface="Calibri"/>
                <a:cs typeface="Calibri"/>
              </a:rPr>
              <a:t>AG</a:t>
            </a:r>
          </a:p>
          <a:p>
            <a:pPr marL="0" indent="0">
              <a:spcBef>
                <a:spcPts val="0"/>
              </a:spcBef>
              <a:buNone/>
            </a:pPr>
            <a:r>
              <a:rPr lang="mr-IN" sz="1800" dirty="0" smtClean="0">
                <a:latin typeface="Calibri"/>
                <a:cs typeface="Calibri"/>
              </a:rPr>
              <a:t>PostalCode:</a:t>
            </a:r>
            <a:r>
              <a:rPr lang="en-US" sz="1800" dirty="0" smtClean="0">
                <a:latin typeface="Calibri"/>
                <a:cs typeface="Calibri"/>
              </a:rPr>
              <a:t>	</a:t>
            </a:r>
            <a:r>
              <a:rPr lang="mr-IN" sz="1800" dirty="0" smtClean="0">
                <a:latin typeface="Calibri"/>
                <a:cs typeface="Calibri"/>
              </a:rPr>
              <a:t>145101</a:t>
            </a:r>
          </a:p>
          <a:p>
            <a:pPr marL="0" indent="0">
              <a:spcBef>
                <a:spcPts val="0"/>
              </a:spcBef>
              <a:buNone/>
            </a:pPr>
            <a:r>
              <a:rPr lang="mr-IN" sz="1800" dirty="0" smtClean="0">
                <a:latin typeface="Calibri"/>
                <a:cs typeface="Calibri"/>
              </a:rPr>
              <a:t>Country:</a:t>
            </a:r>
            <a:r>
              <a:rPr lang="en-US" sz="1800" dirty="0" smtClean="0">
                <a:latin typeface="Calibri"/>
                <a:cs typeface="Calibri"/>
              </a:rPr>
              <a:t>		</a:t>
            </a:r>
            <a:r>
              <a:rPr lang="mr-IN" sz="1800" b="1" dirty="0" smtClean="0">
                <a:latin typeface="Calibri"/>
                <a:cs typeface="Calibri"/>
              </a:rPr>
              <a:t>IN</a:t>
            </a:r>
          </a:p>
          <a:p>
            <a:pPr marL="0" indent="0">
              <a:spcBef>
                <a:spcPts val="0"/>
              </a:spcBef>
              <a:buNone/>
            </a:pPr>
            <a:r>
              <a:rPr lang="mr-IN" sz="1800" dirty="0" smtClean="0">
                <a:latin typeface="Calibri"/>
                <a:cs typeface="Calibri"/>
              </a:rPr>
              <a:t>RegDate:</a:t>
            </a:r>
            <a:r>
              <a:rPr lang="en-US" sz="1800" dirty="0" smtClean="0">
                <a:latin typeface="Calibri"/>
                <a:cs typeface="Calibri"/>
              </a:rPr>
              <a:t>		</a:t>
            </a:r>
            <a:r>
              <a:rPr lang="mr-IN" sz="1800" b="1" dirty="0" smtClean="0">
                <a:latin typeface="Calibri"/>
                <a:cs typeface="Calibri"/>
              </a:rPr>
              <a:t>2016-10-04</a:t>
            </a:r>
          </a:p>
          <a:p>
            <a:pPr marL="0" indent="0">
              <a:spcBef>
                <a:spcPts val="0"/>
              </a:spcBef>
              <a:buNone/>
            </a:pPr>
            <a:r>
              <a:rPr lang="mr-IN" sz="1800" dirty="0" smtClean="0">
                <a:latin typeface="Calibri"/>
                <a:cs typeface="Calibri"/>
              </a:rPr>
              <a:t>Updated:</a:t>
            </a:r>
            <a:r>
              <a:rPr lang="en-US" sz="1800" dirty="0" smtClean="0">
                <a:latin typeface="Calibri"/>
                <a:cs typeface="Calibri"/>
              </a:rPr>
              <a:t>		</a:t>
            </a:r>
            <a:r>
              <a:rPr lang="mr-IN" sz="1800" dirty="0" smtClean="0">
                <a:latin typeface="Calibri"/>
                <a:cs typeface="Calibri"/>
              </a:rPr>
              <a:t>2016-10-04</a:t>
            </a:r>
          </a:p>
        </p:txBody>
      </p:sp>
      <p:sp>
        <p:nvSpPr>
          <p:cNvPr id="4" name="Slide Number Placeholder 3"/>
          <p:cNvSpPr>
            <a:spLocks noGrp="1"/>
          </p:cNvSpPr>
          <p:nvPr>
            <p:ph type="sldNum" sz="quarter" idx="12"/>
          </p:nvPr>
        </p:nvSpPr>
        <p:spPr/>
        <p:txBody>
          <a:bodyPr/>
          <a:lstStyle/>
          <a:p>
            <a:fld id="{8A66AE07-A573-9E42-AA1F-E212CC8A1C16}" type="slidenum">
              <a:rPr lang="en-US" smtClean="0"/>
              <a:t>77</a:t>
            </a:fld>
            <a:endParaRPr lang="en-US"/>
          </a:p>
        </p:txBody>
      </p:sp>
    </p:spTree>
    <p:extLst>
      <p:ext uri="{BB962C8B-B14F-4D97-AF65-F5344CB8AC3E}">
        <p14:creationId xmlns:p14="http://schemas.microsoft.com/office/powerpoint/2010/main" val="147205019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262787"/>
            <a:ext cx="8744372"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What Does Passive DNS Know About That /28?</a:t>
            </a:r>
            <a:endParaRPr lang="en-US" sz="3200" b="1" dirty="0"/>
          </a:p>
        </p:txBody>
      </p:sp>
      <p:sp>
        <p:nvSpPr>
          <p:cNvPr id="3" name="Content Placeholder 2"/>
          <p:cNvSpPr>
            <a:spLocks noGrp="1"/>
          </p:cNvSpPr>
          <p:nvPr>
            <p:ph idx="1"/>
          </p:nvPr>
        </p:nvSpPr>
        <p:spPr>
          <a:xfrm>
            <a:off x="160581" y="1634728"/>
            <a:ext cx="8744372" cy="4993334"/>
          </a:xfrm>
        </p:spPr>
        <p:txBody>
          <a:bodyPr numCol="3">
            <a:noAutofit/>
          </a:bodyPr>
          <a:lstStyle/>
          <a:p>
            <a:pPr marL="0" indent="0">
              <a:spcBef>
                <a:spcPts val="0"/>
              </a:spcBef>
              <a:buNone/>
            </a:pPr>
            <a:r>
              <a:rPr lang="en-US" sz="1800" dirty="0" smtClean="0">
                <a:cs typeface="Calibri"/>
              </a:rPr>
              <a:t>com.e8m</a:t>
            </a:r>
          </a:p>
          <a:p>
            <a:pPr marL="0" indent="0">
              <a:spcBef>
                <a:spcPts val="0"/>
              </a:spcBef>
              <a:buNone/>
            </a:pPr>
            <a:r>
              <a:rPr lang="en-US" sz="1800" dirty="0" err="1" smtClean="0">
                <a:cs typeface="Calibri"/>
              </a:rPr>
              <a:t>com.fmcgdirectory</a:t>
            </a:r>
            <a:endParaRPr lang="en-US" sz="1800" dirty="0" smtClean="0">
              <a:cs typeface="Calibri"/>
            </a:endParaRPr>
          </a:p>
          <a:p>
            <a:pPr marL="0" indent="0">
              <a:spcBef>
                <a:spcPts val="0"/>
              </a:spcBef>
              <a:buNone/>
            </a:pPr>
            <a:r>
              <a:rPr lang="en-US" sz="1800" dirty="0" err="1" smtClean="0">
                <a:cs typeface="Calibri"/>
              </a:rPr>
              <a:t>com.jodhpurhomestay</a:t>
            </a:r>
            <a:endParaRPr lang="en-US" sz="1800" dirty="0" smtClean="0">
              <a:cs typeface="Calibri"/>
            </a:endParaRPr>
          </a:p>
          <a:p>
            <a:pPr marL="0" indent="0">
              <a:spcBef>
                <a:spcPts val="0"/>
              </a:spcBef>
              <a:buNone/>
            </a:pPr>
            <a:r>
              <a:rPr lang="en-US" sz="1800" dirty="0" err="1" smtClean="0">
                <a:cs typeface="Calibri"/>
              </a:rPr>
              <a:t>com.kickerrorstoday</a:t>
            </a:r>
            <a:endParaRPr lang="en-US" sz="1800" dirty="0" smtClean="0">
              <a:cs typeface="Calibri"/>
            </a:endParaRPr>
          </a:p>
          <a:p>
            <a:pPr marL="0" indent="0">
              <a:spcBef>
                <a:spcPts val="0"/>
              </a:spcBef>
              <a:buNone/>
            </a:pPr>
            <a:r>
              <a:rPr lang="en-US" sz="1800" dirty="0" err="1" smtClean="0">
                <a:cs typeface="Calibri"/>
              </a:rPr>
              <a:t>com.kristalklaws</a:t>
            </a:r>
            <a:endParaRPr lang="en-US" sz="1800" dirty="0" smtClean="0">
              <a:cs typeface="Calibri"/>
            </a:endParaRPr>
          </a:p>
          <a:p>
            <a:pPr marL="0" indent="0">
              <a:spcBef>
                <a:spcPts val="0"/>
              </a:spcBef>
              <a:buNone/>
            </a:pPr>
            <a:r>
              <a:rPr lang="en-US" sz="1800" dirty="0" err="1" smtClean="0">
                <a:cs typeface="Calibri"/>
              </a:rPr>
              <a:t>com.nepalipoem</a:t>
            </a:r>
            <a:endParaRPr lang="en-US" sz="1800" dirty="0" smtClean="0">
              <a:cs typeface="Calibri"/>
            </a:endParaRPr>
          </a:p>
          <a:p>
            <a:pPr marL="0" indent="0">
              <a:spcBef>
                <a:spcPts val="0"/>
              </a:spcBef>
              <a:buNone/>
            </a:pPr>
            <a:r>
              <a:rPr lang="en-US" sz="1800" dirty="0" err="1" smtClean="0">
                <a:cs typeface="Calibri"/>
              </a:rPr>
              <a:t>com.nepalityper</a:t>
            </a:r>
            <a:endParaRPr lang="en-US" sz="1800" dirty="0" smtClean="0">
              <a:cs typeface="Calibri"/>
            </a:endParaRPr>
          </a:p>
          <a:p>
            <a:pPr marL="0" indent="0">
              <a:spcBef>
                <a:spcPts val="0"/>
              </a:spcBef>
              <a:buNone/>
            </a:pPr>
            <a:r>
              <a:rPr lang="en-US" sz="1800" dirty="0" err="1" smtClean="0">
                <a:cs typeface="Calibri"/>
              </a:rPr>
              <a:t>com.roomstoletin</a:t>
            </a:r>
            <a:endParaRPr lang="en-US" sz="1800" dirty="0" smtClean="0">
              <a:cs typeface="Calibri"/>
            </a:endParaRPr>
          </a:p>
          <a:p>
            <a:pPr marL="0" indent="0">
              <a:spcBef>
                <a:spcPts val="0"/>
              </a:spcBef>
              <a:buNone/>
            </a:pPr>
            <a:r>
              <a:rPr lang="en-US" sz="1800" dirty="0" err="1" smtClean="0">
                <a:cs typeface="Calibri"/>
              </a:rPr>
              <a:t>com.timeandupdate</a:t>
            </a:r>
            <a:endParaRPr lang="en-US" sz="1800" dirty="0" smtClean="0">
              <a:cs typeface="Calibri"/>
            </a:endParaRPr>
          </a:p>
          <a:p>
            <a:pPr marL="0" indent="0">
              <a:spcBef>
                <a:spcPts val="0"/>
              </a:spcBef>
              <a:buNone/>
            </a:pPr>
            <a:r>
              <a:rPr lang="en-US" sz="1800" dirty="0" err="1" smtClean="0">
                <a:cs typeface="Calibri"/>
              </a:rPr>
              <a:t>in.zebralive</a:t>
            </a:r>
            <a:endParaRPr lang="en-US" sz="1800" dirty="0" smtClean="0">
              <a:cs typeface="Calibri"/>
            </a:endParaRPr>
          </a:p>
          <a:p>
            <a:pPr marL="0" indent="0">
              <a:spcBef>
                <a:spcPts val="0"/>
              </a:spcBef>
              <a:buNone/>
            </a:pPr>
            <a:r>
              <a:rPr lang="en-US" sz="1800" dirty="0" err="1" smtClean="0">
                <a:cs typeface="Calibri"/>
              </a:rPr>
              <a:t>np.com.suryodayalaghubitta</a:t>
            </a:r>
            <a:endParaRPr lang="en-US" sz="1800" dirty="0" smtClean="0">
              <a:cs typeface="Calibri"/>
            </a:endParaRPr>
          </a:p>
          <a:p>
            <a:pPr marL="0" indent="0">
              <a:spcBef>
                <a:spcPts val="0"/>
              </a:spcBef>
              <a:buNone/>
            </a:pPr>
            <a:r>
              <a:rPr lang="en-US" sz="1800" dirty="0" err="1" smtClean="0">
                <a:cs typeface="Calibri"/>
              </a:rPr>
              <a:t>np.org.upakarsaccos</a:t>
            </a:r>
            <a:endParaRPr lang="en-US" sz="1800" dirty="0" smtClean="0">
              <a:cs typeface="Calibri"/>
            </a:endParaRPr>
          </a:p>
          <a:p>
            <a:pPr marL="0" indent="0">
              <a:spcBef>
                <a:spcPts val="0"/>
              </a:spcBef>
              <a:buNone/>
            </a:pPr>
            <a:r>
              <a:rPr lang="en-US" sz="1800" dirty="0" err="1" smtClean="0">
                <a:cs typeface="Calibri"/>
              </a:rPr>
              <a:t>org.aicfellowship</a:t>
            </a:r>
            <a:endParaRPr lang="en-US" sz="1800" dirty="0" smtClean="0">
              <a:cs typeface="Calibri"/>
            </a:endParaRPr>
          </a:p>
          <a:p>
            <a:pPr marL="0" indent="0">
              <a:spcBef>
                <a:spcPts val="0"/>
              </a:spcBef>
              <a:buNone/>
            </a:pPr>
            <a:r>
              <a:rPr lang="en-US" sz="1800" dirty="0" err="1" smtClean="0">
                <a:cs typeface="Calibri"/>
              </a:rPr>
              <a:t>org.bethelagindia</a:t>
            </a:r>
            <a:endParaRPr lang="en-US" sz="1800" dirty="0" smtClean="0">
              <a:cs typeface="Calibri"/>
            </a:endParaRPr>
          </a:p>
          <a:p>
            <a:pPr marL="0" indent="0">
              <a:spcBef>
                <a:spcPts val="0"/>
              </a:spcBef>
              <a:buNone/>
            </a:pPr>
            <a:r>
              <a:rPr lang="en-US" sz="1800" dirty="0" err="1" smtClean="0">
                <a:cs typeface="Calibri"/>
              </a:rPr>
              <a:t>org.christianrevelation</a:t>
            </a:r>
            <a:endParaRPr lang="en-US" sz="1800" dirty="0" smtClean="0">
              <a:cs typeface="Calibri"/>
            </a:endParaRPr>
          </a:p>
          <a:p>
            <a:pPr marL="0" indent="0">
              <a:spcBef>
                <a:spcPts val="0"/>
              </a:spcBef>
              <a:buNone/>
            </a:pPr>
            <a:r>
              <a:rPr lang="en-US" sz="1800" dirty="0" err="1" smtClean="0">
                <a:cs typeface="Calibri"/>
              </a:rPr>
              <a:t>org.hamrosambandha</a:t>
            </a:r>
            <a:endParaRPr lang="en-US" sz="1800" dirty="0" smtClean="0">
              <a:cs typeface="Calibri"/>
            </a:endParaRPr>
          </a:p>
          <a:p>
            <a:pPr marL="0" indent="0">
              <a:spcBef>
                <a:spcPts val="0"/>
              </a:spcBef>
              <a:buNone/>
            </a:pPr>
            <a:r>
              <a:rPr lang="en-US" sz="1800" dirty="0" err="1" smtClean="0">
                <a:cs typeface="Calibri"/>
              </a:rPr>
              <a:t>top.amaterialswoodworking</a:t>
            </a:r>
            <a:endParaRPr lang="en-US" sz="1800" dirty="0" smtClean="0">
              <a:cs typeface="Calibri"/>
            </a:endParaRPr>
          </a:p>
          <a:p>
            <a:pPr marL="0" indent="0">
              <a:spcBef>
                <a:spcPts val="0"/>
              </a:spcBef>
              <a:buNone/>
            </a:pPr>
            <a:r>
              <a:rPr lang="en-US" sz="1800" dirty="0" err="1" smtClean="0">
                <a:cs typeface="Calibri"/>
              </a:rPr>
              <a:t>top.backearlossalthough</a:t>
            </a:r>
            <a:endParaRPr lang="en-US" sz="1800" dirty="0" smtClean="0">
              <a:cs typeface="Calibri"/>
            </a:endParaRPr>
          </a:p>
          <a:p>
            <a:pPr marL="0" indent="0">
              <a:spcBef>
                <a:spcPts val="0"/>
              </a:spcBef>
              <a:buNone/>
            </a:pPr>
            <a:r>
              <a:rPr lang="en-US" sz="1800" dirty="0" err="1" smtClean="0">
                <a:cs typeface="Calibri"/>
              </a:rPr>
              <a:t>top.bloodsugaropened</a:t>
            </a:r>
            <a:endParaRPr lang="en-US" sz="1800" dirty="0" smtClean="0">
              <a:cs typeface="Calibri"/>
            </a:endParaRPr>
          </a:p>
          <a:p>
            <a:pPr marL="0" indent="0">
              <a:spcBef>
                <a:spcPts val="0"/>
              </a:spcBef>
              <a:buNone/>
            </a:pPr>
            <a:r>
              <a:rPr lang="en-US" sz="1800" dirty="0" err="1" smtClean="0">
                <a:cs typeface="Calibri"/>
              </a:rPr>
              <a:t>top.chatasianwomenactive</a:t>
            </a:r>
            <a:endParaRPr lang="en-US" sz="1800" dirty="0" smtClean="0">
              <a:cs typeface="Calibri"/>
            </a:endParaRPr>
          </a:p>
          <a:p>
            <a:pPr marL="0" indent="0">
              <a:spcBef>
                <a:spcPts val="0"/>
              </a:spcBef>
              <a:buNone/>
            </a:pPr>
            <a:r>
              <a:rPr lang="en-US" sz="1800" dirty="0" err="1" smtClean="0">
                <a:cs typeface="Calibri"/>
              </a:rPr>
              <a:t>top.colourp</a:t>
            </a:r>
            <a:endParaRPr lang="en-US" sz="1800" dirty="0" smtClean="0">
              <a:cs typeface="Calibri"/>
            </a:endParaRPr>
          </a:p>
          <a:p>
            <a:pPr marL="0" indent="0">
              <a:spcBef>
                <a:spcPts val="0"/>
              </a:spcBef>
              <a:buNone/>
            </a:pPr>
            <a:r>
              <a:rPr lang="en-US" sz="1800" dirty="0" err="1" smtClean="0">
                <a:cs typeface="Calibri"/>
              </a:rPr>
              <a:t>top.continuerewards</a:t>
            </a:r>
            <a:endParaRPr lang="en-US" sz="1800" dirty="0" smtClean="0">
              <a:cs typeface="Calibri"/>
            </a:endParaRPr>
          </a:p>
          <a:p>
            <a:pPr marL="0" indent="0">
              <a:spcBef>
                <a:spcPts val="0"/>
              </a:spcBef>
              <a:buNone/>
            </a:pPr>
            <a:r>
              <a:rPr lang="en-US" sz="1800" dirty="0" err="1" smtClean="0">
                <a:cs typeface="Calibri"/>
              </a:rPr>
              <a:t>top.eranamt</a:t>
            </a:r>
            <a:endParaRPr lang="en-US" sz="1800" dirty="0" smtClean="0">
              <a:cs typeface="Calibri"/>
            </a:endParaRPr>
          </a:p>
          <a:p>
            <a:pPr marL="0" indent="0">
              <a:spcBef>
                <a:spcPts val="0"/>
              </a:spcBef>
              <a:buNone/>
            </a:pPr>
            <a:r>
              <a:rPr lang="en-US" sz="1800" dirty="0" err="1" smtClean="0">
                <a:cs typeface="Calibri"/>
              </a:rPr>
              <a:t>top.fallenp</a:t>
            </a:r>
            <a:endParaRPr lang="en-US" sz="1800" dirty="0" smtClean="0">
              <a:cs typeface="Calibri"/>
            </a:endParaRPr>
          </a:p>
          <a:p>
            <a:pPr marL="0" indent="0">
              <a:spcBef>
                <a:spcPts val="0"/>
              </a:spcBef>
              <a:buNone/>
            </a:pPr>
            <a:r>
              <a:rPr lang="en-US" sz="1800" b="1" dirty="0" err="1" smtClean="0">
                <a:solidFill>
                  <a:srgbClr val="FF0000"/>
                </a:solidFill>
                <a:cs typeface="Calibri"/>
              </a:rPr>
              <a:t>top.ffcheek</a:t>
            </a:r>
            <a:r>
              <a:rPr lang="en-US" sz="1800" b="1" dirty="0" smtClean="0">
                <a:solidFill>
                  <a:srgbClr val="FF0000"/>
                </a:solidFill>
                <a:cs typeface="Calibri"/>
              </a:rPr>
              <a:t> </a:t>
            </a:r>
            <a:r>
              <a:rPr lang="en-US" sz="1800" b="1" dirty="0" smtClean="0">
                <a:solidFill>
                  <a:srgbClr val="FF0000"/>
                </a:solidFill>
                <a:cs typeface="Calibri"/>
                <a:sym typeface="Wingdings"/>
              </a:rPr>
              <a:t> EHLO</a:t>
            </a:r>
            <a:endParaRPr lang="en-US" sz="1800" b="1" dirty="0" smtClean="0">
              <a:solidFill>
                <a:srgbClr val="FF0000"/>
              </a:solidFill>
              <a:cs typeface="Calibri"/>
            </a:endParaRPr>
          </a:p>
          <a:p>
            <a:pPr marL="0" indent="0">
              <a:spcBef>
                <a:spcPts val="0"/>
              </a:spcBef>
              <a:buNone/>
            </a:pPr>
            <a:r>
              <a:rPr lang="en-US" sz="1800" dirty="0" err="1" smtClean="0">
                <a:cs typeface="Calibri"/>
              </a:rPr>
              <a:t>top.ffmarch</a:t>
            </a:r>
            <a:endParaRPr lang="en-US" sz="1800" dirty="0" smtClean="0">
              <a:cs typeface="Calibri"/>
            </a:endParaRPr>
          </a:p>
          <a:p>
            <a:pPr marL="0" indent="0">
              <a:spcBef>
                <a:spcPts val="0"/>
              </a:spcBef>
              <a:buNone/>
            </a:pPr>
            <a:r>
              <a:rPr lang="en-US" sz="1800" dirty="0" err="1" smtClean="0">
                <a:cs typeface="Calibri"/>
              </a:rPr>
              <a:t>top.ffraven</a:t>
            </a:r>
            <a:endParaRPr lang="en-US" sz="1800" dirty="0" smtClean="0">
              <a:cs typeface="Calibri"/>
            </a:endParaRPr>
          </a:p>
          <a:p>
            <a:pPr marL="0" indent="0">
              <a:spcBef>
                <a:spcPts val="0"/>
              </a:spcBef>
              <a:buNone/>
            </a:pPr>
            <a:r>
              <a:rPr lang="en-US" sz="1800" dirty="0" err="1" smtClean="0">
                <a:cs typeface="Calibri"/>
              </a:rPr>
              <a:t>top.fftread</a:t>
            </a:r>
            <a:endParaRPr lang="en-US" sz="1800" dirty="0" smtClean="0">
              <a:cs typeface="Calibri"/>
            </a:endParaRPr>
          </a:p>
          <a:p>
            <a:pPr marL="0" indent="0">
              <a:spcBef>
                <a:spcPts val="0"/>
              </a:spcBef>
              <a:buNone/>
            </a:pPr>
            <a:r>
              <a:rPr lang="en-US" sz="1800" dirty="0" err="1" smtClean="0">
                <a:cs typeface="Calibri"/>
              </a:rPr>
              <a:t>top.figurelosshearing</a:t>
            </a:r>
            <a:endParaRPr lang="en-US" sz="1800" dirty="0" smtClean="0">
              <a:cs typeface="Calibri"/>
            </a:endParaRPr>
          </a:p>
          <a:p>
            <a:pPr marL="0" indent="0">
              <a:spcBef>
                <a:spcPts val="0"/>
              </a:spcBef>
              <a:buNone/>
            </a:pPr>
            <a:r>
              <a:rPr lang="en-US" sz="1800" dirty="0" err="1" smtClean="0">
                <a:cs typeface="Calibri"/>
              </a:rPr>
              <a:t>top.humogra</a:t>
            </a:r>
            <a:endParaRPr lang="en-US" sz="1800" dirty="0" smtClean="0">
              <a:cs typeface="Calibri"/>
            </a:endParaRPr>
          </a:p>
          <a:p>
            <a:pPr marL="0" indent="0">
              <a:spcBef>
                <a:spcPts val="0"/>
              </a:spcBef>
              <a:buNone/>
            </a:pPr>
            <a:r>
              <a:rPr lang="en-US" sz="1800" dirty="0" err="1" smtClean="0">
                <a:cs typeface="Calibri"/>
              </a:rPr>
              <a:t>top.inbyeneuropathypain</a:t>
            </a:r>
            <a:endParaRPr lang="en-US" sz="1800" dirty="0" smtClean="0">
              <a:cs typeface="Calibri"/>
            </a:endParaRPr>
          </a:p>
          <a:p>
            <a:pPr marL="0" indent="0">
              <a:spcBef>
                <a:spcPts val="0"/>
              </a:spcBef>
              <a:buNone/>
            </a:pPr>
            <a:r>
              <a:rPr lang="en-US" sz="1800" dirty="0" err="1" smtClean="0">
                <a:cs typeface="Calibri"/>
              </a:rPr>
              <a:t>top.jeffort</a:t>
            </a:r>
            <a:endParaRPr lang="en-US" sz="1800" dirty="0" smtClean="0">
              <a:cs typeface="Calibri"/>
            </a:endParaRPr>
          </a:p>
          <a:p>
            <a:pPr marL="0" indent="0">
              <a:spcBef>
                <a:spcPts val="0"/>
              </a:spcBef>
              <a:buNone/>
            </a:pPr>
            <a:r>
              <a:rPr lang="en-US" sz="1800" dirty="0" err="1" smtClean="0">
                <a:cs typeface="Calibri"/>
              </a:rPr>
              <a:t>top.kusmoon</a:t>
            </a:r>
            <a:endParaRPr lang="en-US" sz="1800" dirty="0" smtClean="0">
              <a:cs typeface="Calibri"/>
            </a:endParaRPr>
          </a:p>
          <a:p>
            <a:pPr marL="0" indent="0">
              <a:spcBef>
                <a:spcPts val="0"/>
              </a:spcBef>
              <a:buNone/>
            </a:pPr>
            <a:r>
              <a:rPr lang="en-US" sz="1800" dirty="0" err="1" smtClean="0">
                <a:cs typeface="Calibri"/>
              </a:rPr>
              <a:t>top.lczflex</a:t>
            </a:r>
            <a:endParaRPr lang="en-US" sz="1800" dirty="0" smtClean="0">
              <a:cs typeface="Calibri"/>
            </a:endParaRPr>
          </a:p>
          <a:p>
            <a:pPr marL="0" indent="0">
              <a:spcBef>
                <a:spcPts val="0"/>
              </a:spcBef>
              <a:buNone/>
            </a:pPr>
            <a:r>
              <a:rPr lang="en-US" sz="1800" dirty="0" err="1" smtClean="0">
                <a:cs typeface="Calibri"/>
              </a:rPr>
              <a:t>top.lczitem</a:t>
            </a:r>
            <a:endParaRPr lang="en-US" sz="1800" dirty="0" smtClean="0">
              <a:cs typeface="Calibri"/>
            </a:endParaRPr>
          </a:p>
          <a:p>
            <a:pPr marL="0" indent="0">
              <a:spcBef>
                <a:spcPts val="0"/>
              </a:spcBef>
              <a:buNone/>
            </a:pPr>
            <a:r>
              <a:rPr lang="en-US" sz="1800" dirty="0" err="1" smtClean="0">
                <a:cs typeface="Calibri"/>
              </a:rPr>
              <a:t>top.lczknow</a:t>
            </a:r>
            <a:endParaRPr lang="en-US" sz="1800" dirty="0" smtClean="0">
              <a:cs typeface="Calibri"/>
            </a:endParaRPr>
          </a:p>
          <a:p>
            <a:pPr marL="0" indent="0">
              <a:spcBef>
                <a:spcPts val="0"/>
              </a:spcBef>
              <a:buNone/>
            </a:pPr>
            <a:r>
              <a:rPr lang="en-US" sz="1800" dirty="0" err="1" smtClean="0">
                <a:cs typeface="Calibri"/>
              </a:rPr>
              <a:t>top.manylottowinner</a:t>
            </a:r>
            <a:endParaRPr lang="en-US" sz="1800" dirty="0" smtClean="0">
              <a:cs typeface="Calibri"/>
            </a:endParaRPr>
          </a:p>
          <a:p>
            <a:pPr marL="0" indent="0">
              <a:spcBef>
                <a:spcPts val="0"/>
              </a:spcBef>
              <a:buNone/>
            </a:pPr>
            <a:r>
              <a:rPr lang="en-US" sz="1800" dirty="0" err="1" smtClean="0">
                <a:cs typeface="Calibri"/>
              </a:rPr>
              <a:t>top.mastann</a:t>
            </a:r>
            <a:endParaRPr lang="en-US" sz="1800" dirty="0" smtClean="0">
              <a:cs typeface="Calibri"/>
            </a:endParaRPr>
          </a:p>
          <a:p>
            <a:pPr marL="0" indent="0">
              <a:spcBef>
                <a:spcPts val="0"/>
              </a:spcBef>
              <a:buNone/>
            </a:pPr>
            <a:r>
              <a:rPr lang="en-US" sz="1800" dirty="0" err="1" smtClean="0">
                <a:cs typeface="Calibri"/>
              </a:rPr>
              <a:t>top.oancomp</a:t>
            </a:r>
            <a:endParaRPr lang="en-US" sz="1800" dirty="0" smtClean="0">
              <a:cs typeface="Calibri"/>
            </a:endParaRPr>
          </a:p>
          <a:p>
            <a:pPr marL="0" indent="0">
              <a:spcBef>
                <a:spcPts val="0"/>
              </a:spcBef>
              <a:buNone/>
            </a:pPr>
            <a:r>
              <a:rPr lang="en-US" sz="1800" dirty="0" err="1" smtClean="0">
                <a:cs typeface="Calibri"/>
              </a:rPr>
              <a:t>top.onlylosshearingback</a:t>
            </a:r>
            <a:endParaRPr lang="en-US" sz="1800" dirty="0" smtClean="0">
              <a:cs typeface="Calibri"/>
            </a:endParaRPr>
          </a:p>
          <a:p>
            <a:pPr marL="0" indent="0">
              <a:spcBef>
                <a:spcPts val="0"/>
              </a:spcBef>
              <a:buNone/>
            </a:pPr>
            <a:r>
              <a:rPr lang="en-US" sz="1800" dirty="0" err="1" smtClean="0">
                <a:cs typeface="Calibri"/>
              </a:rPr>
              <a:t>top.ourbrainhealthboss</a:t>
            </a:r>
            <a:endParaRPr lang="en-US" sz="1800" dirty="0" smtClean="0">
              <a:cs typeface="Calibri"/>
            </a:endParaRPr>
          </a:p>
          <a:p>
            <a:pPr marL="0" indent="0">
              <a:spcBef>
                <a:spcPts val="0"/>
              </a:spcBef>
              <a:buNone/>
            </a:pPr>
            <a:r>
              <a:rPr lang="en-US" sz="1800" dirty="0" err="1" smtClean="0">
                <a:cs typeface="Calibri"/>
              </a:rPr>
              <a:t>top.pastrrx</a:t>
            </a:r>
            <a:endParaRPr lang="en-US" sz="1800" dirty="0" smtClean="0">
              <a:cs typeface="Calibri"/>
            </a:endParaRPr>
          </a:p>
          <a:p>
            <a:pPr marL="0" indent="0">
              <a:spcBef>
                <a:spcPts val="0"/>
              </a:spcBef>
              <a:buNone/>
            </a:pPr>
            <a:r>
              <a:rPr lang="en-US" sz="1800" dirty="0" err="1" smtClean="0">
                <a:cs typeface="Calibri"/>
              </a:rPr>
              <a:t>top.pencilp</a:t>
            </a:r>
            <a:endParaRPr lang="en-US" sz="1800" dirty="0" smtClean="0">
              <a:cs typeface="Calibri"/>
            </a:endParaRPr>
          </a:p>
          <a:p>
            <a:pPr marL="0" indent="0">
              <a:spcBef>
                <a:spcPts val="0"/>
              </a:spcBef>
              <a:buNone/>
            </a:pPr>
            <a:r>
              <a:rPr lang="en-US" sz="1800" dirty="0" err="1" smtClean="0">
                <a:cs typeface="Calibri"/>
              </a:rPr>
              <a:t>top.presentsnoringcure</a:t>
            </a:r>
            <a:endParaRPr lang="en-US" sz="1800" dirty="0" smtClean="0">
              <a:cs typeface="Calibri"/>
            </a:endParaRPr>
          </a:p>
          <a:p>
            <a:pPr marL="0" indent="0">
              <a:spcBef>
                <a:spcPts val="0"/>
              </a:spcBef>
              <a:buNone/>
            </a:pPr>
            <a:r>
              <a:rPr lang="en-US" sz="1800" dirty="0" err="1" smtClean="0">
                <a:cs typeface="Calibri"/>
              </a:rPr>
              <a:t>top.reallyloanpersonal</a:t>
            </a:r>
            <a:endParaRPr lang="en-US" sz="1800" dirty="0" smtClean="0">
              <a:cs typeface="Calibri"/>
            </a:endParaRPr>
          </a:p>
          <a:p>
            <a:pPr marL="0" indent="0">
              <a:spcBef>
                <a:spcPts val="0"/>
              </a:spcBef>
              <a:buNone/>
            </a:pPr>
            <a:r>
              <a:rPr lang="en-US" sz="1800" dirty="0" err="1" smtClean="0">
                <a:cs typeface="Calibri"/>
              </a:rPr>
              <a:t>top.seflare</a:t>
            </a:r>
            <a:endParaRPr lang="en-US" sz="1800" dirty="0" smtClean="0">
              <a:cs typeface="Calibri"/>
            </a:endParaRPr>
          </a:p>
          <a:p>
            <a:pPr marL="0" indent="0">
              <a:spcBef>
                <a:spcPts val="0"/>
              </a:spcBef>
              <a:buNone/>
            </a:pPr>
            <a:r>
              <a:rPr lang="en-US" sz="1800" dirty="0" err="1" smtClean="0">
                <a:cs typeface="Calibri"/>
              </a:rPr>
              <a:t>top.seprobe</a:t>
            </a:r>
            <a:endParaRPr lang="en-US" sz="1800" dirty="0" smtClean="0">
              <a:cs typeface="Calibri"/>
            </a:endParaRPr>
          </a:p>
          <a:p>
            <a:pPr marL="0" indent="0">
              <a:spcBef>
                <a:spcPts val="0"/>
              </a:spcBef>
              <a:buNone/>
            </a:pPr>
            <a:r>
              <a:rPr lang="en-US" sz="1800" dirty="0" err="1" smtClean="0">
                <a:cs typeface="Calibri"/>
              </a:rPr>
              <a:t>top.somerrx</a:t>
            </a:r>
            <a:endParaRPr lang="en-US" sz="1800" dirty="0" smtClean="0">
              <a:cs typeface="Calibri"/>
            </a:endParaRPr>
          </a:p>
          <a:p>
            <a:pPr marL="0" indent="0">
              <a:spcBef>
                <a:spcPts val="0"/>
              </a:spcBef>
              <a:buNone/>
            </a:pPr>
            <a:r>
              <a:rPr lang="en-US" sz="1800" dirty="0" err="1" smtClean="0">
                <a:cs typeface="Calibri"/>
              </a:rPr>
              <a:t>top.stakedx</a:t>
            </a:r>
            <a:endParaRPr lang="en-US" sz="1800" dirty="0" smtClean="0">
              <a:cs typeface="Calibri"/>
            </a:endParaRPr>
          </a:p>
          <a:p>
            <a:pPr marL="0" indent="0">
              <a:spcBef>
                <a:spcPts val="0"/>
              </a:spcBef>
              <a:buNone/>
            </a:pPr>
            <a:r>
              <a:rPr lang="en-US" sz="1800" b="1" dirty="0" err="1" smtClean="0">
                <a:solidFill>
                  <a:srgbClr val="FF0000"/>
                </a:solidFill>
                <a:cs typeface="Calibri"/>
              </a:rPr>
              <a:t>top.stseize</a:t>
            </a:r>
            <a:r>
              <a:rPr lang="en-US" sz="1800" b="1" dirty="0" smtClean="0">
                <a:solidFill>
                  <a:srgbClr val="FF0000"/>
                </a:solidFill>
                <a:cs typeface="Calibri"/>
              </a:rPr>
              <a:t>  </a:t>
            </a:r>
            <a:r>
              <a:rPr lang="en-US" sz="1800" b="1" dirty="0" smtClean="0">
                <a:solidFill>
                  <a:srgbClr val="FF0000"/>
                </a:solidFill>
                <a:cs typeface="Calibri"/>
                <a:sym typeface="Wingdings"/>
              </a:rPr>
              <a:t> See next slide</a:t>
            </a:r>
            <a:endParaRPr lang="en-US" sz="1800" b="1" dirty="0" smtClean="0">
              <a:solidFill>
                <a:srgbClr val="FF0000"/>
              </a:solidFill>
              <a:cs typeface="Calibri"/>
            </a:endParaRPr>
          </a:p>
          <a:p>
            <a:pPr marL="0" indent="0">
              <a:spcBef>
                <a:spcPts val="0"/>
              </a:spcBef>
              <a:buNone/>
            </a:pPr>
            <a:r>
              <a:rPr lang="en-US" sz="1800" dirty="0" err="1" smtClean="0">
                <a:cs typeface="Calibri"/>
              </a:rPr>
              <a:t>top.tiedrrx</a:t>
            </a:r>
            <a:endParaRPr lang="en-US" sz="1800" dirty="0" smtClean="0">
              <a:cs typeface="Calibri"/>
            </a:endParaRPr>
          </a:p>
          <a:p>
            <a:pPr marL="0" indent="0">
              <a:spcBef>
                <a:spcPts val="0"/>
              </a:spcBef>
              <a:buNone/>
            </a:pPr>
            <a:r>
              <a:rPr lang="en-US" sz="1800" dirty="0" err="1" smtClean="0">
                <a:cs typeface="Calibri"/>
              </a:rPr>
              <a:t>top.wyseare</a:t>
            </a:r>
            <a:endParaRPr lang="en-US" sz="1800" dirty="0" smtClean="0">
              <a:cs typeface="Calibri"/>
            </a:endParaRPr>
          </a:p>
        </p:txBody>
      </p:sp>
      <p:sp>
        <p:nvSpPr>
          <p:cNvPr id="5" name="TextBox 4"/>
          <p:cNvSpPr txBox="1"/>
          <p:nvPr/>
        </p:nvSpPr>
        <p:spPr>
          <a:xfrm>
            <a:off x="160581" y="944588"/>
            <a:ext cx="8406493" cy="646331"/>
          </a:xfrm>
          <a:prstGeom prst="rect">
            <a:avLst/>
          </a:prstGeom>
          <a:noFill/>
        </p:spPr>
        <p:txBody>
          <a:bodyPr wrap="none" rtlCol="0">
            <a:spAutoFit/>
          </a:bodyPr>
          <a:lstStyle/>
          <a:p>
            <a:r>
              <a:rPr lang="en-US" dirty="0">
                <a:cs typeface="Calibri"/>
              </a:rPr>
              <a:t>$ </a:t>
            </a:r>
            <a:r>
              <a:rPr lang="en-US" b="1" dirty="0" err="1">
                <a:cs typeface="Calibri"/>
              </a:rPr>
              <a:t>dnsdb_query.py</a:t>
            </a:r>
            <a:r>
              <a:rPr lang="en-US" b="1" dirty="0">
                <a:cs typeface="Calibri"/>
              </a:rPr>
              <a:t> -</a:t>
            </a:r>
            <a:r>
              <a:rPr lang="en-US" b="1" dirty="0" err="1">
                <a:cs typeface="Calibri"/>
              </a:rPr>
              <a:t>i</a:t>
            </a:r>
            <a:r>
              <a:rPr lang="en-US" b="1" dirty="0">
                <a:cs typeface="Calibri"/>
              </a:rPr>
              <a:t> 69.162.69.112/28 --after=90d | </a:t>
            </a:r>
            <a:r>
              <a:rPr lang="en-US" b="1" dirty="0" err="1">
                <a:cs typeface="Calibri"/>
              </a:rPr>
              <a:t>awk</a:t>
            </a:r>
            <a:r>
              <a:rPr lang="en-US" b="1" dirty="0">
                <a:cs typeface="Calibri"/>
              </a:rPr>
              <a:t> '{print $1}' | </a:t>
            </a:r>
            <a:r>
              <a:rPr lang="en-US" b="1" dirty="0">
                <a:solidFill>
                  <a:srgbClr val="FF0000"/>
                </a:solidFill>
                <a:cs typeface="Calibri"/>
              </a:rPr>
              <a:t>2nd-level-dom</a:t>
            </a:r>
            <a:r>
              <a:rPr lang="en-US" b="1" dirty="0">
                <a:cs typeface="Calibri"/>
              </a:rPr>
              <a:t> </a:t>
            </a:r>
            <a:r>
              <a:rPr lang="en-US" b="1" dirty="0" smtClean="0">
                <a:cs typeface="Calibri"/>
              </a:rPr>
              <a:t>|</a:t>
            </a:r>
            <a:br>
              <a:rPr lang="en-US" b="1" dirty="0" smtClean="0">
                <a:cs typeface="Calibri"/>
              </a:rPr>
            </a:br>
            <a:r>
              <a:rPr lang="en-US" b="1" dirty="0" smtClean="0">
                <a:cs typeface="Calibri"/>
              </a:rPr>
              <a:t>sort </a:t>
            </a:r>
            <a:r>
              <a:rPr lang="en-US" b="1" dirty="0">
                <a:cs typeface="Calibri"/>
              </a:rPr>
              <a:t>-u | </a:t>
            </a:r>
            <a:r>
              <a:rPr lang="en-US" b="1" dirty="0">
                <a:solidFill>
                  <a:srgbClr val="FF0000"/>
                </a:solidFill>
                <a:cs typeface="Calibri"/>
              </a:rPr>
              <a:t>reverse-domain-names </a:t>
            </a:r>
            <a:r>
              <a:rPr lang="en-US" b="1" dirty="0">
                <a:cs typeface="Calibri"/>
              </a:rPr>
              <a:t>| sort &gt; </a:t>
            </a:r>
            <a:r>
              <a:rPr lang="en-US" b="1" dirty="0" err="1" smtClean="0">
                <a:cs typeface="Calibri"/>
              </a:rPr>
              <a:t>temp.txt</a:t>
            </a:r>
            <a:endParaRPr lang="en-US" dirty="0">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78</a:t>
            </a:fld>
            <a:endParaRPr lang="en-US"/>
          </a:p>
        </p:txBody>
      </p:sp>
    </p:spTree>
    <p:extLst>
      <p:ext uri="{BB962C8B-B14F-4D97-AF65-F5344CB8AC3E}">
        <p14:creationId xmlns:p14="http://schemas.microsoft.com/office/powerpoint/2010/main" val="82565908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75" y="218989"/>
            <a:ext cx="829702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err="1" smtClean="0">
                <a:cs typeface="Calibri"/>
              </a:rPr>
              <a:t>stseize.top</a:t>
            </a:r>
            <a:r>
              <a:rPr lang="en-US" sz="3200" b="1" dirty="0" smtClean="0">
                <a:cs typeface="Calibri"/>
              </a:rPr>
              <a:t>: This email pattern look familiar?</a:t>
            </a:r>
            <a:endParaRPr lang="en-US" sz="3200" b="1" dirty="0"/>
          </a:p>
        </p:txBody>
      </p:sp>
      <p:sp>
        <p:nvSpPr>
          <p:cNvPr id="3" name="Content Placeholder 2"/>
          <p:cNvSpPr>
            <a:spLocks noGrp="1"/>
          </p:cNvSpPr>
          <p:nvPr>
            <p:ph idx="1"/>
          </p:nvPr>
        </p:nvSpPr>
        <p:spPr>
          <a:xfrm>
            <a:off x="160581" y="943113"/>
            <a:ext cx="8744372" cy="5684949"/>
          </a:xfrm>
        </p:spPr>
        <p:txBody>
          <a:bodyPr>
            <a:noAutofit/>
          </a:bodyPr>
          <a:lstStyle/>
          <a:p>
            <a:pPr marL="0" indent="0">
              <a:spcBef>
                <a:spcPts val="0"/>
              </a:spcBef>
              <a:buNone/>
            </a:pPr>
            <a:r>
              <a:rPr lang="en-US" sz="1800" dirty="0" smtClean="0">
                <a:cs typeface="Calibri"/>
              </a:rPr>
              <a:t>$  </a:t>
            </a:r>
            <a:r>
              <a:rPr lang="en-US" sz="1800" b="1" dirty="0" err="1" smtClean="0">
                <a:cs typeface="Calibri"/>
              </a:rPr>
              <a:t>whois</a:t>
            </a:r>
            <a:r>
              <a:rPr lang="en-US" sz="1800" b="1" dirty="0" smtClean="0">
                <a:cs typeface="Calibri"/>
              </a:rPr>
              <a:t> </a:t>
            </a:r>
            <a:r>
              <a:rPr lang="en-US" sz="1800" b="1" dirty="0" err="1" smtClean="0">
                <a:cs typeface="Calibri"/>
              </a:rPr>
              <a:t>stseize.top</a:t>
            </a:r>
            <a:endParaRPr lang="en-US" sz="1800" b="1" dirty="0" smtClean="0">
              <a:cs typeface="Calibri"/>
            </a:endParaRPr>
          </a:p>
          <a:p>
            <a:pPr marL="0" indent="0">
              <a:spcBef>
                <a:spcPts val="0"/>
              </a:spcBef>
              <a:buNone/>
            </a:pPr>
            <a:r>
              <a:rPr lang="en-US" sz="1800" dirty="0" smtClean="0">
                <a:cs typeface="Calibri"/>
              </a:rPr>
              <a:t>Domain Name: </a:t>
            </a:r>
            <a:r>
              <a:rPr lang="en-US" sz="1800" dirty="0" err="1" smtClean="0">
                <a:cs typeface="Calibri"/>
              </a:rPr>
              <a:t>stseize.top</a:t>
            </a:r>
            <a:endParaRPr lang="en-US" sz="1800" dirty="0" smtClean="0">
              <a:cs typeface="Calibri"/>
            </a:endParaRPr>
          </a:p>
          <a:p>
            <a:pPr marL="0" indent="0">
              <a:spcBef>
                <a:spcPts val="0"/>
              </a:spcBef>
              <a:buNone/>
            </a:pPr>
            <a:r>
              <a:rPr lang="en-US" sz="1800" dirty="0" smtClean="0">
                <a:cs typeface="Calibri"/>
              </a:rPr>
              <a:t>Updated Date: 2016-10-21T08:21:55Z</a:t>
            </a:r>
          </a:p>
          <a:p>
            <a:pPr marL="0" indent="0">
              <a:spcBef>
                <a:spcPts val="0"/>
              </a:spcBef>
              <a:buNone/>
            </a:pPr>
            <a:r>
              <a:rPr lang="en-US" sz="1800" dirty="0" smtClean="0">
                <a:cs typeface="Calibri"/>
              </a:rPr>
              <a:t>Creation Date: 2016-10-21T06:56:30Z</a:t>
            </a:r>
          </a:p>
          <a:p>
            <a:pPr marL="0" indent="0">
              <a:spcBef>
                <a:spcPts val="0"/>
              </a:spcBef>
              <a:buNone/>
            </a:pPr>
            <a:r>
              <a:rPr lang="en-US" sz="1800" dirty="0" smtClean="0">
                <a:cs typeface="Calibri"/>
              </a:rPr>
              <a:t>Registry Expiry Date: 2017-10-21T06:56:30Z</a:t>
            </a:r>
          </a:p>
          <a:p>
            <a:pPr marL="0" indent="0">
              <a:spcBef>
                <a:spcPts val="0"/>
              </a:spcBef>
              <a:buNone/>
            </a:pPr>
            <a:r>
              <a:rPr lang="en-US" sz="1800" dirty="0" smtClean="0">
                <a:cs typeface="Calibri"/>
              </a:rPr>
              <a:t>Sponsoring Registrar: </a:t>
            </a:r>
            <a:r>
              <a:rPr lang="en-US" sz="1800" b="1" dirty="0" smtClean="0">
                <a:cs typeface="Calibri"/>
              </a:rPr>
              <a:t>Alpnames Limited</a:t>
            </a:r>
          </a:p>
          <a:p>
            <a:pPr marL="0" indent="0">
              <a:spcBef>
                <a:spcPts val="0"/>
              </a:spcBef>
              <a:buNone/>
            </a:pPr>
            <a:r>
              <a:rPr lang="en-US" sz="1800" dirty="0" smtClean="0">
                <a:cs typeface="Calibri"/>
              </a:rPr>
              <a:t>Domain Status: </a:t>
            </a:r>
            <a:r>
              <a:rPr lang="en-US" sz="1800" dirty="0" err="1" smtClean="0">
                <a:cs typeface="Calibri"/>
              </a:rPr>
              <a:t>clientTransferProhibited</a:t>
            </a:r>
            <a:r>
              <a:rPr lang="en-US" sz="1800" dirty="0" smtClean="0">
                <a:cs typeface="Calibri"/>
              </a:rPr>
              <a:t> https://</a:t>
            </a:r>
            <a:r>
              <a:rPr lang="en-US" sz="1800" dirty="0" err="1" smtClean="0">
                <a:cs typeface="Calibri"/>
              </a:rPr>
              <a:t>www.icann.org</a:t>
            </a:r>
            <a:r>
              <a:rPr lang="en-US" sz="1800" dirty="0" smtClean="0">
                <a:cs typeface="Calibri"/>
              </a:rPr>
              <a:t>/	</a:t>
            </a:r>
            <a:r>
              <a:rPr lang="en-US" sz="1800" dirty="0" err="1" smtClean="0">
                <a:cs typeface="Calibri"/>
              </a:rPr>
              <a:t>epp#clientTransferProhibited</a:t>
            </a:r>
            <a:endParaRPr lang="en-US" sz="1800" dirty="0" smtClean="0">
              <a:cs typeface="Calibri"/>
            </a:endParaRPr>
          </a:p>
          <a:p>
            <a:pPr marL="0" indent="0">
              <a:spcBef>
                <a:spcPts val="0"/>
              </a:spcBef>
              <a:buNone/>
            </a:pPr>
            <a:r>
              <a:rPr lang="en-US" sz="1800" dirty="0" smtClean="0">
                <a:cs typeface="Calibri"/>
              </a:rPr>
              <a:t>Registrant Name: </a:t>
            </a:r>
            <a:r>
              <a:rPr lang="en-US" sz="1800" dirty="0" err="1" smtClean="0">
                <a:cs typeface="Calibri"/>
              </a:rPr>
              <a:t>Mathilde</a:t>
            </a:r>
            <a:r>
              <a:rPr lang="en-US" sz="1800" dirty="0" smtClean="0">
                <a:cs typeface="Calibri"/>
              </a:rPr>
              <a:t> Craft</a:t>
            </a:r>
          </a:p>
          <a:p>
            <a:pPr marL="0" indent="0">
              <a:spcBef>
                <a:spcPts val="0"/>
              </a:spcBef>
              <a:buNone/>
            </a:pPr>
            <a:r>
              <a:rPr lang="en-US" sz="1800" dirty="0" smtClean="0">
                <a:cs typeface="Calibri"/>
              </a:rPr>
              <a:t>Registrant Street: </a:t>
            </a:r>
            <a:r>
              <a:rPr lang="en-US" sz="1800" dirty="0" err="1" smtClean="0">
                <a:cs typeface="Calibri"/>
              </a:rPr>
              <a:t>Antistaseos</a:t>
            </a:r>
            <a:r>
              <a:rPr lang="en-US" sz="1800" dirty="0" smtClean="0">
                <a:cs typeface="Calibri"/>
              </a:rPr>
              <a:t> 36</a:t>
            </a:r>
            <a:r>
              <a:rPr lang="en-US" sz="1800" b="1" dirty="0" smtClean="0">
                <a:cs typeface="Calibri"/>
                <a:sym typeface="Wingdings"/>
              </a:rPr>
              <a:t> </a:t>
            </a:r>
            <a:r>
              <a:rPr lang="en-US" sz="1800" b="1" dirty="0">
                <a:cs typeface="Calibri"/>
                <a:sym typeface="Wingdings"/>
              </a:rPr>
              <a:t>https://</a:t>
            </a:r>
            <a:r>
              <a:rPr lang="en-US" sz="1800" b="1" dirty="0" err="1">
                <a:cs typeface="Calibri"/>
                <a:sym typeface="Wingdings"/>
              </a:rPr>
              <a:t>www.flickr.com</a:t>
            </a:r>
            <a:r>
              <a:rPr lang="en-US" sz="1800" b="1" dirty="0">
                <a:cs typeface="Calibri"/>
                <a:sym typeface="Wingdings"/>
              </a:rPr>
              <a:t>/photos/</a:t>
            </a:r>
            <a:r>
              <a:rPr lang="en-US" sz="1800" b="1" dirty="0" err="1">
                <a:cs typeface="Calibri"/>
                <a:sym typeface="Wingdings"/>
              </a:rPr>
              <a:t>mckroes</a:t>
            </a:r>
            <a:r>
              <a:rPr lang="en-US" sz="1800" b="1" dirty="0">
                <a:cs typeface="Calibri"/>
                <a:sym typeface="Wingdings"/>
              </a:rPr>
              <a:t>/5502159284</a:t>
            </a:r>
            <a:endParaRPr lang="en-US" sz="1800" b="1" dirty="0" smtClean="0">
              <a:cs typeface="Calibri"/>
            </a:endParaRPr>
          </a:p>
          <a:p>
            <a:pPr marL="0" indent="0">
              <a:spcBef>
                <a:spcPts val="0"/>
              </a:spcBef>
              <a:buNone/>
            </a:pPr>
            <a:r>
              <a:rPr lang="en-US" sz="1800" dirty="0" smtClean="0">
                <a:cs typeface="Calibri"/>
              </a:rPr>
              <a:t>Registrant City: </a:t>
            </a:r>
            <a:r>
              <a:rPr lang="en-US" sz="1800" dirty="0" err="1" smtClean="0">
                <a:cs typeface="Calibri"/>
              </a:rPr>
              <a:t>Chalandri</a:t>
            </a:r>
            <a:r>
              <a:rPr lang="en-US" sz="1800" dirty="0" smtClean="0">
                <a:cs typeface="Calibri"/>
              </a:rPr>
              <a:t>		  </a:t>
            </a:r>
            <a:r>
              <a:rPr lang="en-US" sz="1800" b="1" dirty="0" smtClean="0">
                <a:cs typeface="Calibri"/>
              </a:rPr>
              <a:t>says that's a McDonald's...</a:t>
            </a:r>
          </a:p>
          <a:p>
            <a:pPr marL="0" indent="0">
              <a:spcBef>
                <a:spcPts val="0"/>
              </a:spcBef>
              <a:buNone/>
            </a:pPr>
            <a:r>
              <a:rPr lang="en-US" sz="1800" dirty="0" smtClean="0">
                <a:cs typeface="Calibri"/>
              </a:rPr>
              <a:t>Registrant State/Province: </a:t>
            </a:r>
            <a:r>
              <a:rPr lang="en-US" sz="1800" dirty="0" err="1" smtClean="0">
                <a:cs typeface="Calibri"/>
              </a:rPr>
              <a:t>Attiki</a:t>
            </a:r>
            <a:endParaRPr lang="en-US" sz="1800" dirty="0" smtClean="0">
              <a:cs typeface="Calibri"/>
            </a:endParaRPr>
          </a:p>
          <a:p>
            <a:pPr marL="0" indent="0">
              <a:spcBef>
                <a:spcPts val="0"/>
              </a:spcBef>
              <a:buNone/>
            </a:pPr>
            <a:r>
              <a:rPr lang="en-US" sz="1800" dirty="0" smtClean="0">
                <a:cs typeface="Calibri"/>
              </a:rPr>
              <a:t>Registrant Postal Code: 15232</a:t>
            </a:r>
          </a:p>
          <a:p>
            <a:pPr marL="0" indent="0">
              <a:spcBef>
                <a:spcPts val="0"/>
              </a:spcBef>
              <a:buNone/>
            </a:pPr>
            <a:r>
              <a:rPr lang="en-US" sz="1800" dirty="0" smtClean="0">
                <a:cs typeface="Calibri"/>
              </a:rPr>
              <a:t>Registrant Country: GR</a:t>
            </a:r>
          </a:p>
          <a:p>
            <a:pPr marL="0" indent="0">
              <a:spcBef>
                <a:spcPts val="0"/>
              </a:spcBef>
              <a:buNone/>
            </a:pPr>
            <a:r>
              <a:rPr lang="en-US" sz="1800" dirty="0" smtClean="0">
                <a:cs typeface="Calibri"/>
              </a:rPr>
              <a:t>Registrant Phone: +30.2106800852						    </a:t>
            </a:r>
            <a:br>
              <a:rPr lang="en-US" sz="1800" dirty="0" smtClean="0">
                <a:cs typeface="Calibri"/>
              </a:rPr>
            </a:br>
            <a:r>
              <a:rPr lang="en-US" sz="1800" dirty="0" smtClean="0">
                <a:cs typeface="Calibri"/>
              </a:rPr>
              <a:t>Registrant Email: </a:t>
            </a:r>
            <a:r>
              <a:rPr lang="en-US" sz="1800" b="1" dirty="0" smtClean="0">
                <a:cs typeface="Calibri"/>
              </a:rPr>
              <a:t>b45gc5ictwlu7z7tpgyg2xwb7cwiguqexggp5qe2@yahoo.com</a:t>
            </a:r>
          </a:p>
          <a:p>
            <a:pPr marL="0" indent="0">
              <a:spcBef>
                <a:spcPts val="0"/>
              </a:spcBef>
              <a:buNone/>
            </a:pPr>
            <a:r>
              <a:rPr lang="en-US" sz="1800" dirty="0" smtClean="0">
                <a:cs typeface="Calibri"/>
              </a:rPr>
              <a:t>[...]</a:t>
            </a:r>
          </a:p>
          <a:p>
            <a:pPr marL="0" indent="0">
              <a:spcBef>
                <a:spcPts val="0"/>
              </a:spcBef>
              <a:buNone/>
            </a:pPr>
            <a:r>
              <a:rPr lang="en-US" sz="1800" dirty="0" smtClean="0">
                <a:cs typeface="Calibri"/>
              </a:rPr>
              <a:t>Name Server: </a:t>
            </a:r>
            <a:r>
              <a:rPr lang="en-US" sz="1800" b="1" dirty="0" err="1" smtClean="0">
                <a:cs typeface="Calibri"/>
              </a:rPr>
              <a:t>sue.ns.cloudflare.com</a:t>
            </a:r>
            <a:endParaRPr lang="en-US" sz="1800" b="1" dirty="0" smtClean="0">
              <a:cs typeface="Calibri"/>
            </a:endParaRPr>
          </a:p>
          <a:p>
            <a:pPr marL="0" indent="0">
              <a:spcBef>
                <a:spcPts val="0"/>
              </a:spcBef>
              <a:buNone/>
            </a:pPr>
            <a:r>
              <a:rPr lang="en-US" sz="1800" dirty="0" smtClean="0">
                <a:cs typeface="Calibri"/>
              </a:rPr>
              <a:t>Name Server: </a:t>
            </a:r>
            <a:r>
              <a:rPr lang="en-US" sz="1800" b="1" dirty="0" err="1" smtClean="0">
                <a:cs typeface="Calibri"/>
              </a:rPr>
              <a:t>jeff.ns.cloudflare.com</a:t>
            </a:r>
            <a:endParaRPr lang="en-US" sz="1800" b="1" dirty="0" smtClean="0">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79</a:t>
            </a:fld>
            <a:endParaRPr lang="en-US"/>
          </a:p>
        </p:txBody>
      </p:sp>
    </p:spTree>
    <p:extLst>
      <p:ext uri="{BB962C8B-B14F-4D97-AF65-F5344CB8AC3E}">
        <p14:creationId xmlns:p14="http://schemas.microsoft.com/office/powerpoint/2010/main" val="2595242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148888"/>
            <a:ext cx="8851668" cy="995421"/>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And This is True Even Though Many Of The Attacks </a:t>
            </a:r>
            <a:br>
              <a:rPr lang="en-US" sz="3200" b="1" dirty="0" smtClean="0"/>
            </a:br>
            <a:r>
              <a:rPr lang="en-US" sz="3200" b="1" dirty="0" smtClean="0"/>
              <a:t>Are Basic "unsophisticated</a:t>
            </a:r>
            <a:r>
              <a:rPr lang="en-US" sz="3200" b="1" dirty="0"/>
              <a:t>, brute-force attacks</a:t>
            </a:r>
            <a:r>
              <a:rPr lang="en-US" sz="3200" b="1" dirty="0" smtClean="0"/>
              <a:t>."</a:t>
            </a:r>
            <a:endParaRPr lang="en-US" sz="3200" b="1" dirty="0"/>
          </a:p>
        </p:txBody>
      </p:sp>
      <p:sp>
        <p:nvSpPr>
          <p:cNvPr id="3" name="Content Placeholder 2"/>
          <p:cNvSpPr>
            <a:spLocks noGrp="1"/>
          </p:cNvSpPr>
          <p:nvPr>
            <p:ph idx="1"/>
          </p:nvPr>
        </p:nvSpPr>
        <p:spPr>
          <a:xfrm>
            <a:off x="176028" y="1307782"/>
            <a:ext cx="8851668" cy="5268855"/>
          </a:xfrm>
        </p:spPr>
        <p:txBody>
          <a:bodyPr>
            <a:noAutofit/>
          </a:bodyPr>
          <a:lstStyle/>
          <a:p>
            <a:r>
              <a:rPr lang="en-US" sz="2200" dirty="0" smtClean="0"/>
              <a:t>Continuing with the Ponemon study...</a:t>
            </a:r>
            <a:br>
              <a:rPr lang="en-US" sz="2200" dirty="0" smtClean="0"/>
            </a:br>
            <a:r>
              <a:rPr lang="en-US" sz="2200" dirty="0" smtClean="0"/>
              <a:t/>
            </a:r>
            <a:br>
              <a:rPr lang="en-US" sz="2200" dirty="0" smtClean="0"/>
            </a:br>
            <a:r>
              <a:rPr lang="en-US" sz="2200" dirty="0" smtClean="0"/>
              <a:t>"According </a:t>
            </a:r>
            <a:r>
              <a:rPr lang="en-US" sz="2200" dirty="0"/>
              <a:t>to a report based on two years of sensor data, </a:t>
            </a:r>
            <a:r>
              <a:rPr lang="en-US" sz="2200" b="1" dirty="0" smtClean="0"/>
              <a:t>57 </a:t>
            </a:r>
            <a:r>
              <a:rPr lang="en-US" sz="2200" b="1" dirty="0"/>
              <a:t>percent of attacks that get through firewalls and antivirus systems are unsophisticated, brute-force </a:t>
            </a:r>
            <a:r>
              <a:rPr lang="en-US" sz="2200" b="1" dirty="0" smtClean="0"/>
              <a:t>attacks.</a:t>
            </a:r>
            <a:r>
              <a:rPr lang="en-US" sz="2200" dirty="0" smtClean="0"/>
              <a:t> This </a:t>
            </a:r>
            <a:r>
              <a:rPr lang="en-US" sz="2200" dirty="0"/>
              <a:t>is due to ongoing, automated activity by attackers running scans looking for unpatched software, default passwords, and misconfigured systems</a:t>
            </a:r>
            <a:r>
              <a:rPr lang="en-US" sz="2200" dirty="0" smtClean="0"/>
              <a:t>."</a:t>
            </a:r>
            <a:br>
              <a:rPr lang="en-US" sz="2200" dirty="0" smtClean="0"/>
            </a:br>
            <a:endParaRPr lang="en-US" sz="2200" dirty="0"/>
          </a:p>
          <a:p>
            <a:r>
              <a:rPr lang="en-US" sz="2200" dirty="0" smtClean="0"/>
              <a:t>"These </a:t>
            </a:r>
            <a:r>
              <a:rPr lang="en-US" sz="2200" dirty="0"/>
              <a:t>probes are constantly looking for ways that attackers can grab a foothold in a system, and </a:t>
            </a:r>
            <a:r>
              <a:rPr lang="en-US" sz="2200" b="1" dirty="0">
                <a:solidFill>
                  <a:srgbClr val="FF0000"/>
                </a:solidFill>
              </a:rPr>
              <a:t>there isn't much that companies can do to stop it without also locking out customers, partners, employees, and other legitimate services</a:t>
            </a:r>
            <a:r>
              <a:rPr lang="en-US" sz="2200" b="1" dirty="0" smtClean="0">
                <a:solidFill>
                  <a:srgbClr val="FF0000"/>
                </a:solidFill>
              </a:rPr>
              <a:t>."</a:t>
            </a:r>
          </a:p>
          <a:p>
            <a:endParaRPr lang="en-US" sz="2200" b="1" dirty="0">
              <a:solidFill>
                <a:srgbClr val="FF0000"/>
              </a:solidFill>
            </a:endParaRPr>
          </a:p>
          <a:p>
            <a:r>
              <a:rPr lang="en-US" sz="2200" b="1" dirty="0" smtClean="0">
                <a:solidFill>
                  <a:srgbClr val="FF0000"/>
                </a:solidFill>
              </a:rPr>
              <a:t>I DISAGREE.</a:t>
            </a:r>
          </a:p>
        </p:txBody>
      </p:sp>
      <p:sp>
        <p:nvSpPr>
          <p:cNvPr id="4" name="Slide Number Placeholder 3"/>
          <p:cNvSpPr>
            <a:spLocks noGrp="1"/>
          </p:cNvSpPr>
          <p:nvPr>
            <p:ph type="sldNum" sz="quarter" idx="12"/>
          </p:nvPr>
        </p:nvSpPr>
        <p:spPr/>
        <p:txBody>
          <a:bodyPr/>
          <a:lstStyle/>
          <a:p>
            <a:fld id="{8A66AE07-A573-9E42-AA1F-E212CC8A1C16}" type="slidenum">
              <a:rPr lang="en-US" smtClean="0"/>
              <a:t>8</a:t>
            </a:fld>
            <a:endParaRPr lang="en-US"/>
          </a:p>
        </p:txBody>
      </p:sp>
    </p:spTree>
    <p:extLst>
      <p:ext uri="{BB962C8B-B14F-4D97-AF65-F5344CB8AC3E}">
        <p14:creationId xmlns:p14="http://schemas.microsoft.com/office/powerpoint/2010/main" val="125356954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162189"/>
            <a:ext cx="8744372" cy="642600"/>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"2nd-level-dom? reverse-domain-names?"</a:t>
            </a:r>
            <a:endParaRPr lang="en-US" sz="3200" b="1" dirty="0"/>
          </a:p>
        </p:txBody>
      </p:sp>
      <p:sp>
        <p:nvSpPr>
          <p:cNvPr id="3" name="Content Placeholder 2"/>
          <p:cNvSpPr>
            <a:spLocks noGrp="1"/>
          </p:cNvSpPr>
          <p:nvPr>
            <p:ph idx="1"/>
          </p:nvPr>
        </p:nvSpPr>
        <p:spPr>
          <a:xfrm>
            <a:off x="160581" y="1075511"/>
            <a:ext cx="8744372" cy="5552551"/>
          </a:xfrm>
        </p:spPr>
        <p:txBody>
          <a:bodyPr numCol="1">
            <a:noAutofit/>
          </a:bodyPr>
          <a:lstStyle/>
          <a:p>
            <a:pPr>
              <a:spcBef>
                <a:spcPts val="0"/>
              </a:spcBef>
            </a:pPr>
            <a:r>
              <a:rPr lang="en-US" sz="2400" dirty="0" smtClean="0">
                <a:cs typeface="Calibri"/>
              </a:rPr>
              <a:t>2nd-level-dom is a small Perl script which, given a fully qualified domain name, returns the effective 2nd-level domain name.</a:t>
            </a:r>
          </a:p>
          <a:p>
            <a:pPr marL="0" indent="0">
              <a:spcBef>
                <a:spcPts val="0"/>
              </a:spcBef>
              <a:buNone/>
            </a:pPr>
            <a:endParaRPr lang="en-US" sz="2400" dirty="0" smtClean="0">
              <a:cs typeface="Calibri"/>
            </a:endParaRPr>
          </a:p>
          <a:p>
            <a:pPr marL="0" indent="0">
              <a:spcBef>
                <a:spcPts val="0"/>
              </a:spcBef>
              <a:buNone/>
            </a:pPr>
            <a:r>
              <a:rPr lang="en-US" sz="2400" dirty="0" smtClean="0">
                <a:cs typeface="Calibri"/>
              </a:rPr>
              <a:t>	$ </a:t>
            </a:r>
            <a:r>
              <a:rPr lang="en-US" sz="2400" b="1" dirty="0">
                <a:cs typeface="Calibri"/>
              </a:rPr>
              <a:t>echo "</a:t>
            </a:r>
            <a:r>
              <a:rPr lang="en-US" sz="2400" b="1" dirty="0" err="1">
                <a:cs typeface="Calibri"/>
              </a:rPr>
              <a:t>www.google.com</a:t>
            </a:r>
            <a:r>
              <a:rPr lang="en-US" sz="2400" b="1" dirty="0">
                <a:cs typeface="Calibri"/>
              </a:rPr>
              <a:t>" | 2nd-level-dom</a:t>
            </a:r>
            <a:r>
              <a:rPr lang="en-US" sz="2400" dirty="0">
                <a:cs typeface="Calibri"/>
              </a:rPr>
              <a:t> </a:t>
            </a:r>
          </a:p>
          <a:p>
            <a:pPr marL="0" indent="0">
              <a:spcBef>
                <a:spcPts val="0"/>
              </a:spcBef>
              <a:buNone/>
            </a:pPr>
            <a:r>
              <a:rPr lang="en-US" sz="2400" dirty="0" smtClean="0">
                <a:cs typeface="Calibri"/>
              </a:rPr>
              <a:t>	</a:t>
            </a:r>
            <a:r>
              <a:rPr lang="en-US" sz="2400" dirty="0" err="1" smtClean="0">
                <a:cs typeface="Calibri"/>
              </a:rPr>
              <a:t>google.com</a:t>
            </a:r>
            <a:endParaRPr lang="en-US" sz="2400" dirty="0">
              <a:cs typeface="Calibri"/>
            </a:endParaRPr>
          </a:p>
          <a:p>
            <a:pPr marL="0" indent="0">
              <a:spcBef>
                <a:spcPts val="0"/>
              </a:spcBef>
              <a:buNone/>
            </a:pPr>
            <a:endParaRPr lang="en-US" sz="2400" dirty="0">
              <a:cs typeface="Calibri"/>
            </a:endParaRPr>
          </a:p>
          <a:p>
            <a:pPr>
              <a:spcBef>
                <a:spcPts val="0"/>
              </a:spcBef>
            </a:pPr>
            <a:r>
              <a:rPr lang="en-US" sz="2400" dirty="0" smtClean="0">
                <a:cs typeface="Calibri"/>
              </a:rPr>
              <a:t>reverse-domain-names is another Perl script; this one reverses the labels of a domain for ease of sorting and display, and for reduced risk of accidental blockage if "interesting" domains are mentioned in a document that's subsequently emailed, etc.</a:t>
            </a:r>
          </a:p>
          <a:p>
            <a:pPr marL="0" indent="0">
              <a:spcBef>
                <a:spcPts val="0"/>
              </a:spcBef>
              <a:buNone/>
            </a:pPr>
            <a:endParaRPr lang="en-US" sz="2400" dirty="0">
              <a:cs typeface="Calibri"/>
            </a:endParaRPr>
          </a:p>
          <a:p>
            <a:pPr marL="0" indent="0">
              <a:spcBef>
                <a:spcPts val="0"/>
              </a:spcBef>
              <a:buNone/>
            </a:pPr>
            <a:r>
              <a:rPr lang="en-US" sz="2400" dirty="0" smtClean="0">
                <a:cs typeface="Calibri"/>
              </a:rPr>
              <a:t>	$ </a:t>
            </a:r>
            <a:r>
              <a:rPr lang="en-US" sz="2400" b="1" dirty="0" smtClean="0">
                <a:cs typeface="Calibri"/>
              </a:rPr>
              <a:t>echo "</a:t>
            </a:r>
            <a:r>
              <a:rPr lang="en-US" sz="2400" b="1" dirty="0"/>
              <a:t>www.springfield.k12.or.us</a:t>
            </a:r>
            <a:r>
              <a:rPr lang="en-US" sz="2400" b="1" dirty="0" smtClean="0">
                <a:cs typeface="Calibri"/>
              </a:rPr>
              <a:t>" | reverse-domain-names</a:t>
            </a:r>
            <a:br>
              <a:rPr lang="en-US" sz="2400" b="1" dirty="0" smtClean="0">
                <a:cs typeface="Calibri"/>
              </a:rPr>
            </a:br>
            <a:r>
              <a:rPr lang="en-US" sz="2400" b="1" dirty="0" smtClean="0">
                <a:cs typeface="Calibri"/>
              </a:rPr>
              <a:t>	</a:t>
            </a:r>
            <a:r>
              <a:rPr lang="en-US" sz="2400" dirty="0" smtClean="0"/>
              <a:t>us.or.k12</a:t>
            </a:r>
            <a:r>
              <a:rPr lang="en-US" sz="2400" dirty="0"/>
              <a:t>.</a:t>
            </a:r>
            <a:r>
              <a:rPr lang="en-US" sz="2400" dirty="0" smtClean="0"/>
              <a:t>springfield.www</a:t>
            </a:r>
          </a:p>
          <a:p>
            <a:pPr marL="0" indent="0">
              <a:spcBef>
                <a:spcPts val="0"/>
              </a:spcBef>
              <a:buNone/>
            </a:pPr>
            <a:endParaRPr lang="en-US" sz="2400" dirty="0" smtClean="0">
              <a:cs typeface="Calibri"/>
            </a:endParaRPr>
          </a:p>
          <a:p>
            <a:pPr>
              <a:spcBef>
                <a:spcPts val="0"/>
              </a:spcBef>
            </a:pPr>
            <a:r>
              <a:rPr lang="en-US" sz="2400" dirty="0" smtClean="0">
                <a:cs typeface="Calibri"/>
              </a:rPr>
              <a:t>See the next slides for copies of these small scripts...</a:t>
            </a:r>
            <a:endParaRPr lang="en-US" sz="2400" dirty="0">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80</a:t>
            </a:fld>
            <a:endParaRPr lang="en-US"/>
          </a:p>
        </p:txBody>
      </p:sp>
    </p:spTree>
    <p:extLst>
      <p:ext uri="{BB962C8B-B14F-4D97-AF65-F5344CB8AC3E}">
        <p14:creationId xmlns:p14="http://schemas.microsoft.com/office/powerpoint/2010/main" val="204432202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330"/>
            <a:ext cx="8229600" cy="765631"/>
          </a:xfrm>
          <a:solidFill>
            <a:schemeClr val="accent2">
              <a:lumMod val="40000"/>
              <a:lumOff val="60000"/>
            </a:schemeClr>
          </a:solidFill>
          <a:ln>
            <a:solidFill>
              <a:schemeClr val="tx1"/>
            </a:solidFill>
          </a:ln>
          <a:effectLst>
            <a:outerShdw blurRad="50800" dist="38100" dir="2700000" algn="tl" rotWithShape="0">
              <a:srgbClr val="000000">
                <a:alpha val="43000"/>
              </a:srgbClr>
            </a:outerShdw>
          </a:effectLst>
        </p:spPr>
        <p:txBody>
          <a:bodyPr>
            <a:normAutofit/>
          </a:bodyPr>
          <a:lstStyle/>
          <a:p>
            <a:r>
              <a:rPr lang="en-US" sz="3200" b="1" dirty="0" smtClean="0"/>
              <a:t>2nd-level-dom</a:t>
            </a:r>
            <a:endParaRPr lang="en-US" sz="3200" b="1" dirty="0"/>
          </a:p>
        </p:txBody>
      </p:sp>
      <p:sp>
        <p:nvSpPr>
          <p:cNvPr id="3" name="Content Placeholder 2"/>
          <p:cNvSpPr>
            <a:spLocks noGrp="1"/>
          </p:cNvSpPr>
          <p:nvPr>
            <p:ph idx="1"/>
          </p:nvPr>
        </p:nvSpPr>
        <p:spPr>
          <a:xfrm>
            <a:off x="207818" y="1270057"/>
            <a:ext cx="8728364" cy="5284491"/>
          </a:xfrm>
        </p:spPr>
        <p:txBody>
          <a:bodyPr/>
          <a:lstStyle/>
          <a:p>
            <a:pPr marL="0" indent="0">
              <a:buNone/>
            </a:pPr>
            <a:r>
              <a:rPr lang="en-US" sz="1800" dirty="0" smtClean="0">
                <a:latin typeface="Courier New"/>
                <a:cs typeface="Courier New"/>
              </a:rPr>
              <a:t>#!/usr/bin/</a:t>
            </a:r>
            <a:r>
              <a:rPr lang="en-US" sz="1800" dirty="0" err="1" smtClean="0">
                <a:latin typeface="Courier New"/>
                <a:cs typeface="Courier New"/>
              </a:rPr>
              <a:t>perl</a:t>
            </a:r>
            <a:endParaRPr lang="en-US" sz="1800" dirty="0" smtClean="0">
              <a:latin typeface="Courier New"/>
              <a:cs typeface="Courier New"/>
            </a:endParaRPr>
          </a:p>
          <a:p>
            <a:pPr marL="0" indent="0">
              <a:buNone/>
            </a:pPr>
            <a:r>
              <a:rPr lang="en-US" sz="1800" dirty="0" smtClean="0">
                <a:latin typeface="Courier New"/>
                <a:cs typeface="Courier New"/>
              </a:rPr>
              <a:t>use strict;</a:t>
            </a:r>
          </a:p>
          <a:p>
            <a:pPr marL="0" indent="0">
              <a:buNone/>
            </a:pPr>
            <a:r>
              <a:rPr lang="en-US" sz="1800" dirty="0" smtClean="0">
                <a:latin typeface="Courier New"/>
                <a:cs typeface="Courier New"/>
              </a:rPr>
              <a:t>use warnings;</a:t>
            </a:r>
          </a:p>
          <a:p>
            <a:pPr marL="0" indent="0">
              <a:buNone/>
            </a:pPr>
            <a:r>
              <a:rPr lang="en-US" sz="1800" dirty="0" smtClean="0">
                <a:latin typeface="Courier New"/>
                <a:cs typeface="Courier New"/>
              </a:rPr>
              <a:t>use IO::Socket::SSL::</a:t>
            </a:r>
            <a:r>
              <a:rPr lang="en-US" sz="1800" dirty="0" err="1" smtClean="0">
                <a:latin typeface="Courier New"/>
                <a:cs typeface="Courier New"/>
              </a:rPr>
              <a:t>PublicSuffix</a:t>
            </a:r>
            <a:r>
              <a:rPr lang="en-US" sz="1800" dirty="0" smtClean="0">
                <a:latin typeface="Courier New"/>
                <a:cs typeface="Courier New"/>
              </a:rPr>
              <a:t>;</a:t>
            </a:r>
          </a:p>
          <a:p>
            <a:pPr marL="0" indent="0">
              <a:buNone/>
            </a:pPr>
            <a:r>
              <a:rPr lang="en-US" sz="1800" dirty="0" smtClean="0">
                <a:latin typeface="Courier New"/>
                <a:cs typeface="Courier New"/>
              </a:rPr>
              <a:t>my $</a:t>
            </a:r>
            <a:r>
              <a:rPr lang="en-US" sz="1800" dirty="0" err="1" smtClean="0">
                <a:latin typeface="Courier New"/>
                <a:cs typeface="Courier New"/>
              </a:rPr>
              <a:t>pslfile</a:t>
            </a:r>
            <a:r>
              <a:rPr lang="en-US" sz="1800" dirty="0" smtClean="0">
                <a:latin typeface="Courier New"/>
                <a:cs typeface="Courier New"/>
              </a:rPr>
              <a:t> = '</a:t>
            </a:r>
            <a:r>
              <a:rPr lang="en-US" sz="1800" dirty="0" err="1" smtClean="0">
                <a:latin typeface="Courier New"/>
                <a:cs typeface="Courier New"/>
              </a:rPr>
              <a:t>your_path_here</a:t>
            </a:r>
            <a:r>
              <a:rPr lang="en-US" sz="1800" dirty="0" smtClean="0">
                <a:latin typeface="Courier New"/>
                <a:cs typeface="Courier New"/>
              </a:rPr>
              <a:t>/</a:t>
            </a:r>
            <a:r>
              <a:rPr lang="en-US" sz="1800" dirty="0" err="1" smtClean="0">
                <a:latin typeface="Courier New"/>
                <a:cs typeface="Courier New"/>
              </a:rPr>
              <a:t>effective_tld_names.dat</a:t>
            </a:r>
            <a:r>
              <a:rPr lang="en-US" sz="1800" dirty="0" smtClean="0">
                <a:latin typeface="Courier New"/>
                <a:cs typeface="Courier New"/>
              </a:rPr>
              <a:t>';</a:t>
            </a:r>
          </a:p>
          <a:p>
            <a:pPr marL="0" indent="0">
              <a:buNone/>
            </a:pPr>
            <a:r>
              <a:rPr lang="en-US" sz="1800" dirty="0" smtClean="0">
                <a:latin typeface="Courier New"/>
                <a:cs typeface="Courier New"/>
              </a:rPr>
              <a:t>my $ps = IO::Socket::SSL::</a:t>
            </a:r>
            <a:r>
              <a:rPr lang="en-US" sz="1800" dirty="0" err="1" smtClean="0">
                <a:latin typeface="Courier New"/>
                <a:cs typeface="Courier New"/>
              </a:rPr>
              <a:t>PublicSuffix</a:t>
            </a:r>
            <a:r>
              <a:rPr lang="en-US" sz="1800" dirty="0" smtClean="0">
                <a:latin typeface="Courier New"/>
                <a:cs typeface="Courier New"/>
              </a:rPr>
              <a:t>-&gt;</a:t>
            </a:r>
            <a:r>
              <a:rPr lang="en-US" sz="1800" dirty="0" err="1" smtClean="0">
                <a:latin typeface="Courier New"/>
                <a:cs typeface="Courier New"/>
              </a:rPr>
              <a:t>from_file</a:t>
            </a:r>
            <a:r>
              <a:rPr lang="en-US" sz="1800" dirty="0" smtClean="0">
                <a:latin typeface="Courier New"/>
                <a:cs typeface="Courier New"/>
              </a:rPr>
              <a:t>($</a:t>
            </a:r>
            <a:r>
              <a:rPr lang="en-US" sz="1800" dirty="0" err="1" smtClean="0">
                <a:latin typeface="Courier New"/>
                <a:cs typeface="Courier New"/>
              </a:rPr>
              <a:t>pslfile</a:t>
            </a:r>
            <a:r>
              <a:rPr lang="en-US" sz="1800" dirty="0" smtClean="0">
                <a:latin typeface="Courier New"/>
                <a:cs typeface="Courier New"/>
              </a:rPr>
              <a:t>);</a:t>
            </a:r>
          </a:p>
          <a:p>
            <a:pPr marL="0" indent="0">
              <a:buNone/>
            </a:pPr>
            <a:r>
              <a:rPr lang="en-US" sz="1800" dirty="0" smtClean="0">
                <a:latin typeface="Courier New"/>
                <a:cs typeface="Courier New"/>
              </a:rPr>
              <a:t>my $line;</a:t>
            </a:r>
          </a:p>
          <a:p>
            <a:pPr marL="0" indent="0">
              <a:buNone/>
            </a:pPr>
            <a:r>
              <a:rPr lang="en-US" sz="1800" dirty="0" err="1" smtClean="0">
                <a:latin typeface="Courier New"/>
                <a:cs typeface="Courier New"/>
              </a:rPr>
              <a:t>foreach</a:t>
            </a:r>
            <a:r>
              <a:rPr lang="en-US" sz="1800" dirty="0" smtClean="0">
                <a:latin typeface="Courier New"/>
                <a:cs typeface="Courier New"/>
              </a:rPr>
              <a:t> $line (&lt;&gt;) {</a:t>
            </a:r>
          </a:p>
          <a:p>
            <a:pPr marL="0" indent="0">
              <a:buNone/>
            </a:pPr>
            <a:r>
              <a:rPr lang="en-US" sz="1800" dirty="0" smtClean="0">
                <a:latin typeface="Courier New"/>
                <a:cs typeface="Courier New"/>
              </a:rPr>
              <a:t>        chomp($line);</a:t>
            </a:r>
          </a:p>
          <a:p>
            <a:pPr marL="0" indent="0">
              <a:buNone/>
            </a:pPr>
            <a:r>
              <a:rPr lang="en-US" sz="1800" dirty="0" smtClean="0">
                <a:latin typeface="Courier New"/>
                <a:cs typeface="Courier New"/>
              </a:rPr>
              <a:t>        my $</a:t>
            </a:r>
            <a:r>
              <a:rPr lang="en-US" sz="1800" dirty="0" err="1" smtClean="0">
                <a:latin typeface="Courier New"/>
                <a:cs typeface="Courier New"/>
              </a:rPr>
              <a:t>root_domain</a:t>
            </a:r>
            <a:r>
              <a:rPr lang="en-US" sz="1800" dirty="0" smtClean="0">
                <a:latin typeface="Courier New"/>
                <a:cs typeface="Courier New"/>
              </a:rPr>
              <a:t> = $ps-&gt;</a:t>
            </a:r>
            <a:r>
              <a:rPr lang="en-US" sz="1800" dirty="0" err="1" smtClean="0">
                <a:latin typeface="Courier New"/>
                <a:cs typeface="Courier New"/>
              </a:rPr>
              <a:t>public_suffix</a:t>
            </a:r>
            <a:r>
              <a:rPr lang="en-US" sz="1800" dirty="0" smtClean="0">
                <a:latin typeface="Courier New"/>
                <a:cs typeface="Courier New"/>
              </a:rPr>
              <a:t>($line,1);</a:t>
            </a:r>
          </a:p>
          <a:p>
            <a:pPr marL="0" indent="0">
              <a:buNone/>
            </a:pPr>
            <a:r>
              <a:rPr lang="en-US" sz="1800" dirty="0" smtClean="0">
                <a:latin typeface="Courier New"/>
                <a:cs typeface="Courier New"/>
              </a:rPr>
              <a:t>        </a:t>
            </a:r>
            <a:r>
              <a:rPr lang="en-US" sz="1800" dirty="0" err="1" smtClean="0">
                <a:latin typeface="Courier New"/>
                <a:cs typeface="Courier New"/>
              </a:rPr>
              <a:t>printf</a:t>
            </a:r>
            <a:r>
              <a:rPr lang="en-US" sz="1800" dirty="0" smtClean="0">
                <a:latin typeface="Courier New"/>
                <a:cs typeface="Courier New"/>
              </a:rPr>
              <a:t>( "%s.\n", $</a:t>
            </a:r>
            <a:r>
              <a:rPr lang="en-US" sz="1800" dirty="0" err="1" smtClean="0">
                <a:latin typeface="Courier New"/>
                <a:cs typeface="Courier New"/>
              </a:rPr>
              <a:t>root_domain</a:t>
            </a:r>
            <a:r>
              <a:rPr lang="en-US" sz="1800" dirty="0" smtClean="0">
                <a:latin typeface="Courier New"/>
                <a:cs typeface="Courier New"/>
              </a:rPr>
              <a:t> );</a:t>
            </a:r>
          </a:p>
          <a:p>
            <a:pPr marL="0" indent="0">
              <a:buNone/>
            </a:pPr>
            <a:r>
              <a:rPr lang="en-US" sz="1800" dirty="0" smtClean="0">
                <a:latin typeface="Courier New"/>
                <a:cs typeface="Courier New"/>
              </a:rPr>
              <a:t>}</a:t>
            </a:r>
          </a:p>
          <a:p>
            <a:pPr marL="0" indent="0">
              <a:buNone/>
            </a:pPr>
            <a:endParaRPr lang="en-US" sz="2200" dirty="0"/>
          </a:p>
          <a:p>
            <a:pPr marL="0" indent="0">
              <a:buNone/>
            </a:pPr>
            <a:r>
              <a:rPr lang="en-US" sz="2200" dirty="0" smtClean="0"/>
              <a:t>The required data file? See https://</a:t>
            </a:r>
            <a:r>
              <a:rPr lang="en-US" sz="2200" dirty="0" err="1" smtClean="0"/>
              <a:t>publicsuffix.org</a:t>
            </a:r>
            <a:r>
              <a:rPr lang="en-US" sz="2200" dirty="0" smtClean="0"/>
              <a:t>/list/</a:t>
            </a:r>
          </a:p>
        </p:txBody>
      </p:sp>
      <p:sp>
        <p:nvSpPr>
          <p:cNvPr id="4" name="Slide Number Placeholder 3"/>
          <p:cNvSpPr>
            <a:spLocks noGrp="1"/>
          </p:cNvSpPr>
          <p:nvPr>
            <p:ph type="sldNum" sz="quarter" idx="12"/>
          </p:nvPr>
        </p:nvSpPr>
        <p:spPr/>
        <p:txBody>
          <a:bodyPr/>
          <a:lstStyle/>
          <a:p>
            <a:fld id="{81FD3DF1-B3F1-0E4C-A5A0-1542E88F1D0A}" type="slidenum">
              <a:rPr lang="en-US" smtClean="0"/>
              <a:t>81</a:t>
            </a:fld>
            <a:endParaRPr lang="en-US"/>
          </a:p>
        </p:txBody>
      </p:sp>
    </p:spTree>
    <p:extLst>
      <p:ext uri="{BB962C8B-B14F-4D97-AF65-F5344CB8AC3E}">
        <p14:creationId xmlns:p14="http://schemas.microsoft.com/office/powerpoint/2010/main" val="362660709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56"/>
            <a:ext cx="8229600" cy="765631"/>
          </a:xfrm>
          <a:solidFill>
            <a:schemeClr val="accent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reverse-domain-names</a:t>
            </a:r>
            <a:endParaRPr lang="en-US" sz="3200" b="1" dirty="0"/>
          </a:p>
        </p:txBody>
      </p:sp>
      <p:sp>
        <p:nvSpPr>
          <p:cNvPr id="3" name="Content Placeholder 2"/>
          <p:cNvSpPr>
            <a:spLocks noGrp="1"/>
          </p:cNvSpPr>
          <p:nvPr>
            <p:ph idx="1"/>
          </p:nvPr>
        </p:nvSpPr>
        <p:spPr>
          <a:xfrm>
            <a:off x="207818" y="1257483"/>
            <a:ext cx="8728364" cy="5297066"/>
          </a:xfrm>
        </p:spPr>
        <p:txBody>
          <a:bodyPr>
            <a:normAutofit/>
          </a:bodyPr>
          <a:lstStyle/>
          <a:p>
            <a:pPr marL="0" indent="0">
              <a:buNone/>
            </a:pPr>
            <a:r>
              <a:rPr lang="en-US" sz="2000" dirty="0" smtClean="0">
                <a:latin typeface="Courier New"/>
                <a:cs typeface="Courier New"/>
              </a:rPr>
              <a:t>#!/usr/bin/</a:t>
            </a:r>
            <a:r>
              <a:rPr lang="en-US" sz="2000" dirty="0" err="1" smtClean="0">
                <a:latin typeface="Courier New"/>
                <a:cs typeface="Courier New"/>
              </a:rPr>
              <a:t>perl</a:t>
            </a:r>
            <a:endParaRPr lang="en-US" sz="2000" dirty="0" smtClean="0">
              <a:latin typeface="Courier New"/>
              <a:cs typeface="Courier New"/>
            </a:endParaRPr>
          </a:p>
          <a:p>
            <a:pPr marL="0" indent="0">
              <a:buNone/>
            </a:pPr>
            <a:endParaRPr lang="en-US" sz="2000" dirty="0" smtClean="0">
              <a:latin typeface="Courier New"/>
              <a:cs typeface="Courier New"/>
            </a:endParaRPr>
          </a:p>
          <a:p>
            <a:pPr marL="0" indent="0">
              <a:buNone/>
            </a:pPr>
            <a:r>
              <a:rPr lang="en-US" sz="2000" dirty="0" smtClean="0">
                <a:latin typeface="Courier New"/>
                <a:cs typeface="Courier New"/>
              </a:rPr>
              <a:t>my @lines = &lt;&gt;;</a:t>
            </a:r>
          </a:p>
          <a:p>
            <a:pPr marL="0" indent="0">
              <a:buNone/>
            </a:pPr>
            <a:r>
              <a:rPr lang="en-US" sz="2000" dirty="0" smtClean="0">
                <a:latin typeface="Courier New"/>
                <a:cs typeface="Courier New"/>
              </a:rPr>
              <a:t>chomp @lines;</a:t>
            </a:r>
          </a:p>
          <a:p>
            <a:pPr marL="0" indent="0">
              <a:buNone/>
            </a:pPr>
            <a:endParaRPr lang="en-US" sz="2000" dirty="0" smtClean="0">
              <a:latin typeface="Courier New"/>
              <a:cs typeface="Courier New"/>
            </a:endParaRPr>
          </a:p>
          <a:p>
            <a:pPr marL="0" indent="0">
              <a:buNone/>
            </a:pPr>
            <a:r>
              <a:rPr lang="en-US" sz="2000" dirty="0" smtClean="0">
                <a:latin typeface="Courier New"/>
                <a:cs typeface="Courier New"/>
              </a:rPr>
              <a:t>@lines =</a:t>
            </a:r>
          </a:p>
          <a:p>
            <a:pPr marL="0" indent="0">
              <a:buNone/>
            </a:pPr>
            <a:r>
              <a:rPr lang="en-US" sz="2000" dirty="0" smtClean="0">
                <a:latin typeface="Courier New"/>
                <a:cs typeface="Courier New"/>
              </a:rPr>
              <a:t>    map { join ".", reverse split /\./ }</a:t>
            </a:r>
          </a:p>
          <a:p>
            <a:pPr marL="0" indent="0">
              <a:buNone/>
            </a:pPr>
            <a:r>
              <a:rPr lang="en-US" sz="2000" dirty="0" smtClean="0">
                <a:latin typeface="Courier New"/>
                <a:cs typeface="Courier New"/>
              </a:rPr>
              <a:t>    sort</a:t>
            </a:r>
          </a:p>
          <a:p>
            <a:pPr marL="0" indent="0">
              <a:buNone/>
            </a:pPr>
            <a:r>
              <a:rPr lang="en-US" sz="2000" dirty="0" smtClean="0">
                <a:latin typeface="Courier New"/>
                <a:cs typeface="Courier New"/>
              </a:rPr>
              <a:t>    @lines;</a:t>
            </a:r>
          </a:p>
          <a:p>
            <a:pPr marL="0" indent="0">
              <a:buNone/>
            </a:pPr>
            <a:endParaRPr lang="en-US" sz="2000" dirty="0" smtClean="0">
              <a:latin typeface="Courier New"/>
              <a:cs typeface="Courier New"/>
            </a:endParaRPr>
          </a:p>
          <a:p>
            <a:pPr marL="0" indent="0">
              <a:buNone/>
            </a:pPr>
            <a:r>
              <a:rPr lang="en-US" sz="2000" dirty="0" smtClean="0">
                <a:latin typeface="Courier New"/>
                <a:cs typeface="Courier New"/>
              </a:rPr>
              <a:t>print "$_\n" for @lines;</a:t>
            </a:r>
          </a:p>
        </p:txBody>
      </p:sp>
      <p:sp>
        <p:nvSpPr>
          <p:cNvPr id="4" name="Slide Number Placeholder 3"/>
          <p:cNvSpPr>
            <a:spLocks noGrp="1"/>
          </p:cNvSpPr>
          <p:nvPr>
            <p:ph type="sldNum" sz="quarter" idx="12"/>
          </p:nvPr>
        </p:nvSpPr>
        <p:spPr/>
        <p:txBody>
          <a:bodyPr/>
          <a:lstStyle/>
          <a:p>
            <a:fld id="{81FD3DF1-B3F1-0E4C-A5A0-1542E88F1D0A}" type="slidenum">
              <a:rPr lang="en-US" smtClean="0"/>
              <a:t>82</a:t>
            </a:fld>
            <a:endParaRPr lang="en-US"/>
          </a:p>
        </p:txBody>
      </p:sp>
    </p:spTree>
    <p:extLst>
      <p:ext uri="{BB962C8B-B14F-4D97-AF65-F5344CB8AC3E}">
        <p14:creationId xmlns:p14="http://schemas.microsoft.com/office/powerpoint/2010/main" val="397787038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24620"/>
            <a:ext cx="8854542"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It </a:t>
            </a:r>
            <a:r>
              <a:rPr lang="en-US" sz="3200" b="1" u="sng" dirty="0" smtClean="0"/>
              <a:t>Isn't</a:t>
            </a:r>
            <a:r>
              <a:rPr lang="en-US" sz="3200" b="1" dirty="0" smtClean="0"/>
              <a:t> </a:t>
            </a:r>
            <a:r>
              <a:rPr lang="en-US" sz="3200" b="1" i="1" dirty="0" smtClean="0"/>
              <a:t>Just</a:t>
            </a:r>
            <a:r>
              <a:rPr lang="en-US" sz="3200" b="1" dirty="0" smtClean="0"/>
              <a:t> One Netblock...</a:t>
            </a:r>
            <a:endParaRPr lang="en-US" sz="3200" b="1" dirty="0"/>
          </a:p>
        </p:txBody>
      </p:sp>
      <p:sp>
        <p:nvSpPr>
          <p:cNvPr id="3" name="Content Placeholder 2"/>
          <p:cNvSpPr>
            <a:spLocks noGrp="1"/>
          </p:cNvSpPr>
          <p:nvPr>
            <p:ph idx="1"/>
          </p:nvPr>
        </p:nvSpPr>
        <p:spPr>
          <a:xfrm>
            <a:off x="160581" y="647899"/>
            <a:ext cx="8744372" cy="5980164"/>
          </a:xfrm>
        </p:spPr>
        <p:txBody>
          <a:bodyPr>
            <a:normAutofit/>
          </a:bodyPr>
          <a:lstStyle/>
          <a:p>
            <a:pPr>
              <a:spcBef>
                <a:spcPts val="0"/>
              </a:spcBef>
            </a:pPr>
            <a:r>
              <a:rPr lang="en-US" sz="1800" dirty="0" smtClean="0"/>
              <a:t>Our first netblock was </a:t>
            </a:r>
            <a:r>
              <a:rPr lang="mr-IN" sz="1800" b="1" dirty="0">
                <a:latin typeface="Calibri"/>
                <a:cs typeface="Calibri"/>
              </a:rPr>
              <a:t>69.162.69.112/</a:t>
            </a:r>
            <a:r>
              <a:rPr lang="mr-IN" sz="1800" b="1" dirty="0" smtClean="0">
                <a:latin typeface="Calibri"/>
                <a:cs typeface="Calibri"/>
              </a:rPr>
              <a:t>28</a:t>
            </a:r>
            <a:r>
              <a:rPr lang="en-US" sz="1800" b="1" dirty="0" smtClean="0">
                <a:latin typeface="Calibri"/>
                <a:cs typeface="Calibri"/>
              </a:rPr>
              <a:t>.  </a:t>
            </a:r>
            <a:r>
              <a:rPr lang="en-US" sz="1800" dirty="0" smtClean="0">
                <a:latin typeface="Calibri"/>
                <a:cs typeface="Calibri"/>
              </a:rPr>
              <a:t>Now look at this observation, part of </a:t>
            </a:r>
            <a:r>
              <a:rPr lang="mr-IN" sz="1800" b="1" dirty="0">
                <a:latin typeface="Calibri"/>
                <a:cs typeface="Calibri"/>
              </a:rPr>
              <a:t>69.162.93.96/</a:t>
            </a:r>
            <a:r>
              <a:rPr lang="mr-IN" sz="1800" b="1" dirty="0" smtClean="0">
                <a:latin typeface="Calibri"/>
                <a:cs typeface="Calibri"/>
              </a:rPr>
              <a:t>28</a:t>
            </a:r>
            <a:endParaRPr lang="mr-IN" sz="1800" b="1" dirty="0">
              <a:latin typeface="Calibri"/>
              <a:cs typeface="Calibri"/>
            </a:endParaRPr>
          </a:p>
          <a:p>
            <a:pPr>
              <a:spcBef>
                <a:spcPts val="0"/>
              </a:spcBef>
            </a:pPr>
            <a:endParaRPr lang="en-US" sz="1800" dirty="0" smtClean="0"/>
          </a:p>
          <a:p>
            <a:pPr>
              <a:spcBef>
                <a:spcPts val="0"/>
              </a:spcBef>
            </a:pPr>
            <a:r>
              <a:rPr lang="en-US" sz="1800" dirty="0" smtClean="0"/>
              <a:t>Connecting host: </a:t>
            </a:r>
            <a:r>
              <a:rPr lang="tr-TR" sz="1800" dirty="0"/>
              <a:t>p0kilee.yardalb.top</a:t>
            </a:r>
            <a:r>
              <a:rPr lang="tr-TR" sz="1800" b="1" dirty="0"/>
              <a:t>[69.162.93.110</a:t>
            </a:r>
            <a:r>
              <a:rPr lang="tr-TR" sz="1800" b="1" dirty="0" smtClean="0"/>
              <a:t>]</a:t>
            </a:r>
            <a:br>
              <a:rPr lang="tr-TR" sz="1800" b="1" dirty="0" smtClean="0"/>
            </a:br>
            <a:r>
              <a:rPr lang="en-US" sz="1800" dirty="0" smtClean="0"/>
              <a:t>EHLO p0kilee.yardalb.top</a:t>
            </a:r>
            <a:br>
              <a:rPr lang="en-US" sz="1800" dirty="0" smtClean="0"/>
            </a:br>
            <a:r>
              <a:rPr lang="en-US" sz="1800" dirty="0" smtClean="0"/>
              <a:t>MAIL </a:t>
            </a:r>
            <a:r>
              <a:rPr lang="en-US" sz="1800" dirty="0"/>
              <a:t>FROM:&lt;</a:t>
            </a:r>
            <a:r>
              <a:rPr lang="en-US" sz="1800" b="1" dirty="0"/>
              <a:t>Grocery_Coupons</a:t>
            </a:r>
            <a:r>
              <a:rPr lang="en-US" sz="1800" dirty="0"/>
              <a:t>@p0kilee.yardalb.top&gt; BODY=7BIT RET=</a:t>
            </a:r>
            <a:r>
              <a:rPr lang="en-US" sz="1800" dirty="0" smtClean="0"/>
              <a:t>HDRS</a:t>
            </a:r>
            <a:br>
              <a:rPr lang="en-US" sz="1800" dirty="0" smtClean="0"/>
            </a:br>
            <a:r>
              <a:rPr lang="en-US" sz="1800" dirty="0" smtClean="0"/>
              <a:t/>
            </a:r>
            <a:br>
              <a:rPr lang="en-US" sz="1800" dirty="0" smtClean="0"/>
            </a:br>
            <a:r>
              <a:rPr lang="de-DE" sz="1800" dirty="0" smtClean="0"/>
              <a:t>Private </a:t>
            </a:r>
            <a:r>
              <a:rPr lang="de-DE" sz="1800" dirty="0"/>
              <a:t>Customer LSN-DLLSTX-1 (NET-69-162-93-96-1) 69.162.93.96 - </a:t>
            </a:r>
            <a:r>
              <a:rPr lang="de-DE" sz="1800" dirty="0" smtClean="0"/>
              <a:t>69.162.93.111</a:t>
            </a:r>
            <a:br>
              <a:rPr lang="de-DE" sz="1800" dirty="0" smtClean="0"/>
            </a:br>
            <a:r>
              <a:rPr lang="de-DE" sz="1800" dirty="0" smtClean="0"/>
              <a:t>Limestone </a:t>
            </a:r>
            <a:r>
              <a:rPr lang="de-DE" sz="1800" dirty="0"/>
              <a:t>Networks, Inc. LSN-DLLSTX-2 (NET-69-162-64-0-1) 69.162.64.0 - </a:t>
            </a:r>
            <a:r>
              <a:rPr lang="de-DE" sz="1800" dirty="0" smtClean="0"/>
              <a:t>69.162.127.255</a:t>
            </a:r>
            <a:br>
              <a:rPr lang="de-DE" sz="1800" dirty="0" smtClean="0"/>
            </a:br>
            <a:r>
              <a:rPr lang="de-DE" sz="1800" dirty="0" smtClean="0"/>
              <a:t/>
            </a:r>
            <a:br>
              <a:rPr lang="de-DE" sz="1800" dirty="0" smtClean="0"/>
            </a:br>
            <a:r>
              <a:rPr lang="mr-IN" sz="1800" dirty="0">
                <a:latin typeface="Calibri"/>
                <a:cs typeface="Calibri"/>
              </a:rPr>
              <a:t>NetRange:       </a:t>
            </a:r>
            <a:r>
              <a:rPr lang="en-US" sz="1800" dirty="0" smtClean="0">
                <a:latin typeface="Calibri"/>
                <a:cs typeface="Calibri"/>
              </a:rPr>
              <a:t>	</a:t>
            </a:r>
            <a:r>
              <a:rPr lang="mr-IN" sz="1800" dirty="0" smtClean="0">
                <a:latin typeface="Calibri"/>
                <a:cs typeface="Calibri"/>
              </a:rPr>
              <a:t>69.162.93.96 </a:t>
            </a:r>
            <a:r>
              <a:rPr lang="mr-IN" sz="1800" dirty="0">
                <a:latin typeface="Calibri"/>
                <a:cs typeface="Calibri"/>
              </a:rPr>
              <a:t>- </a:t>
            </a:r>
            <a:r>
              <a:rPr lang="mr-IN" sz="1800" dirty="0" smtClean="0">
                <a:latin typeface="Calibri"/>
                <a:cs typeface="Calibri"/>
              </a:rPr>
              <a:t>69.162.93.111</a:t>
            </a:r>
            <a:r>
              <a:rPr lang="de-DE" sz="1800" dirty="0" smtClean="0">
                <a:latin typeface="Calibri"/>
                <a:cs typeface="Calibri"/>
              </a:rPr>
              <a:t/>
            </a:r>
            <a:br>
              <a:rPr lang="de-DE" sz="1800" dirty="0" smtClean="0">
                <a:latin typeface="Calibri"/>
                <a:cs typeface="Calibri"/>
              </a:rPr>
            </a:br>
            <a:r>
              <a:rPr lang="mr-IN" sz="1800" dirty="0" smtClean="0">
                <a:latin typeface="Calibri"/>
                <a:cs typeface="Calibri"/>
              </a:rPr>
              <a:t>CIDR</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69.162.93.96</a:t>
            </a:r>
            <a:r>
              <a:rPr lang="mr-IN" sz="1800" dirty="0">
                <a:latin typeface="Calibri"/>
                <a:cs typeface="Calibri"/>
              </a:rPr>
              <a:t>/</a:t>
            </a:r>
            <a:r>
              <a:rPr lang="mr-IN" sz="1800" dirty="0" smtClean="0">
                <a:latin typeface="Calibri"/>
                <a:cs typeface="Calibri"/>
              </a:rPr>
              <a:t>28</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Customer</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Private </a:t>
            </a:r>
            <a:r>
              <a:rPr lang="mr-IN" sz="1800" dirty="0">
                <a:latin typeface="Calibri"/>
                <a:cs typeface="Calibri"/>
              </a:rPr>
              <a:t>Customer (C06233555</a:t>
            </a:r>
            <a:r>
              <a:rPr lang="mr-IN" sz="1800" dirty="0" smtClean="0">
                <a:latin typeface="Calibri"/>
                <a:cs typeface="Calibri"/>
              </a:rPr>
              <a:t>)</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RegDate</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2016</a:t>
            </a:r>
            <a:r>
              <a:rPr lang="mr-IN" sz="1800" dirty="0">
                <a:latin typeface="Calibri"/>
                <a:cs typeface="Calibri"/>
              </a:rPr>
              <a:t>-10-</a:t>
            </a:r>
            <a:r>
              <a:rPr lang="mr-IN" sz="1800" dirty="0" smtClean="0">
                <a:latin typeface="Calibri"/>
                <a:cs typeface="Calibri"/>
              </a:rPr>
              <a:t>11</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CustName</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Private Customer</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Address</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Private Residence</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City</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Silay City</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StateProv</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AG</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PostalCode</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6116</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Country</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PH</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RegDate</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2016</a:t>
            </a:r>
            <a:r>
              <a:rPr lang="mr-IN" sz="1800" dirty="0">
                <a:latin typeface="Calibri"/>
                <a:cs typeface="Calibri"/>
              </a:rPr>
              <a:t>-10-</a:t>
            </a:r>
            <a:r>
              <a:rPr lang="mr-IN" sz="1800" dirty="0" smtClean="0">
                <a:latin typeface="Calibri"/>
                <a:cs typeface="Calibri"/>
              </a:rPr>
              <a:t>11</a:t>
            </a:r>
            <a:endParaRPr lang="mr-IN" sz="1800"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83</a:t>
            </a:fld>
            <a:endParaRPr lang="en-US"/>
          </a:p>
        </p:txBody>
      </p:sp>
    </p:spTree>
    <p:extLst>
      <p:ext uri="{BB962C8B-B14F-4D97-AF65-F5344CB8AC3E}">
        <p14:creationId xmlns:p14="http://schemas.microsoft.com/office/powerpoint/2010/main" val="154657306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50536"/>
            <a:ext cx="8841968"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Or How About </a:t>
            </a:r>
            <a:r>
              <a:rPr lang="en-US" sz="3200" b="1" i="1" dirty="0" smtClean="0"/>
              <a:t>This</a:t>
            </a:r>
            <a:r>
              <a:rPr lang="en-US" sz="3200" b="1" dirty="0" smtClean="0"/>
              <a:t> One...</a:t>
            </a:r>
            <a:endParaRPr lang="en-US" sz="3200" b="1" dirty="0"/>
          </a:p>
        </p:txBody>
      </p:sp>
      <p:sp>
        <p:nvSpPr>
          <p:cNvPr id="3" name="Content Placeholder 2"/>
          <p:cNvSpPr>
            <a:spLocks noGrp="1"/>
          </p:cNvSpPr>
          <p:nvPr>
            <p:ph idx="1"/>
          </p:nvPr>
        </p:nvSpPr>
        <p:spPr>
          <a:xfrm>
            <a:off x="160581" y="660856"/>
            <a:ext cx="8744372" cy="5967206"/>
          </a:xfrm>
        </p:spPr>
        <p:txBody>
          <a:bodyPr>
            <a:normAutofit/>
          </a:bodyPr>
          <a:lstStyle/>
          <a:p>
            <a:pPr>
              <a:spcBef>
                <a:spcPts val="0"/>
              </a:spcBef>
            </a:pPr>
            <a:r>
              <a:rPr lang="en-US" sz="1800" dirty="0">
                <a:cs typeface="Calibri"/>
              </a:rPr>
              <a:t>Not </a:t>
            </a:r>
            <a:r>
              <a:rPr lang="en-US" sz="1800" b="1" dirty="0">
                <a:cs typeface="Calibri"/>
              </a:rPr>
              <a:t>69.162.69.112/</a:t>
            </a:r>
            <a:r>
              <a:rPr lang="en-US" sz="1800" b="1" dirty="0" smtClean="0">
                <a:cs typeface="Calibri"/>
              </a:rPr>
              <a:t>28 </a:t>
            </a:r>
            <a:r>
              <a:rPr lang="en-US" sz="1800" dirty="0" smtClean="0">
                <a:cs typeface="Calibri"/>
              </a:rPr>
              <a:t>or </a:t>
            </a:r>
            <a:r>
              <a:rPr lang="en-US" sz="1800" b="1" dirty="0" smtClean="0">
                <a:cs typeface="Calibri"/>
              </a:rPr>
              <a:t>69.162.93.96</a:t>
            </a:r>
            <a:r>
              <a:rPr lang="en-US" sz="1800" b="1" dirty="0">
                <a:cs typeface="Calibri"/>
              </a:rPr>
              <a:t>/</a:t>
            </a:r>
            <a:r>
              <a:rPr lang="en-US" sz="1800" b="1" dirty="0" smtClean="0">
                <a:cs typeface="Calibri"/>
              </a:rPr>
              <a:t>28</a:t>
            </a:r>
            <a:r>
              <a:rPr lang="en-US" sz="1800" dirty="0" smtClean="0">
                <a:cs typeface="Calibri"/>
              </a:rPr>
              <a:t>, now </a:t>
            </a:r>
            <a:r>
              <a:rPr lang="nb-NO" sz="1800" b="1" dirty="0">
                <a:cs typeface="Calibri"/>
              </a:rPr>
              <a:t>69.162.124.128/28 </a:t>
            </a:r>
            <a:endParaRPr lang="en-US" sz="1800" dirty="0">
              <a:latin typeface="Calibri"/>
              <a:cs typeface="Calibri"/>
            </a:endParaRPr>
          </a:p>
          <a:p>
            <a:pPr>
              <a:spcBef>
                <a:spcPts val="0"/>
              </a:spcBef>
            </a:pPr>
            <a:r>
              <a:rPr lang="en-US" sz="1800" dirty="0" smtClean="0">
                <a:latin typeface="Calibri"/>
                <a:cs typeface="Calibri"/>
              </a:rPr>
              <a:t>Connecting host: </a:t>
            </a:r>
            <a:r>
              <a:rPr lang="en-US" sz="1800" dirty="0">
                <a:latin typeface="Calibri"/>
                <a:cs typeface="Calibri"/>
              </a:rPr>
              <a:t>unknown[69.162.124.140</a:t>
            </a:r>
            <a:r>
              <a:rPr lang="en-US" sz="1800" dirty="0" smtClean="0">
                <a:latin typeface="Calibri"/>
                <a:cs typeface="Calibri"/>
              </a:rPr>
              <a:t>]</a:t>
            </a:r>
            <a:br>
              <a:rPr lang="en-US" sz="1800" dirty="0" smtClean="0">
                <a:latin typeface="Calibri"/>
                <a:cs typeface="Calibri"/>
              </a:rPr>
            </a:br>
            <a:r>
              <a:rPr lang="en-US" sz="1800" dirty="0" smtClean="0">
                <a:latin typeface="Calibri"/>
                <a:cs typeface="Calibri"/>
              </a:rPr>
              <a:t>EHLO a3houre.racketn.top</a:t>
            </a:r>
            <a:br>
              <a:rPr lang="en-US" sz="1800" dirty="0" smtClean="0">
                <a:latin typeface="Calibri"/>
                <a:cs typeface="Calibri"/>
              </a:rPr>
            </a:br>
            <a:r>
              <a:rPr lang="en-US" sz="1800" dirty="0" smtClean="0">
                <a:latin typeface="Calibri"/>
                <a:cs typeface="Calibri"/>
              </a:rPr>
              <a:t>MAIL </a:t>
            </a:r>
            <a:r>
              <a:rPr lang="en-US" sz="1800" dirty="0">
                <a:latin typeface="Calibri"/>
                <a:cs typeface="Calibri"/>
              </a:rPr>
              <a:t>FROM:&lt;</a:t>
            </a:r>
            <a:r>
              <a:rPr lang="en-US" sz="1800" b="1" dirty="0">
                <a:latin typeface="Calibri"/>
                <a:cs typeface="Calibri"/>
              </a:rPr>
              <a:t>Medicare_Supplemental</a:t>
            </a:r>
            <a:r>
              <a:rPr lang="en-US" sz="1800" dirty="0">
                <a:latin typeface="Calibri"/>
                <a:cs typeface="Calibri"/>
              </a:rPr>
              <a:t>@a3houre.racketn.top&gt; BODY=</a:t>
            </a:r>
            <a:r>
              <a:rPr lang="en-US" sz="1800" dirty="0" smtClean="0">
                <a:latin typeface="Calibri"/>
                <a:cs typeface="Calibri"/>
              </a:rPr>
              <a:t>7BIT RET</a:t>
            </a:r>
            <a:r>
              <a:rPr lang="en-US" sz="1800" dirty="0">
                <a:latin typeface="Calibri"/>
                <a:cs typeface="Calibri"/>
              </a:rPr>
              <a:t>=</a:t>
            </a:r>
            <a:r>
              <a:rPr lang="en-US" sz="1800" dirty="0" smtClean="0">
                <a:latin typeface="Calibri"/>
                <a:cs typeface="Calibri"/>
              </a:rPr>
              <a:t>HDRS</a:t>
            </a:r>
            <a:br>
              <a:rPr lang="en-US" sz="1800" dirty="0" smtClean="0">
                <a:latin typeface="Calibri"/>
                <a:cs typeface="Calibri"/>
              </a:rPr>
            </a:br>
            <a:r>
              <a:rPr lang="en-US" sz="1800" dirty="0" smtClean="0">
                <a:latin typeface="Calibri"/>
                <a:cs typeface="Calibri"/>
              </a:rPr>
              <a:t/>
            </a:r>
            <a:br>
              <a:rPr lang="en-US" sz="1800" dirty="0" smtClean="0">
                <a:latin typeface="Calibri"/>
                <a:cs typeface="Calibri"/>
              </a:rPr>
            </a:br>
            <a:r>
              <a:rPr lang="de-DE" sz="1800" dirty="0">
                <a:latin typeface="Calibri"/>
                <a:cs typeface="Calibri"/>
              </a:rPr>
              <a:t>Limestone Networks, Inc. LSN-DLLSTX-2 (NET-69-162-64-0-1) 69.162.64.0 - </a:t>
            </a:r>
            <a:r>
              <a:rPr lang="de-DE" sz="1800" dirty="0" smtClean="0">
                <a:latin typeface="Calibri"/>
                <a:cs typeface="Calibri"/>
              </a:rPr>
              <a:t>69.162.127.255</a:t>
            </a:r>
            <a:br>
              <a:rPr lang="de-DE" sz="1800" dirty="0" smtClean="0">
                <a:latin typeface="Calibri"/>
                <a:cs typeface="Calibri"/>
              </a:rPr>
            </a:br>
            <a:r>
              <a:rPr lang="de-DE" sz="1800" dirty="0" smtClean="0">
                <a:latin typeface="Calibri"/>
                <a:cs typeface="Calibri"/>
              </a:rPr>
              <a:t>Private </a:t>
            </a:r>
            <a:r>
              <a:rPr lang="de-DE" sz="1800" dirty="0">
                <a:latin typeface="Calibri"/>
                <a:cs typeface="Calibri"/>
              </a:rPr>
              <a:t>Customer LSN-DLLSTX-1 (NET-69-162-124-128-1) 69.162.124.128 - </a:t>
            </a:r>
            <a:r>
              <a:rPr lang="de-DE" sz="1800" dirty="0" smtClean="0">
                <a:latin typeface="Calibri"/>
                <a:cs typeface="Calibri"/>
              </a:rPr>
              <a:t>69.162.124.143</a:t>
            </a:r>
            <a:br>
              <a:rPr lang="de-DE" sz="1800" dirty="0" smtClean="0">
                <a:latin typeface="Calibri"/>
                <a:cs typeface="Calibri"/>
              </a:rPr>
            </a:br>
            <a:r>
              <a:rPr lang="de-DE" sz="1800" dirty="0" smtClean="0">
                <a:latin typeface="Calibri"/>
                <a:cs typeface="Calibri"/>
              </a:rPr>
              <a:t/>
            </a:r>
            <a:br>
              <a:rPr lang="de-DE" sz="1800" dirty="0" smtClean="0">
                <a:latin typeface="Calibri"/>
                <a:cs typeface="Calibri"/>
              </a:rPr>
            </a:br>
            <a:r>
              <a:rPr lang="en-US" sz="1800" dirty="0">
                <a:latin typeface="Calibri"/>
                <a:cs typeface="Calibri"/>
              </a:rPr>
              <a:t>$ </a:t>
            </a:r>
            <a:r>
              <a:rPr lang="en-US" sz="1800" b="1" dirty="0" err="1">
                <a:latin typeface="Calibri"/>
                <a:cs typeface="Calibri"/>
              </a:rPr>
              <a:t>whois</a:t>
            </a:r>
            <a:r>
              <a:rPr lang="en-US" sz="1800" b="1" dirty="0">
                <a:latin typeface="Calibri"/>
                <a:cs typeface="Calibri"/>
              </a:rPr>
              <a:t> -h </a:t>
            </a:r>
            <a:r>
              <a:rPr lang="en-US" sz="1800" b="1" dirty="0" err="1">
                <a:latin typeface="Calibri"/>
                <a:cs typeface="Calibri"/>
              </a:rPr>
              <a:t>whois.arin.net</a:t>
            </a:r>
            <a:r>
              <a:rPr lang="en-US" sz="1800" b="1" dirty="0">
                <a:latin typeface="Calibri"/>
                <a:cs typeface="Calibri"/>
              </a:rPr>
              <a:t> NET-69-162-124-128-</a:t>
            </a:r>
            <a:r>
              <a:rPr lang="en-US" sz="1800" b="1" dirty="0" smtClean="0">
                <a:latin typeface="Calibri"/>
                <a:cs typeface="Calibri"/>
              </a:rPr>
              <a:t>1</a:t>
            </a:r>
            <a:br>
              <a:rPr lang="en-US" sz="1800" b="1" dirty="0" smtClean="0">
                <a:latin typeface="Calibri"/>
                <a:cs typeface="Calibri"/>
              </a:rPr>
            </a:br>
            <a:r>
              <a:rPr lang="mr-IN" sz="1800" dirty="0">
                <a:latin typeface="Calibri"/>
                <a:cs typeface="Calibri"/>
              </a:rPr>
              <a:t>NetRange:       </a:t>
            </a:r>
            <a:r>
              <a:rPr lang="en-US" sz="1800" dirty="0" smtClean="0">
                <a:latin typeface="Calibri"/>
                <a:cs typeface="Calibri"/>
              </a:rPr>
              <a:t>	</a:t>
            </a:r>
            <a:r>
              <a:rPr lang="mr-IN" sz="1800" dirty="0" smtClean="0">
                <a:latin typeface="Calibri"/>
                <a:cs typeface="Calibri"/>
              </a:rPr>
              <a:t>69.162.124.128 </a:t>
            </a:r>
            <a:r>
              <a:rPr lang="mr-IN" sz="1800" dirty="0">
                <a:latin typeface="Calibri"/>
                <a:cs typeface="Calibri"/>
              </a:rPr>
              <a:t>- </a:t>
            </a:r>
            <a:r>
              <a:rPr lang="mr-IN" sz="1800" dirty="0" smtClean="0">
                <a:latin typeface="Calibri"/>
                <a:cs typeface="Calibri"/>
              </a:rPr>
              <a:t>69.162.124.143</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CIDR</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69.162.124.128</a:t>
            </a:r>
            <a:r>
              <a:rPr lang="mr-IN" sz="1800" dirty="0">
                <a:latin typeface="Calibri"/>
                <a:cs typeface="Calibri"/>
              </a:rPr>
              <a:t>/</a:t>
            </a:r>
            <a:r>
              <a:rPr lang="mr-IN" sz="1800" dirty="0" smtClean="0">
                <a:latin typeface="Calibri"/>
                <a:cs typeface="Calibri"/>
              </a:rPr>
              <a:t>28</a:t>
            </a:r>
            <a:r>
              <a:rPr lang="en-US" sz="1800" dirty="0" smtClean="0">
                <a:latin typeface="Calibri"/>
                <a:cs typeface="Calibri"/>
              </a:rPr>
              <a:t>   		</a:t>
            </a:r>
            <a:br>
              <a:rPr lang="en-US" sz="1800" dirty="0" smtClean="0">
                <a:latin typeface="Calibri"/>
                <a:cs typeface="Calibri"/>
              </a:rPr>
            </a:br>
            <a:r>
              <a:rPr lang="en-US" sz="1800" dirty="0" smtClean="0">
                <a:cs typeface="Calibri"/>
              </a:rPr>
              <a:t>Customer</a:t>
            </a:r>
            <a:r>
              <a:rPr lang="en-US" sz="1800" dirty="0">
                <a:cs typeface="Calibri"/>
              </a:rPr>
              <a:t>:      </a:t>
            </a:r>
            <a:r>
              <a:rPr lang="en-US" sz="1800" dirty="0" smtClean="0">
                <a:cs typeface="Calibri"/>
              </a:rPr>
              <a:t>	Private </a:t>
            </a:r>
            <a:r>
              <a:rPr lang="en-US" sz="1800" dirty="0">
                <a:cs typeface="Calibri"/>
              </a:rPr>
              <a:t>Customer (</a:t>
            </a:r>
            <a:r>
              <a:rPr lang="en-US" sz="1800" dirty="0" smtClean="0">
                <a:cs typeface="Calibri"/>
              </a:rPr>
              <a:t>C06242492)</a:t>
            </a:r>
            <a:r>
              <a:rPr lang="is-IS" sz="1800" dirty="0" smtClean="0">
                <a:cs typeface="Calibri"/>
              </a:rPr>
              <a:t/>
            </a:r>
            <a:br>
              <a:rPr lang="is-IS" sz="1800" dirty="0" smtClean="0">
                <a:cs typeface="Calibri"/>
              </a:rPr>
            </a:br>
            <a:r>
              <a:rPr lang="mr-IN" sz="1800" dirty="0" smtClean="0">
                <a:latin typeface="Calibri"/>
                <a:cs typeface="Calibri"/>
              </a:rPr>
              <a:t>RegDate</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2016</a:t>
            </a:r>
            <a:r>
              <a:rPr lang="mr-IN" sz="1800" dirty="0">
                <a:latin typeface="Calibri"/>
                <a:cs typeface="Calibri"/>
              </a:rPr>
              <a:t>-10-</a:t>
            </a:r>
            <a:r>
              <a:rPr lang="mr-IN" sz="1800" dirty="0" smtClean="0">
                <a:latin typeface="Calibri"/>
                <a:cs typeface="Calibri"/>
              </a:rPr>
              <a:t>22</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CustName</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Private Customer</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Address</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Private Residence</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City</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Pathankot</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StateProv</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AG</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PostalCode</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145101</a:t>
            </a:r>
            <a:r>
              <a:rPr lang="en-US" sz="1800" dirty="0">
                <a:latin typeface="Calibri"/>
                <a:cs typeface="Calibri"/>
              </a:rPr>
              <a:t/>
            </a:r>
            <a:br>
              <a:rPr lang="en-US" sz="1800" dirty="0">
                <a:latin typeface="Calibri"/>
                <a:cs typeface="Calibri"/>
              </a:rPr>
            </a:br>
            <a:r>
              <a:rPr lang="mr-IN" sz="1800" dirty="0" smtClean="0">
                <a:latin typeface="Calibri"/>
                <a:cs typeface="Calibri"/>
              </a:rPr>
              <a:t>Country</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IN</a:t>
            </a:r>
            <a:endParaRPr lang="de-DE" sz="2000"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84</a:t>
            </a:fld>
            <a:endParaRPr lang="en-US"/>
          </a:p>
        </p:txBody>
      </p:sp>
    </p:spTree>
    <p:extLst>
      <p:ext uri="{BB962C8B-B14F-4D97-AF65-F5344CB8AC3E}">
        <p14:creationId xmlns:p14="http://schemas.microsoft.com/office/powerpoint/2010/main" val="406346711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1" y="50536"/>
            <a:ext cx="8841968"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Or </a:t>
            </a:r>
            <a:r>
              <a:rPr lang="en-US" sz="3200" b="1" i="1" dirty="0" smtClean="0"/>
              <a:t>This</a:t>
            </a:r>
            <a:r>
              <a:rPr lang="en-US" sz="3200" b="1" dirty="0" smtClean="0"/>
              <a:t> One...</a:t>
            </a:r>
            <a:endParaRPr lang="en-US" sz="3200" b="1" dirty="0"/>
          </a:p>
        </p:txBody>
      </p:sp>
      <p:sp>
        <p:nvSpPr>
          <p:cNvPr id="3" name="Content Placeholder 2"/>
          <p:cNvSpPr>
            <a:spLocks noGrp="1"/>
          </p:cNvSpPr>
          <p:nvPr>
            <p:ph idx="1"/>
          </p:nvPr>
        </p:nvSpPr>
        <p:spPr>
          <a:xfrm>
            <a:off x="160581" y="660856"/>
            <a:ext cx="8744372" cy="5967206"/>
          </a:xfrm>
        </p:spPr>
        <p:txBody>
          <a:bodyPr>
            <a:normAutofit/>
          </a:bodyPr>
          <a:lstStyle/>
          <a:p>
            <a:pPr>
              <a:spcBef>
                <a:spcPts val="0"/>
              </a:spcBef>
            </a:pPr>
            <a:r>
              <a:rPr lang="en-US" sz="1800" dirty="0">
                <a:cs typeface="Calibri"/>
              </a:rPr>
              <a:t>Not </a:t>
            </a:r>
            <a:r>
              <a:rPr lang="en-US" sz="1800" b="1" dirty="0">
                <a:cs typeface="Calibri"/>
              </a:rPr>
              <a:t>69.162.69.112/</a:t>
            </a:r>
            <a:r>
              <a:rPr lang="en-US" sz="1800" b="1" dirty="0" smtClean="0">
                <a:cs typeface="Calibri"/>
              </a:rPr>
              <a:t>28,</a:t>
            </a:r>
            <a:r>
              <a:rPr lang="en-US" sz="1800" dirty="0" smtClean="0">
                <a:cs typeface="Calibri"/>
              </a:rPr>
              <a:t> </a:t>
            </a:r>
            <a:r>
              <a:rPr lang="en-US" sz="1800" b="1" dirty="0" smtClean="0">
                <a:cs typeface="Calibri"/>
              </a:rPr>
              <a:t>69.162.93.96</a:t>
            </a:r>
            <a:r>
              <a:rPr lang="en-US" sz="1800" b="1" dirty="0">
                <a:cs typeface="Calibri"/>
              </a:rPr>
              <a:t>/</a:t>
            </a:r>
            <a:r>
              <a:rPr lang="en-US" sz="1800" b="1" dirty="0" smtClean="0">
                <a:cs typeface="Calibri"/>
              </a:rPr>
              <a:t>28</a:t>
            </a:r>
            <a:r>
              <a:rPr lang="en-US" sz="1800" dirty="0" smtClean="0">
                <a:cs typeface="Calibri"/>
              </a:rPr>
              <a:t>, </a:t>
            </a:r>
            <a:r>
              <a:rPr lang="nb-NO" sz="1800" b="1" dirty="0" smtClean="0">
                <a:cs typeface="Calibri"/>
              </a:rPr>
              <a:t>69.162.124.128</a:t>
            </a:r>
            <a:r>
              <a:rPr lang="nb-NO" sz="1800" b="1" dirty="0">
                <a:cs typeface="Calibri"/>
              </a:rPr>
              <a:t>/</a:t>
            </a:r>
            <a:r>
              <a:rPr lang="nb-NO" sz="1800" b="1" dirty="0" smtClean="0">
                <a:cs typeface="Calibri"/>
              </a:rPr>
              <a:t>28, </a:t>
            </a:r>
            <a:r>
              <a:rPr lang="nb-NO" sz="1800" dirty="0" err="1" smtClean="0">
                <a:cs typeface="Calibri"/>
              </a:rPr>
              <a:t>but</a:t>
            </a:r>
            <a:r>
              <a:rPr lang="nb-NO" sz="1800" dirty="0" smtClean="0">
                <a:cs typeface="Calibri"/>
              </a:rPr>
              <a:t> </a:t>
            </a:r>
            <a:r>
              <a:rPr lang="mr-IN" sz="1800" b="1" dirty="0">
                <a:cs typeface="Calibri"/>
              </a:rPr>
              <a:t>69.162.64.48/28</a:t>
            </a:r>
            <a:endParaRPr lang="en-US" sz="1800" b="1" dirty="0">
              <a:latin typeface="Calibri"/>
              <a:cs typeface="Calibri"/>
            </a:endParaRPr>
          </a:p>
          <a:p>
            <a:pPr>
              <a:spcBef>
                <a:spcPts val="0"/>
              </a:spcBef>
            </a:pPr>
            <a:r>
              <a:rPr lang="en-US" sz="1800" dirty="0" smtClean="0">
                <a:latin typeface="Calibri"/>
                <a:cs typeface="Calibri"/>
              </a:rPr>
              <a:t>Connecting host: </a:t>
            </a:r>
            <a:r>
              <a:rPr lang="en-US" sz="1800" dirty="0"/>
              <a:t>azik2lep.takefreeenergydevice.top[69.162.64.53]</a:t>
            </a:r>
            <a:r>
              <a:rPr lang="en-US" sz="1800" dirty="0" smtClean="0">
                <a:latin typeface="Calibri"/>
                <a:cs typeface="Calibri"/>
              </a:rPr>
              <a:t/>
            </a:r>
            <a:br>
              <a:rPr lang="en-US" sz="1800" dirty="0" smtClean="0">
                <a:latin typeface="Calibri"/>
                <a:cs typeface="Calibri"/>
              </a:rPr>
            </a:br>
            <a:r>
              <a:rPr lang="en-US" sz="1800" dirty="0">
                <a:cs typeface="Calibri"/>
              </a:rPr>
              <a:t>EHLO azik2lep.takefreeenergydevice.top</a:t>
            </a:r>
            <a:r>
              <a:rPr lang="en-US" sz="1800" dirty="0" smtClean="0">
                <a:latin typeface="Calibri"/>
                <a:cs typeface="Calibri"/>
              </a:rPr>
              <a:t/>
            </a:r>
            <a:br>
              <a:rPr lang="en-US" sz="1800" dirty="0" smtClean="0">
                <a:latin typeface="Calibri"/>
                <a:cs typeface="Calibri"/>
              </a:rPr>
            </a:br>
            <a:r>
              <a:rPr lang="en-US" sz="1800" dirty="0" smtClean="0">
                <a:latin typeface="Calibri"/>
                <a:cs typeface="Calibri"/>
              </a:rPr>
              <a:t>MAIL </a:t>
            </a:r>
            <a:r>
              <a:rPr lang="en-US" sz="1800" dirty="0">
                <a:latin typeface="Calibri"/>
                <a:cs typeface="Calibri"/>
              </a:rPr>
              <a:t>FROM</a:t>
            </a:r>
            <a:r>
              <a:rPr lang="en-US" sz="1800" dirty="0">
                <a:cs typeface="Calibri"/>
              </a:rPr>
              <a:t>:&lt;</a:t>
            </a:r>
            <a:r>
              <a:rPr lang="en-US" sz="1800" b="1" dirty="0">
                <a:cs typeface="Calibri"/>
              </a:rPr>
              <a:t>Tesla-Free-Energy</a:t>
            </a:r>
            <a:r>
              <a:rPr lang="en-US" sz="1800" dirty="0">
                <a:cs typeface="Calibri"/>
              </a:rPr>
              <a:t>@azik2lep.takefreeenergydevice.top</a:t>
            </a:r>
            <a:r>
              <a:rPr lang="en-US" sz="1800" dirty="0" smtClean="0">
                <a:cs typeface="Calibri"/>
              </a:rPr>
              <a:t>&gt; BODY</a:t>
            </a:r>
            <a:r>
              <a:rPr lang="en-US" sz="1800" dirty="0">
                <a:cs typeface="Calibri"/>
              </a:rPr>
              <a:t>=</a:t>
            </a:r>
            <a:r>
              <a:rPr lang="en-US" sz="1800" dirty="0" smtClean="0">
                <a:cs typeface="Calibri"/>
              </a:rPr>
              <a:t>7BIT </a:t>
            </a:r>
            <a:br>
              <a:rPr lang="en-US" sz="1800" dirty="0" smtClean="0">
                <a:cs typeface="Calibri"/>
              </a:rPr>
            </a:br>
            <a:r>
              <a:rPr lang="en-US" sz="1800" dirty="0" smtClean="0">
                <a:cs typeface="Calibri"/>
              </a:rPr>
              <a:t>RET</a:t>
            </a:r>
            <a:r>
              <a:rPr lang="en-US" sz="1800" dirty="0">
                <a:cs typeface="Calibri"/>
              </a:rPr>
              <a:t>=</a:t>
            </a:r>
            <a:r>
              <a:rPr lang="en-US" sz="1800" dirty="0" smtClean="0">
                <a:cs typeface="Calibri"/>
              </a:rPr>
              <a:t>HDRS</a:t>
            </a:r>
            <a:br>
              <a:rPr lang="en-US" sz="1800" dirty="0" smtClean="0">
                <a:cs typeface="Calibri"/>
              </a:rPr>
            </a:br>
            <a:endParaRPr lang="en-US" sz="1800" dirty="0">
              <a:cs typeface="Calibri"/>
            </a:endParaRPr>
          </a:p>
          <a:p>
            <a:pPr>
              <a:spcBef>
                <a:spcPts val="0"/>
              </a:spcBef>
            </a:pPr>
            <a:r>
              <a:rPr lang="de-DE" sz="1800" dirty="0">
                <a:cs typeface="Calibri"/>
              </a:rPr>
              <a:t>Limestone Networks, Inc. LSN-DLLSTX-2 (NET-69-162-64-0-1) 69.162.64.0 - </a:t>
            </a:r>
            <a:r>
              <a:rPr lang="de-DE" sz="1800" dirty="0" smtClean="0">
                <a:cs typeface="Calibri"/>
              </a:rPr>
              <a:t>69.162.127.255</a:t>
            </a:r>
            <a:br>
              <a:rPr lang="de-DE" sz="1800" dirty="0" smtClean="0">
                <a:cs typeface="Calibri"/>
              </a:rPr>
            </a:br>
            <a:r>
              <a:rPr lang="de-DE" sz="1800" dirty="0" smtClean="0">
                <a:cs typeface="Calibri"/>
              </a:rPr>
              <a:t>Private </a:t>
            </a:r>
            <a:r>
              <a:rPr lang="de-DE" sz="1800" dirty="0">
                <a:cs typeface="Calibri"/>
              </a:rPr>
              <a:t>Customer LSN-DLLSTX-1 (NET-69-162-64-48-1) 69.162.64.48 - 69.162.64.63</a:t>
            </a:r>
          </a:p>
          <a:p>
            <a:pPr>
              <a:spcBef>
                <a:spcPts val="0"/>
              </a:spcBef>
            </a:pPr>
            <a:endParaRPr lang="en-US" sz="1800" dirty="0">
              <a:latin typeface="Calibri"/>
              <a:cs typeface="Calibri"/>
            </a:endParaRPr>
          </a:p>
          <a:p>
            <a:pPr>
              <a:spcBef>
                <a:spcPts val="0"/>
              </a:spcBef>
            </a:pPr>
            <a:r>
              <a:rPr lang="en-US" sz="1800" dirty="0" smtClean="0">
                <a:latin typeface="Calibri"/>
                <a:cs typeface="Calibri"/>
              </a:rPr>
              <a:t>$ </a:t>
            </a:r>
            <a:r>
              <a:rPr lang="en-US" sz="1800" b="1" dirty="0" err="1">
                <a:latin typeface="Calibri"/>
                <a:cs typeface="Calibri"/>
              </a:rPr>
              <a:t>whois</a:t>
            </a:r>
            <a:r>
              <a:rPr lang="en-US" sz="1800" b="1" dirty="0">
                <a:latin typeface="Calibri"/>
                <a:cs typeface="Calibri"/>
              </a:rPr>
              <a:t> -h </a:t>
            </a:r>
            <a:r>
              <a:rPr lang="en-US" sz="1800" b="1" dirty="0" err="1">
                <a:latin typeface="Calibri"/>
                <a:cs typeface="Calibri"/>
              </a:rPr>
              <a:t>whois.arin.net</a:t>
            </a:r>
            <a:r>
              <a:rPr lang="en-US" sz="1800" b="1" dirty="0">
                <a:latin typeface="Calibri"/>
                <a:cs typeface="Calibri"/>
              </a:rPr>
              <a:t> </a:t>
            </a:r>
            <a:r>
              <a:rPr lang="mr-IN" sz="1800" b="1" dirty="0">
                <a:latin typeface="Calibri"/>
                <a:cs typeface="Calibri"/>
              </a:rPr>
              <a:t>NET-69-162-64-48-</a:t>
            </a:r>
            <a:r>
              <a:rPr lang="mr-IN" sz="1800" b="1" dirty="0" smtClean="0">
                <a:latin typeface="Calibri"/>
                <a:cs typeface="Calibri"/>
              </a:rPr>
              <a:t>1</a:t>
            </a:r>
            <a:r>
              <a:rPr lang="en-US" sz="1800" b="1" dirty="0" smtClean="0">
                <a:latin typeface="Calibri"/>
                <a:cs typeface="Calibri"/>
              </a:rPr>
              <a:t/>
            </a:r>
            <a:br>
              <a:rPr lang="en-US" sz="1800" b="1" dirty="0" smtClean="0">
                <a:latin typeface="Calibri"/>
                <a:cs typeface="Calibri"/>
              </a:rPr>
            </a:br>
            <a:r>
              <a:rPr lang="mr-IN" sz="1800" dirty="0">
                <a:latin typeface="Calibri"/>
                <a:cs typeface="Calibri"/>
              </a:rPr>
              <a:t>NetRange</a:t>
            </a:r>
            <a:r>
              <a:rPr lang="mr-IN" sz="1800" dirty="0" smtClean="0">
                <a:latin typeface="Calibri"/>
                <a:cs typeface="Calibri"/>
              </a:rPr>
              <a:t>:</a:t>
            </a:r>
            <a:r>
              <a:rPr lang="en-US" sz="1800" dirty="0" smtClean="0">
                <a:latin typeface="Calibri"/>
                <a:cs typeface="Calibri"/>
              </a:rPr>
              <a:t>		</a:t>
            </a:r>
            <a:r>
              <a:rPr lang="mr-IN" sz="1800" dirty="0" smtClean="0">
                <a:latin typeface="Calibri"/>
                <a:cs typeface="Calibri"/>
              </a:rPr>
              <a:t>69.162.64.48 </a:t>
            </a:r>
            <a:r>
              <a:rPr lang="mr-IN" sz="1800" dirty="0">
                <a:latin typeface="Calibri"/>
                <a:cs typeface="Calibri"/>
              </a:rPr>
              <a:t>- </a:t>
            </a:r>
            <a:r>
              <a:rPr lang="mr-IN" sz="1800" dirty="0" smtClean="0">
                <a:latin typeface="Calibri"/>
                <a:cs typeface="Calibri"/>
              </a:rPr>
              <a:t>69.162.64.63</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CIDR:</a:t>
            </a:r>
            <a:r>
              <a:rPr lang="en-US" sz="1800" dirty="0" smtClean="0">
                <a:latin typeface="Calibri"/>
                <a:cs typeface="Calibri"/>
              </a:rPr>
              <a:t>			</a:t>
            </a:r>
            <a:r>
              <a:rPr lang="mr-IN" sz="1800" dirty="0" smtClean="0">
                <a:latin typeface="Calibri"/>
                <a:cs typeface="Calibri"/>
              </a:rPr>
              <a:t>69.162.64.48</a:t>
            </a:r>
            <a:r>
              <a:rPr lang="mr-IN" sz="1800" dirty="0">
                <a:latin typeface="Calibri"/>
                <a:cs typeface="Calibri"/>
              </a:rPr>
              <a:t>/</a:t>
            </a:r>
            <a:r>
              <a:rPr lang="mr-IN" sz="1800" dirty="0" smtClean="0">
                <a:latin typeface="Calibri"/>
                <a:cs typeface="Calibri"/>
              </a:rPr>
              <a:t>28</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Customer</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Private </a:t>
            </a:r>
            <a:r>
              <a:rPr lang="mr-IN" sz="1800" dirty="0">
                <a:latin typeface="Calibri"/>
                <a:cs typeface="Calibri"/>
              </a:rPr>
              <a:t>Customer (C06243694</a:t>
            </a:r>
            <a:r>
              <a:rPr lang="mr-IN" sz="1800" dirty="0" smtClean="0">
                <a:latin typeface="Calibri"/>
                <a:cs typeface="Calibri"/>
              </a:rPr>
              <a:t>)</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RegDate</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2016</a:t>
            </a:r>
            <a:r>
              <a:rPr lang="mr-IN" sz="1800" dirty="0">
                <a:latin typeface="Calibri"/>
                <a:cs typeface="Calibri"/>
              </a:rPr>
              <a:t>-10-</a:t>
            </a:r>
            <a:r>
              <a:rPr lang="mr-IN" sz="1800" dirty="0" smtClean="0">
                <a:latin typeface="Calibri"/>
                <a:cs typeface="Calibri"/>
              </a:rPr>
              <a:t>24</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Address</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Private Residence</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City</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Pathankot</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StateProv</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AG</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PostalCode</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145101</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Country</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IN</a:t>
            </a:r>
            <a:r>
              <a:rPr lang="en-US" sz="1800" dirty="0" smtClean="0">
                <a:latin typeface="Calibri"/>
                <a:cs typeface="Calibri"/>
              </a:rPr>
              <a:t/>
            </a:r>
            <a:br>
              <a:rPr lang="en-US" sz="1800" dirty="0" smtClean="0">
                <a:latin typeface="Calibri"/>
                <a:cs typeface="Calibri"/>
              </a:rPr>
            </a:br>
            <a:r>
              <a:rPr lang="mr-IN" sz="1800" dirty="0" smtClean="0">
                <a:latin typeface="Calibri"/>
                <a:cs typeface="Calibri"/>
              </a:rPr>
              <a:t>RegDate</a:t>
            </a:r>
            <a:r>
              <a:rPr lang="mr-IN" sz="1800" dirty="0">
                <a:latin typeface="Calibri"/>
                <a:cs typeface="Calibri"/>
              </a:rPr>
              <a:t>:       </a:t>
            </a:r>
            <a:r>
              <a:rPr lang="en-US" sz="1800" dirty="0" smtClean="0">
                <a:latin typeface="Calibri"/>
                <a:cs typeface="Calibri"/>
              </a:rPr>
              <a:t>	</a:t>
            </a:r>
            <a:r>
              <a:rPr lang="mr-IN" sz="1800" dirty="0" smtClean="0">
                <a:latin typeface="Calibri"/>
                <a:cs typeface="Calibri"/>
              </a:rPr>
              <a:t>2016</a:t>
            </a:r>
            <a:r>
              <a:rPr lang="mr-IN" sz="1800" dirty="0">
                <a:latin typeface="Calibri"/>
                <a:cs typeface="Calibri"/>
              </a:rPr>
              <a:t>-10-</a:t>
            </a:r>
            <a:r>
              <a:rPr lang="mr-IN" sz="1800" dirty="0" smtClean="0">
                <a:latin typeface="Calibri"/>
                <a:cs typeface="Calibri"/>
              </a:rPr>
              <a:t>24</a:t>
            </a:r>
            <a:r>
              <a:rPr lang="en-US" sz="1800" dirty="0" smtClean="0">
                <a:latin typeface="Calibri"/>
                <a:cs typeface="Calibri"/>
              </a:rPr>
              <a:t/>
            </a:r>
            <a:br>
              <a:rPr lang="en-US" sz="1800" dirty="0" smtClean="0">
                <a:latin typeface="Calibri"/>
                <a:cs typeface="Calibri"/>
              </a:rPr>
            </a:br>
            <a:endParaRPr lang="mr-IN" sz="1800" dirty="0">
              <a:latin typeface="Calibri"/>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85</a:t>
            </a:fld>
            <a:endParaRPr lang="en-US"/>
          </a:p>
        </p:txBody>
      </p:sp>
    </p:spTree>
    <p:extLst>
      <p:ext uri="{BB962C8B-B14F-4D97-AF65-F5344CB8AC3E}">
        <p14:creationId xmlns:p14="http://schemas.microsoft.com/office/powerpoint/2010/main" val="245806144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349"/>
            <a:ext cx="8229600" cy="948120"/>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Rather Than Blocking /28 After /28, Could We Get Away With Just </a:t>
            </a:r>
            <a:r>
              <a:rPr lang="en-US" sz="3200" b="1" dirty="0" smtClean="0">
                <a:latin typeface="Calibri"/>
                <a:cs typeface="Calibri"/>
              </a:rPr>
              <a:t>Blocking </a:t>
            </a:r>
            <a:r>
              <a:rPr lang="mr-IN" sz="3200" b="1" dirty="0">
                <a:latin typeface="Calibri"/>
                <a:cs typeface="Calibri"/>
              </a:rPr>
              <a:t>69.162.64.0/</a:t>
            </a:r>
            <a:r>
              <a:rPr lang="mr-IN" sz="3200" b="1" dirty="0" smtClean="0">
                <a:latin typeface="Calibri"/>
                <a:cs typeface="Calibri"/>
              </a:rPr>
              <a:t>18</a:t>
            </a:r>
            <a:r>
              <a:rPr lang="en-US" sz="3200" b="1" dirty="0" smtClean="0">
                <a:latin typeface="Calibri"/>
                <a:cs typeface="Calibri"/>
              </a:rPr>
              <a:t> ?</a:t>
            </a:r>
            <a:endParaRPr lang="en-US" sz="3200" b="1" dirty="0">
              <a:latin typeface="Calibri"/>
              <a:cs typeface="Calibri"/>
            </a:endParaRPr>
          </a:p>
        </p:txBody>
      </p:sp>
      <p:sp>
        <p:nvSpPr>
          <p:cNvPr id="3" name="Content Placeholder 2"/>
          <p:cNvSpPr>
            <a:spLocks noGrp="1"/>
          </p:cNvSpPr>
          <p:nvPr>
            <p:ph idx="1"/>
          </p:nvPr>
        </p:nvSpPr>
        <p:spPr>
          <a:xfrm>
            <a:off x="160581" y="1360586"/>
            <a:ext cx="8744372" cy="5267476"/>
          </a:xfrm>
        </p:spPr>
        <p:txBody>
          <a:bodyPr numCol="1">
            <a:noAutofit/>
          </a:bodyPr>
          <a:lstStyle/>
          <a:p>
            <a:pPr>
              <a:spcBef>
                <a:spcPts val="0"/>
              </a:spcBef>
            </a:pPr>
            <a:r>
              <a:rPr lang="en-US" sz="2400" dirty="0" smtClean="0">
                <a:cs typeface="Calibri"/>
              </a:rPr>
              <a:t>After all, that's "just" 16,384 IPv4 IPs, right? How "hot" is that entire block?</a:t>
            </a:r>
            <a:br>
              <a:rPr lang="en-US" sz="2400" dirty="0" smtClean="0">
                <a:cs typeface="Calibri"/>
              </a:rPr>
            </a:br>
            <a:endParaRPr lang="en-US" sz="2400" dirty="0" smtClean="0">
              <a:cs typeface="Calibri"/>
            </a:endParaRPr>
          </a:p>
          <a:p>
            <a:pPr>
              <a:spcBef>
                <a:spcPts val="0"/>
              </a:spcBef>
            </a:pPr>
            <a:r>
              <a:rPr lang="en-US" sz="2400" dirty="0" smtClean="0">
                <a:cs typeface="Calibri"/>
              </a:rPr>
              <a:t>$ </a:t>
            </a:r>
            <a:r>
              <a:rPr lang="en-US" sz="2400" b="1" dirty="0" err="1" smtClean="0">
                <a:cs typeface="Calibri"/>
              </a:rPr>
              <a:t>dnsdb_query.py</a:t>
            </a:r>
            <a:r>
              <a:rPr lang="en-US" sz="2400" b="1" dirty="0" smtClean="0">
                <a:cs typeface="Calibri"/>
              </a:rPr>
              <a:t> -l 1000000 --after=90d -</a:t>
            </a:r>
            <a:r>
              <a:rPr lang="en-US" sz="2400" b="1" dirty="0" err="1" smtClean="0">
                <a:cs typeface="Calibri"/>
              </a:rPr>
              <a:t>i</a:t>
            </a:r>
            <a:r>
              <a:rPr lang="en-US" sz="2400" b="1" dirty="0" smtClean="0">
                <a:cs typeface="Calibri"/>
              </a:rPr>
              <a:t> </a:t>
            </a:r>
            <a:r>
              <a:rPr lang="mr-IN" sz="2400" b="1" dirty="0">
                <a:cs typeface="Calibri"/>
              </a:rPr>
              <a:t>69.162.64.0/</a:t>
            </a:r>
            <a:r>
              <a:rPr lang="mr-IN" sz="2400" b="1" dirty="0" smtClean="0">
                <a:cs typeface="Calibri"/>
              </a:rPr>
              <a:t>18</a:t>
            </a:r>
            <a:r>
              <a:rPr lang="en-US" sz="2400" b="1" dirty="0" smtClean="0">
                <a:cs typeface="Calibri"/>
              </a:rPr>
              <a:t> &gt; </a:t>
            </a:r>
            <a:r>
              <a:rPr lang="en-US" sz="2400" b="1" dirty="0" err="1" smtClean="0">
                <a:cs typeface="Calibri"/>
              </a:rPr>
              <a:t>temp.txt</a:t>
            </a:r>
            <a:r>
              <a:rPr lang="en-US" sz="2400" dirty="0" smtClean="0">
                <a:cs typeface="Calibri"/>
              </a:rPr>
              <a:t/>
            </a:r>
            <a:br>
              <a:rPr lang="en-US" sz="2400" dirty="0" smtClean="0">
                <a:cs typeface="Calibri"/>
              </a:rPr>
            </a:br>
            <a:r>
              <a:rPr lang="en-US" sz="2400" dirty="0" smtClean="0">
                <a:cs typeface="Calibri"/>
              </a:rPr>
              <a:t>$ </a:t>
            </a:r>
            <a:r>
              <a:rPr lang="en-US" sz="2400" b="1" dirty="0" smtClean="0">
                <a:cs typeface="Calibri"/>
              </a:rPr>
              <a:t>wc -l </a:t>
            </a:r>
            <a:r>
              <a:rPr lang="en-US" sz="2400" b="1" dirty="0" err="1" smtClean="0">
                <a:cs typeface="Calibri"/>
              </a:rPr>
              <a:t>temp.txt</a:t>
            </a:r>
            <a:r>
              <a:rPr lang="en-US" sz="2400" dirty="0">
                <a:cs typeface="Calibri"/>
              </a:rPr>
              <a:t/>
            </a:r>
            <a:br>
              <a:rPr lang="en-US" sz="2400" dirty="0">
                <a:cs typeface="Calibri"/>
              </a:rPr>
            </a:br>
            <a:r>
              <a:rPr lang="is-IS" sz="2400" dirty="0"/>
              <a:t> </a:t>
            </a:r>
            <a:r>
              <a:rPr lang="is-IS" sz="2400" b="1" dirty="0">
                <a:solidFill>
                  <a:srgbClr val="FF0000"/>
                </a:solidFill>
              </a:rPr>
              <a:t>791007</a:t>
            </a:r>
            <a:r>
              <a:rPr lang="is-IS" sz="2400" dirty="0"/>
              <a:t> </a:t>
            </a:r>
            <a:r>
              <a:rPr lang="is-IS" sz="2400" dirty="0" smtClean="0"/>
              <a:t>temp.txt</a:t>
            </a:r>
          </a:p>
          <a:p>
            <a:pPr>
              <a:spcBef>
                <a:spcPts val="0"/>
              </a:spcBef>
            </a:pPr>
            <a:endParaRPr lang="is-IS" sz="2400" dirty="0">
              <a:cs typeface="Calibri"/>
            </a:endParaRPr>
          </a:p>
          <a:p>
            <a:pPr>
              <a:spcBef>
                <a:spcPts val="0"/>
              </a:spcBef>
            </a:pPr>
            <a:r>
              <a:rPr lang="is-IS" sz="2400" b="1" dirty="0" smtClean="0">
                <a:cs typeface="Calibri"/>
              </a:rPr>
              <a:t>That's a pretty busy netblock</a:t>
            </a:r>
            <a:r>
              <a:rPr lang="is-IS" sz="2400" dirty="0" smtClean="0">
                <a:cs typeface="Calibri"/>
              </a:rPr>
              <a:t>... </a:t>
            </a:r>
            <a:r>
              <a:rPr lang="is-IS" sz="2400" dirty="0" smtClean="0">
                <a:cs typeface="Calibri"/>
              </a:rPr>
              <a:t>collateral damage would likely be significant.</a:t>
            </a:r>
            <a:endParaRPr lang="is-IS" sz="2400" dirty="0" smtClean="0">
              <a:cs typeface="Calibri"/>
            </a:endParaRPr>
          </a:p>
          <a:p>
            <a:pPr>
              <a:spcBef>
                <a:spcPts val="0"/>
              </a:spcBef>
            </a:pPr>
            <a:endParaRPr lang="is-IS" sz="2400" dirty="0">
              <a:cs typeface="Calibri"/>
            </a:endParaRPr>
          </a:p>
          <a:p>
            <a:pPr>
              <a:spcBef>
                <a:spcPts val="0"/>
              </a:spcBef>
            </a:pPr>
            <a:r>
              <a:rPr lang="is-IS" sz="2400" b="1" i="1" dirty="0" smtClean="0">
                <a:cs typeface="Calibri"/>
              </a:rPr>
              <a:t>And would blocking that range catch everything relevant, anyway?</a:t>
            </a:r>
            <a:endParaRPr lang="en-US" sz="2400" b="1" i="1" dirty="0" smtClean="0">
              <a:cs typeface="Calibri"/>
            </a:endParaRPr>
          </a:p>
        </p:txBody>
      </p:sp>
      <p:sp>
        <p:nvSpPr>
          <p:cNvPr id="4" name="Slide Number Placeholder 3"/>
          <p:cNvSpPr>
            <a:spLocks noGrp="1"/>
          </p:cNvSpPr>
          <p:nvPr>
            <p:ph type="sldNum" sz="quarter" idx="12"/>
          </p:nvPr>
        </p:nvSpPr>
        <p:spPr/>
        <p:txBody>
          <a:bodyPr/>
          <a:lstStyle/>
          <a:p>
            <a:fld id="{8A66AE07-A573-9E42-AA1F-E212CC8A1C16}" type="slidenum">
              <a:rPr lang="en-US" smtClean="0"/>
              <a:t>86</a:t>
            </a:fld>
            <a:endParaRPr lang="en-US" dirty="0"/>
          </a:p>
        </p:txBody>
      </p:sp>
    </p:spTree>
    <p:extLst>
      <p:ext uri="{BB962C8B-B14F-4D97-AF65-F5344CB8AC3E}">
        <p14:creationId xmlns:p14="http://schemas.microsoft.com/office/powerpoint/2010/main" val="59829146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54" y="107880"/>
            <a:ext cx="823324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Other "</a:t>
            </a:r>
            <a:r>
              <a:rPr lang="en-US" sz="3200" b="1" dirty="0"/>
              <a:t>Private </a:t>
            </a:r>
            <a:r>
              <a:rPr lang="en-US" sz="3200" b="1" dirty="0" smtClean="0"/>
              <a:t>Customer" "LSN</a:t>
            </a:r>
            <a:r>
              <a:rPr lang="en-US" sz="3200" b="1" dirty="0"/>
              <a:t>-DLLSTX-</a:t>
            </a:r>
            <a:r>
              <a:rPr lang="en-US" sz="3200" b="1" dirty="0" smtClean="0"/>
              <a:t>1"?</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8686993" cy="5632310"/>
          </a:xfrm>
          <a:prstGeom prst="rect">
            <a:avLst/>
          </a:prstGeom>
          <a:noFill/>
        </p:spPr>
        <p:txBody>
          <a:bodyPr wrap="none" rtlCol="0">
            <a:spAutoFit/>
          </a:bodyPr>
          <a:lstStyle/>
          <a:p>
            <a:r>
              <a:rPr lang="en-US" sz="2400" dirty="0" smtClean="0">
                <a:latin typeface="Calibri"/>
                <a:cs typeface="Calibri"/>
              </a:rPr>
              <a:t>If we were to block the one large block, would that catch everything</a:t>
            </a:r>
            <a:br>
              <a:rPr lang="en-US" sz="2400" dirty="0" smtClean="0">
                <a:latin typeface="Calibri"/>
                <a:cs typeface="Calibri"/>
              </a:rPr>
            </a:br>
            <a:r>
              <a:rPr lang="en-US" sz="2400" dirty="0" smtClean="0">
                <a:latin typeface="Calibri"/>
                <a:cs typeface="Calibri"/>
              </a:rPr>
              <a:t>relevant, such as all LSN-DLLSTX-1 customers with </a:t>
            </a:r>
            <a:r>
              <a:rPr lang="en-US" sz="2400" dirty="0" err="1" smtClean="0">
                <a:latin typeface="Calibri"/>
                <a:cs typeface="Calibri"/>
              </a:rPr>
              <a:t>StateProv</a:t>
            </a:r>
            <a:r>
              <a:rPr lang="en-US" sz="2400" dirty="0" smtClean="0">
                <a:latin typeface="Calibri"/>
                <a:cs typeface="Calibri"/>
              </a:rPr>
              <a:t>: AG?</a:t>
            </a:r>
            <a:br>
              <a:rPr lang="en-US" sz="2400" dirty="0" smtClean="0">
                <a:latin typeface="Calibri"/>
                <a:cs typeface="Calibri"/>
              </a:rPr>
            </a:br>
            <a:r>
              <a:rPr lang="en-US" sz="2400" dirty="0" smtClean="0">
                <a:latin typeface="Calibri"/>
                <a:cs typeface="Calibri"/>
              </a:rPr>
              <a:t>Maybe </a:t>
            </a:r>
            <a:r>
              <a:rPr lang="en-US" sz="2400" dirty="0" smtClean="0">
                <a:latin typeface="Calibri"/>
                <a:cs typeface="Calibri"/>
              </a:rPr>
              <a:t>not. Sorted by date, a partial list:</a:t>
            </a:r>
          </a:p>
          <a:p>
            <a:endParaRPr lang="en-US" sz="2400" dirty="0">
              <a:latin typeface="Calibri"/>
              <a:cs typeface="Calibri"/>
            </a:endParaRPr>
          </a:p>
          <a:p>
            <a:r>
              <a:rPr lang="en-US" sz="2400" dirty="0" smtClean="0">
                <a:latin typeface="Calibri"/>
                <a:cs typeface="Calibri"/>
              </a:rPr>
              <a:t>$ </a:t>
            </a:r>
            <a:r>
              <a:rPr lang="en-US" sz="2400" b="1" dirty="0" err="1">
                <a:latin typeface="Calibri"/>
                <a:cs typeface="Calibri"/>
              </a:rPr>
              <a:t>whois</a:t>
            </a:r>
            <a:r>
              <a:rPr lang="en-US" sz="2400" b="1" dirty="0">
                <a:latin typeface="Calibri"/>
                <a:cs typeface="Calibri"/>
              </a:rPr>
              <a:t> -h </a:t>
            </a:r>
            <a:r>
              <a:rPr lang="en-US" sz="2400" b="1" dirty="0" err="1">
                <a:latin typeface="Calibri"/>
                <a:cs typeface="Calibri"/>
              </a:rPr>
              <a:t>whois.arin.net</a:t>
            </a:r>
            <a:r>
              <a:rPr lang="en-US" sz="2400" b="1" dirty="0">
                <a:latin typeface="Calibri"/>
                <a:cs typeface="Calibri"/>
              </a:rPr>
              <a:t> NET-69-162-80-48-</a:t>
            </a:r>
            <a:r>
              <a:rPr lang="en-US" sz="2400" b="1" dirty="0" smtClean="0">
                <a:latin typeface="Calibri"/>
                <a:cs typeface="Calibri"/>
              </a:rPr>
              <a:t>1</a:t>
            </a:r>
            <a:br>
              <a:rPr lang="en-US" sz="2400" b="1" dirty="0" smtClean="0">
                <a:latin typeface="Calibri"/>
                <a:cs typeface="Calibri"/>
              </a:rPr>
            </a:br>
            <a:r>
              <a:rPr lang="mr-IN" sz="2400" dirty="0" smtClean="0">
                <a:latin typeface="Calibri"/>
                <a:cs typeface="Calibri"/>
              </a:rPr>
              <a:t>NetRange</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69.162.80.48 </a:t>
            </a:r>
            <a:r>
              <a:rPr lang="mr-IN" sz="2400" dirty="0">
                <a:latin typeface="Calibri"/>
                <a:cs typeface="Calibri"/>
              </a:rPr>
              <a:t>- 69.162.80.63</a:t>
            </a:r>
          </a:p>
          <a:p>
            <a:r>
              <a:rPr lang="mr-IN" sz="2400" dirty="0">
                <a:latin typeface="Calibri"/>
                <a:cs typeface="Calibri"/>
              </a:rPr>
              <a:t>CIDR:           </a:t>
            </a:r>
            <a:r>
              <a:rPr lang="en-US" sz="2400" dirty="0" smtClean="0">
                <a:latin typeface="Calibri"/>
                <a:cs typeface="Calibri"/>
              </a:rPr>
              <a:t>	</a:t>
            </a:r>
            <a:r>
              <a:rPr lang="mr-IN" sz="2400" dirty="0" smtClean="0">
                <a:latin typeface="Calibri"/>
                <a:cs typeface="Calibri"/>
              </a:rPr>
              <a:t>69.162.80.48</a:t>
            </a:r>
            <a:r>
              <a:rPr lang="mr-IN" sz="2400" dirty="0">
                <a:latin typeface="Calibri"/>
                <a:cs typeface="Calibri"/>
              </a:rPr>
              <a:t>/28</a:t>
            </a:r>
          </a:p>
          <a:p>
            <a:r>
              <a:rPr lang="mr-IN" sz="2400" dirty="0">
                <a:latin typeface="Calibri"/>
                <a:cs typeface="Calibri"/>
              </a:rPr>
              <a:t>NetName:        LSN-DLLSTX-1</a:t>
            </a:r>
          </a:p>
          <a:p>
            <a:r>
              <a:rPr lang="mr-IN" sz="2400" dirty="0" smtClean="0">
                <a:latin typeface="Calibri"/>
                <a:cs typeface="Calibri"/>
              </a:rPr>
              <a:t>Customer</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Private </a:t>
            </a:r>
            <a:r>
              <a:rPr lang="mr-IN" sz="2400" dirty="0">
                <a:latin typeface="Calibri"/>
                <a:cs typeface="Calibri"/>
              </a:rPr>
              <a:t>Customer (C05599535)</a:t>
            </a:r>
          </a:p>
          <a:p>
            <a:r>
              <a:rPr lang="mr-IN" sz="2400" dirty="0">
                <a:latin typeface="Calibri"/>
                <a:cs typeface="Calibri"/>
              </a:rPr>
              <a:t>RegDate:        </a:t>
            </a:r>
            <a:r>
              <a:rPr lang="en-US" sz="2400" dirty="0" smtClean="0">
                <a:latin typeface="Calibri"/>
                <a:cs typeface="Calibri"/>
              </a:rPr>
              <a:t>	</a:t>
            </a:r>
            <a:r>
              <a:rPr lang="mr-IN" sz="2400" b="1" dirty="0" smtClean="0">
                <a:latin typeface="Calibri"/>
                <a:cs typeface="Calibri"/>
              </a:rPr>
              <a:t>2015</a:t>
            </a:r>
            <a:r>
              <a:rPr lang="mr-IN" sz="2400" b="1" dirty="0">
                <a:latin typeface="Calibri"/>
                <a:cs typeface="Calibri"/>
              </a:rPr>
              <a:t>-02-16</a:t>
            </a:r>
          </a:p>
          <a:p>
            <a:r>
              <a:rPr lang="mr-IN" sz="2400" dirty="0" smtClean="0">
                <a:latin typeface="Calibri"/>
                <a:cs typeface="Calibri"/>
              </a:rPr>
              <a:t>Address</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Private </a:t>
            </a:r>
            <a:r>
              <a:rPr lang="mr-IN" sz="2400" dirty="0">
                <a:latin typeface="Calibri"/>
                <a:cs typeface="Calibri"/>
              </a:rPr>
              <a:t>Residence</a:t>
            </a:r>
          </a:p>
          <a:p>
            <a:r>
              <a:rPr lang="mr-IN" sz="2400" dirty="0">
                <a:latin typeface="Calibri"/>
                <a:cs typeface="Calibri"/>
              </a:rPr>
              <a:t>City:           </a:t>
            </a:r>
            <a:r>
              <a:rPr lang="en-US" sz="2400" dirty="0" smtClean="0">
                <a:latin typeface="Calibri"/>
                <a:cs typeface="Calibri"/>
              </a:rPr>
              <a:t>		</a:t>
            </a:r>
            <a:r>
              <a:rPr lang="mr-IN" sz="2400" dirty="0" smtClean="0">
                <a:latin typeface="Calibri"/>
                <a:cs typeface="Calibri"/>
              </a:rPr>
              <a:t>Wanchai</a:t>
            </a:r>
            <a:endParaRPr lang="mr-IN" sz="2400" dirty="0">
              <a:latin typeface="Calibri"/>
              <a:cs typeface="Calibri"/>
            </a:endParaRPr>
          </a:p>
          <a:p>
            <a:r>
              <a:rPr lang="mr-IN" sz="2400" b="1" dirty="0">
                <a:latin typeface="Calibri"/>
                <a:cs typeface="Calibri"/>
              </a:rPr>
              <a:t>StateProv:      </a:t>
            </a:r>
            <a:r>
              <a:rPr lang="en-US" sz="2400" b="1" dirty="0" smtClean="0">
                <a:latin typeface="Calibri"/>
                <a:cs typeface="Calibri"/>
              </a:rPr>
              <a:t>	</a:t>
            </a:r>
            <a:r>
              <a:rPr lang="mr-IN" sz="2400" b="1" dirty="0" smtClean="0">
                <a:latin typeface="Calibri"/>
                <a:cs typeface="Calibri"/>
              </a:rPr>
              <a:t>AG</a:t>
            </a:r>
            <a:endParaRPr lang="mr-IN" sz="2400" b="1" dirty="0">
              <a:latin typeface="Calibri"/>
              <a:cs typeface="Calibri"/>
            </a:endParaRPr>
          </a:p>
          <a:p>
            <a:r>
              <a:rPr lang="mr-IN" sz="2400" dirty="0">
                <a:latin typeface="Calibri"/>
                <a:cs typeface="Calibri"/>
              </a:rPr>
              <a:t>PostalCode:     </a:t>
            </a:r>
            <a:r>
              <a:rPr lang="mr-IN" sz="2400" b="1" dirty="0">
                <a:latin typeface="Calibri"/>
                <a:cs typeface="Calibri"/>
              </a:rPr>
              <a:t>72022</a:t>
            </a:r>
          </a:p>
          <a:p>
            <a:r>
              <a:rPr lang="mr-IN" sz="2400" dirty="0">
                <a:latin typeface="Calibri"/>
                <a:cs typeface="Calibri"/>
              </a:rPr>
              <a:t>Country:        </a:t>
            </a:r>
            <a:r>
              <a:rPr lang="en-US" sz="2400" dirty="0" smtClean="0">
                <a:latin typeface="Calibri"/>
                <a:cs typeface="Calibri"/>
              </a:rPr>
              <a:t>	</a:t>
            </a:r>
            <a:r>
              <a:rPr lang="mr-IN" sz="2400" b="1" dirty="0" smtClean="0">
                <a:latin typeface="Calibri"/>
                <a:cs typeface="Calibri"/>
              </a:rPr>
              <a:t>HK</a:t>
            </a:r>
            <a:endParaRPr lang="mr-IN" sz="2400" b="1" dirty="0">
              <a:latin typeface="Calibri"/>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87</a:t>
            </a:fld>
            <a:endParaRPr lang="en-US"/>
          </a:p>
        </p:txBody>
      </p:sp>
    </p:spTree>
    <p:extLst>
      <p:ext uri="{BB962C8B-B14F-4D97-AF65-F5344CB8AC3E}">
        <p14:creationId xmlns:p14="http://schemas.microsoft.com/office/powerpoint/2010/main" val="144165241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54" y="107880"/>
            <a:ext cx="823324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Related To?</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6336590" cy="4154983"/>
          </a:xfrm>
          <a:prstGeom prst="rect">
            <a:avLst/>
          </a:prstGeom>
          <a:noFill/>
        </p:spPr>
        <p:txBody>
          <a:bodyPr wrap="none" rtlCol="0">
            <a:spAutoFit/>
          </a:bodyPr>
          <a:lstStyle/>
          <a:p>
            <a:r>
              <a:rPr lang="en-US" sz="2400" dirty="0"/>
              <a:t>$ </a:t>
            </a:r>
            <a:r>
              <a:rPr lang="en-US" sz="2400" b="1" dirty="0" err="1"/>
              <a:t>whois</a:t>
            </a:r>
            <a:r>
              <a:rPr lang="en-US" sz="2400" b="1" dirty="0"/>
              <a:t> -h </a:t>
            </a:r>
            <a:r>
              <a:rPr lang="en-US" sz="2400" b="1" dirty="0" err="1"/>
              <a:t>whois.arin.net</a:t>
            </a:r>
            <a:r>
              <a:rPr lang="en-US" sz="2400" b="1" dirty="0"/>
              <a:t> NET-216-245-210-80-</a:t>
            </a:r>
            <a:r>
              <a:rPr lang="en-US" sz="2400" b="1" dirty="0" smtClean="0"/>
              <a:t>1</a:t>
            </a:r>
            <a:br>
              <a:rPr lang="en-US" sz="2400" b="1" dirty="0" smtClean="0"/>
            </a:br>
            <a:r>
              <a:rPr lang="mr-IN" sz="2400" dirty="0" smtClean="0">
                <a:latin typeface="Calibri"/>
                <a:cs typeface="Calibri"/>
              </a:rPr>
              <a:t>NetRange</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216.245.210.80 </a:t>
            </a:r>
            <a:r>
              <a:rPr lang="mr-IN" sz="2400" dirty="0">
                <a:latin typeface="Calibri"/>
                <a:cs typeface="Calibri"/>
              </a:rPr>
              <a:t>- 216.245.210.95</a:t>
            </a:r>
          </a:p>
          <a:p>
            <a:r>
              <a:rPr lang="mr-IN" sz="2400" dirty="0">
                <a:latin typeface="Calibri"/>
                <a:cs typeface="Calibri"/>
              </a:rPr>
              <a:t>CIDR:           </a:t>
            </a:r>
            <a:r>
              <a:rPr lang="en-US" sz="2400" dirty="0" smtClean="0">
                <a:latin typeface="Calibri"/>
                <a:cs typeface="Calibri"/>
              </a:rPr>
              <a:t>	</a:t>
            </a:r>
            <a:r>
              <a:rPr lang="mr-IN" sz="2400" dirty="0" smtClean="0">
                <a:latin typeface="Calibri"/>
                <a:cs typeface="Calibri"/>
              </a:rPr>
              <a:t>216.245.210.80</a:t>
            </a:r>
            <a:r>
              <a:rPr lang="mr-IN" sz="2400" dirty="0">
                <a:latin typeface="Calibri"/>
                <a:cs typeface="Calibri"/>
              </a:rPr>
              <a:t>/28</a:t>
            </a:r>
          </a:p>
          <a:p>
            <a:r>
              <a:rPr lang="mr-IN" sz="2400" dirty="0">
                <a:latin typeface="Calibri"/>
                <a:cs typeface="Calibri"/>
              </a:rPr>
              <a:t>NetName:        </a:t>
            </a:r>
            <a:r>
              <a:rPr lang="en-US" sz="2400" dirty="0" smtClean="0">
                <a:latin typeface="Calibri"/>
                <a:cs typeface="Calibri"/>
              </a:rPr>
              <a:t>	</a:t>
            </a:r>
            <a:r>
              <a:rPr lang="mr-IN" sz="2400" dirty="0" smtClean="0">
                <a:latin typeface="Calibri"/>
                <a:cs typeface="Calibri"/>
              </a:rPr>
              <a:t>LSN</a:t>
            </a:r>
            <a:r>
              <a:rPr lang="mr-IN" sz="2400" dirty="0">
                <a:latin typeface="Calibri"/>
                <a:cs typeface="Calibri"/>
              </a:rPr>
              <a:t>-DLLSTX-1</a:t>
            </a:r>
          </a:p>
          <a:p>
            <a:r>
              <a:rPr lang="mr-IN" sz="2400" dirty="0" smtClean="0">
                <a:latin typeface="Calibri"/>
                <a:cs typeface="Calibri"/>
              </a:rPr>
              <a:t>Customer</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Private </a:t>
            </a:r>
            <a:r>
              <a:rPr lang="mr-IN" sz="2400" dirty="0">
                <a:latin typeface="Calibri"/>
                <a:cs typeface="Calibri"/>
              </a:rPr>
              <a:t>Customer (C05690479)</a:t>
            </a:r>
          </a:p>
          <a:p>
            <a:r>
              <a:rPr lang="mr-IN" sz="2400" dirty="0">
                <a:latin typeface="Calibri"/>
                <a:cs typeface="Calibri"/>
              </a:rPr>
              <a:t>RegDate:        </a:t>
            </a:r>
            <a:r>
              <a:rPr lang="en-US" sz="2400" dirty="0" smtClean="0">
                <a:latin typeface="Calibri"/>
                <a:cs typeface="Calibri"/>
              </a:rPr>
              <a:t>	</a:t>
            </a:r>
            <a:r>
              <a:rPr lang="mr-IN" sz="2400" b="1" dirty="0" smtClean="0">
                <a:latin typeface="Calibri"/>
                <a:cs typeface="Calibri"/>
              </a:rPr>
              <a:t>2015</a:t>
            </a:r>
            <a:r>
              <a:rPr lang="mr-IN" sz="2400" b="1" dirty="0">
                <a:latin typeface="Calibri"/>
                <a:cs typeface="Calibri"/>
              </a:rPr>
              <a:t>-04-21</a:t>
            </a:r>
          </a:p>
          <a:p>
            <a:r>
              <a:rPr lang="mr-IN" sz="2400" dirty="0" smtClean="0">
                <a:latin typeface="Calibri"/>
                <a:cs typeface="Calibri"/>
              </a:rPr>
              <a:t>Address</a:t>
            </a:r>
            <a:r>
              <a:rPr lang="mr-IN" sz="2400" dirty="0">
                <a:latin typeface="Calibri"/>
                <a:cs typeface="Calibri"/>
              </a:rPr>
              <a:t>:        </a:t>
            </a:r>
            <a:r>
              <a:rPr lang="en-US" sz="2400" dirty="0" smtClean="0">
                <a:latin typeface="Calibri"/>
                <a:cs typeface="Calibri"/>
              </a:rPr>
              <a:t>	</a:t>
            </a:r>
            <a:r>
              <a:rPr lang="mr-IN" sz="2400" dirty="0" smtClean="0">
                <a:latin typeface="Calibri"/>
                <a:cs typeface="Calibri"/>
              </a:rPr>
              <a:t>Private </a:t>
            </a:r>
            <a:r>
              <a:rPr lang="mr-IN" sz="2400" dirty="0">
                <a:latin typeface="Calibri"/>
                <a:cs typeface="Calibri"/>
              </a:rPr>
              <a:t>Residence</a:t>
            </a:r>
          </a:p>
          <a:p>
            <a:r>
              <a:rPr lang="mr-IN" sz="2400" dirty="0">
                <a:latin typeface="Calibri"/>
                <a:cs typeface="Calibri"/>
              </a:rPr>
              <a:t>City:           </a:t>
            </a:r>
            <a:r>
              <a:rPr lang="en-US" sz="2400" dirty="0" smtClean="0">
                <a:latin typeface="Calibri"/>
                <a:cs typeface="Calibri"/>
              </a:rPr>
              <a:t>		</a:t>
            </a:r>
            <a:r>
              <a:rPr lang="mr-IN" sz="2400" dirty="0" smtClean="0">
                <a:latin typeface="Calibri"/>
                <a:cs typeface="Calibri"/>
              </a:rPr>
              <a:t>Xiamen</a:t>
            </a:r>
            <a:endParaRPr lang="mr-IN" sz="2400" dirty="0">
              <a:latin typeface="Calibri"/>
              <a:cs typeface="Calibri"/>
            </a:endParaRPr>
          </a:p>
          <a:p>
            <a:r>
              <a:rPr lang="mr-IN" sz="2400" dirty="0">
                <a:latin typeface="Calibri"/>
                <a:cs typeface="Calibri"/>
              </a:rPr>
              <a:t>StateProv:      </a:t>
            </a:r>
            <a:r>
              <a:rPr lang="en-US" sz="2400" dirty="0" smtClean="0">
                <a:latin typeface="Calibri"/>
                <a:cs typeface="Calibri"/>
              </a:rPr>
              <a:t>	</a:t>
            </a:r>
            <a:r>
              <a:rPr lang="mr-IN" sz="2400" b="1" dirty="0" smtClean="0">
                <a:latin typeface="Calibri"/>
                <a:cs typeface="Calibri"/>
              </a:rPr>
              <a:t>AG</a:t>
            </a:r>
            <a:endParaRPr lang="mr-IN" sz="2400" b="1" dirty="0">
              <a:latin typeface="Calibri"/>
              <a:cs typeface="Calibri"/>
            </a:endParaRPr>
          </a:p>
          <a:p>
            <a:r>
              <a:rPr lang="mr-IN" sz="2400" dirty="0">
                <a:latin typeface="Calibri"/>
                <a:cs typeface="Calibri"/>
              </a:rPr>
              <a:t>PostalCode:     </a:t>
            </a:r>
            <a:r>
              <a:rPr lang="mr-IN" sz="2400" b="1" dirty="0">
                <a:latin typeface="Calibri"/>
                <a:cs typeface="Calibri"/>
              </a:rPr>
              <a:t>72022</a:t>
            </a:r>
          </a:p>
          <a:p>
            <a:r>
              <a:rPr lang="mr-IN" sz="2400" dirty="0">
                <a:latin typeface="Calibri"/>
                <a:cs typeface="Calibri"/>
              </a:rPr>
              <a:t>Country:        </a:t>
            </a:r>
            <a:r>
              <a:rPr lang="en-US" sz="2400" dirty="0" smtClean="0">
                <a:latin typeface="Calibri"/>
                <a:cs typeface="Calibri"/>
              </a:rPr>
              <a:t>	</a:t>
            </a:r>
            <a:r>
              <a:rPr lang="mr-IN" sz="2400" b="1" dirty="0" smtClean="0">
                <a:latin typeface="Calibri"/>
                <a:cs typeface="Calibri"/>
              </a:rPr>
              <a:t>CN</a:t>
            </a:r>
            <a:endParaRPr lang="en-US" b="1" dirty="0" smtClean="0">
              <a:latin typeface="Calibri"/>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88</a:t>
            </a:fld>
            <a:endParaRPr lang="en-US"/>
          </a:p>
        </p:txBody>
      </p:sp>
    </p:spTree>
    <p:extLst>
      <p:ext uri="{BB962C8B-B14F-4D97-AF65-F5344CB8AC3E}">
        <p14:creationId xmlns:p14="http://schemas.microsoft.com/office/powerpoint/2010/main" val="107201548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54" y="107880"/>
            <a:ext cx="823324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Plus Of Course...</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6336590" cy="4154983"/>
          </a:xfrm>
          <a:prstGeom prst="rect">
            <a:avLst/>
          </a:prstGeom>
          <a:noFill/>
        </p:spPr>
        <p:txBody>
          <a:bodyPr wrap="none" rtlCol="0">
            <a:spAutoFit/>
          </a:bodyPr>
          <a:lstStyle/>
          <a:p>
            <a:r>
              <a:rPr lang="en-US" sz="2400" dirty="0" smtClean="0">
                <a:latin typeface="Calibri"/>
                <a:cs typeface="Calibri"/>
              </a:rPr>
              <a:t>$ </a:t>
            </a:r>
            <a:r>
              <a:rPr lang="en-US" sz="2400" b="1" dirty="0" err="1"/>
              <a:t>whois</a:t>
            </a:r>
            <a:r>
              <a:rPr lang="en-US" sz="2400" b="1" dirty="0"/>
              <a:t> -h </a:t>
            </a:r>
            <a:r>
              <a:rPr lang="en-US" sz="2400" b="1" dirty="0" err="1"/>
              <a:t>whois.arin.net</a:t>
            </a:r>
            <a:r>
              <a:rPr lang="en-US" sz="2400" b="1" dirty="0"/>
              <a:t> NET-216-245-206-88-</a:t>
            </a:r>
            <a:r>
              <a:rPr lang="en-US" sz="2400" b="1" dirty="0" smtClean="0"/>
              <a:t>1</a:t>
            </a:r>
            <a:br>
              <a:rPr lang="en-US" sz="2400" b="1" dirty="0" smtClean="0"/>
            </a:br>
            <a:r>
              <a:rPr lang="mr-IN" sz="2400" dirty="0" smtClean="0">
                <a:cs typeface="Calibri"/>
              </a:rPr>
              <a:t>NetRange</a:t>
            </a:r>
            <a:r>
              <a:rPr lang="mr-IN" sz="2400" dirty="0">
                <a:cs typeface="Calibri"/>
              </a:rPr>
              <a:t>:       </a:t>
            </a:r>
            <a:r>
              <a:rPr lang="en-US" sz="2400" dirty="0" smtClean="0">
                <a:cs typeface="Calibri"/>
              </a:rPr>
              <a:t>	</a:t>
            </a:r>
            <a:r>
              <a:rPr lang="mr-IN" sz="2400" dirty="0" smtClean="0">
                <a:cs typeface="Calibri"/>
              </a:rPr>
              <a:t>216.245.206.88 </a:t>
            </a:r>
            <a:r>
              <a:rPr lang="mr-IN" sz="2400" dirty="0">
                <a:cs typeface="Calibri"/>
              </a:rPr>
              <a:t>- 216.245.206.95</a:t>
            </a:r>
          </a:p>
          <a:p>
            <a:r>
              <a:rPr lang="mr-IN" sz="2400" dirty="0">
                <a:cs typeface="Calibri"/>
              </a:rPr>
              <a:t>CIDR:           </a:t>
            </a:r>
            <a:r>
              <a:rPr lang="en-US" sz="2400" dirty="0" smtClean="0">
                <a:cs typeface="Calibri"/>
              </a:rPr>
              <a:t>	</a:t>
            </a:r>
            <a:r>
              <a:rPr lang="mr-IN" sz="2400" dirty="0" smtClean="0">
                <a:cs typeface="Calibri"/>
              </a:rPr>
              <a:t>216.245.206.88</a:t>
            </a:r>
            <a:r>
              <a:rPr lang="mr-IN" sz="2400" dirty="0">
                <a:cs typeface="Calibri"/>
              </a:rPr>
              <a:t>/29</a:t>
            </a:r>
          </a:p>
          <a:p>
            <a:r>
              <a:rPr lang="mr-IN" sz="2400" dirty="0">
                <a:cs typeface="Calibri"/>
              </a:rPr>
              <a:t>NetName:        </a:t>
            </a:r>
            <a:r>
              <a:rPr lang="en-US" sz="2400" dirty="0" smtClean="0">
                <a:cs typeface="Calibri"/>
              </a:rPr>
              <a:t>	</a:t>
            </a:r>
            <a:r>
              <a:rPr lang="mr-IN" sz="2400" dirty="0" smtClean="0">
                <a:cs typeface="Calibri"/>
              </a:rPr>
              <a:t>LSN</a:t>
            </a:r>
            <a:r>
              <a:rPr lang="mr-IN" sz="2400" dirty="0">
                <a:cs typeface="Calibri"/>
              </a:rPr>
              <a:t>-DLLSTX-1</a:t>
            </a:r>
          </a:p>
          <a:p>
            <a:r>
              <a:rPr lang="mr-IN" sz="2400" dirty="0" smtClean="0">
                <a:cs typeface="Calibri"/>
              </a:rPr>
              <a:t>Customer</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Customer (C05696618)</a:t>
            </a:r>
          </a:p>
          <a:p>
            <a:r>
              <a:rPr lang="mr-IN" sz="2400" dirty="0">
                <a:cs typeface="Calibri"/>
              </a:rPr>
              <a:t>RegDate:        </a:t>
            </a:r>
            <a:r>
              <a:rPr lang="en-US" sz="2400" dirty="0" smtClean="0">
                <a:cs typeface="Calibri"/>
              </a:rPr>
              <a:t>	</a:t>
            </a:r>
            <a:r>
              <a:rPr lang="mr-IN" sz="2400" b="1" dirty="0" smtClean="0">
                <a:cs typeface="Calibri"/>
              </a:rPr>
              <a:t>2015</a:t>
            </a:r>
            <a:r>
              <a:rPr lang="mr-IN" sz="2400" b="1" dirty="0">
                <a:cs typeface="Calibri"/>
              </a:rPr>
              <a:t>-04-24</a:t>
            </a:r>
          </a:p>
          <a:p>
            <a:r>
              <a:rPr lang="mr-IN" sz="2400" dirty="0" smtClean="0">
                <a:cs typeface="Calibri"/>
              </a:rPr>
              <a:t>Address</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Residence</a:t>
            </a:r>
          </a:p>
          <a:p>
            <a:r>
              <a:rPr lang="mr-IN" sz="2400" dirty="0">
                <a:cs typeface="Calibri"/>
              </a:rPr>
              <a:t>City:           </a:t>
            </a:r>
            <a:r>
              <a:rPr lang="en-US" sz="2400" dirty="0" smtClean="0">
                <a:cs typeface="Calibri"/>
              </a:rPr>
              <a:t>		</a:t>
            </a:r>
            <a:r>
              <a:rPr lang="mr-IN" sz="2400" dirty="0" smtClean="0">
                <a:cs typeface="Calibri"/>
              </a:rPr>
              <a:t>xiamen</a:t>
            </a:r>
            <a:endParaRPr lang="mr-IN" sz="2400" dirty="0">
              <a:cs typeface="Calibri"/>
            </a:endParaRPr>
          </a:p>
          <a:p>
            <a:r>
              <a:rPr lang="mr-IN" sz="2400" b="1" dirty="0">
                <a:cs typeface="Calibri"/>
              </a:rPr>
              <a:t>StateProv:      </a:t>
            </a:r>
            <a:r>
              <a:rPr lang="en-US" sz="2400" b="1" dirty="0" smtClean="0">
                <a:cs typeface="Calibri"/>
              </a:rPr>
              <a:t>	</a:t>
            </a:r>
            <a:r>
              <a:rPr lang="mr-IN" sz="2400" b="1" dirty="0" smtClean="0">
                <a:cs typeface="Calibri"/>
              </a:rPr>
              <a:t>AG</a:t>
            </a:r>
            <a:endParaRPr lang="mr-IN" sz="2400" b="1" dirty="0">
              <a:cs typeface="Calibri"/>
            </a:endParaRPr>
          </a:p>
          <a:p>
            <a:r>
              <a:rPr lang="mr-IN" sz="2400" dirty="0">
                <a:cs typeface="Calibri"/>
              </a:rPr>
              <a:t>PostalCode:     </a:t>
            </a:r>
            <a:r>
              <a:rPr lang="en-US" sz="2400" dirty="0" smtClean="0">
                <a:cs typeface="Calibri"/>
              </a:rPr>
              <a:t>	</a:t>
            </a:r>
            <a:r>
              <a:rPr lang="mr-IN" sz="2400" b="1" dirty="0" smtClean="0">
                <a:cs typeface="Calibri"/>
              </a:rPr>
              <a:t>72022</a:t>
            </a:r>
            <a:endParaRPr lang="mr-IN" sz="2400" b="1" dirty="0">
              <a:cs typeface="Calibri"/>
            </a:endParaRPr>
          </a:p>
          <a:p>
            <a:r>
              <a:rPr lang="mr-IN" sz="2400" dirty="0">
                <a:cs typeface="Calibri"/>
              </a:rPr>
              <a:t>Country:        </a:t>
            </a:r>
            <a:r>
              <a:rPr lang="en-US" sz="2400" dirty="0" smtClean="0">
                <a:cs typeface="Calibri"/>
              </a:rPr>
              <a:t>	</a:t>
            </a:r>
            <a:r>
              <a:rPr lang="mr-IN" sz="2400" b="1" dirty="0" smtClean="0">
                <a:cs typeface="Calibri"/>
              </a:rPr>
              <a:t>CN</a:t>
            </a:r>
            <a:endParaRPr lang="mr-IN" sz="2400" b="1" dirty="0">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89</a:t>
            </a:fld>
            <a:endParaRPr lang="en-US"/>
          </a:p>
        </p:txBody>
      </p:sp>
    </p:spTree>
    <p:extLst>
      <p:ext uri="{BB962C8B-B14F-4D97-AF65-F5344CB8AC3E}">
        <p14:creationId xmlns:p14="http://schemas.microsoft.com/office/powerpoint/2010/main" val="1688827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33" y="148889"/>
            <a:ext cx="8604593" cy="53035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This Is Just </a:t>
            </a:r>
            <a:r>
              <a:rPr lang="en-US" sz="3200" b="1" u="sng" dirty="0" smtClean="0"/>
              <a:t>Crazy</a:t>
            </a:r>
            <a:endParaRPr lang="en-US" sz="3200" b="1" u="sng" dirty="0"/>
          </a:p>
        </p:txBody>
      </p:sp>
      <p:sp>
        <p:nvSpPr>
          <p:cNvPr id="3" name="Content Placeholder 2"/>
          <p:cNvSpPr>
            <a:spLocks noGrp="1"/>
          </p:cNvSpPr>
          <p:nvPr>
            <p:ph idx="1"/>
          </p:nvPr>
        </p:nvSpPr>
        <p:spPr>
          <a:xfrm>
            <a:off x="176028" y="1023680"/>
            <a:ext cx="8851668" cy="5552958"/>
          </a:xfrm>
        </p:spPr>
        <p:txBody>
          <a:bodyPr>
            <a:noAutofit/>
          </a:bodyPr>
          <a:lstStyle/>
          <a:p>
            <a:r>
              <a:rPr lang="en-US" sz="2200" dirty="0" smtClean="0"/>
              <a:t>If you can't effectively use security data to protect yourself, you're "going to war unarmed."</a:t>
            </a:r>
          </a:p>
          <a:p>
            <a:endParaRPr lang="en-US" sz="2200" dirty="0"/>
          </a:p>
          <a:p>
            <a:r>
              <a:rPr lang="en-US" sz="2200" dirty="0" smtClean="0"/>
              <a:t>And as a person who works for a security data provider, hearing that people can't effectively use security data is also an obvious concern, kin to a car maker hearing that people find it hard to drive cars</a:t>
            </a:r>
          </a:p>
          <a:p>
            <a:endParaRPr lang="en-US" sz="2200" dirty="0"/>
          </a:p>
          <a:p>
            <a:r>
              <a:rPr lang="en-US" sz="2200" b="1" dirty="0" smtClean="0"/>
              <a:t>The Ponemon report </a:t>
            </a:r>
            <a:r>
              <a:rPr lang="en-US" sz="2200" b="1" u="sng" dirty="0" smtClean="0"/>
              <a:t>demands</a:t>
            </a:r>
            <a:r>
              <a:rPr lang="en-US" sz="2200" b="1" dirty="0" smtClean="0"/>
              <a:t> corrective training for the community.</a:t>
            </a:r>
            <a:endParaRPr lang="en-US" sz="2200" b="1" dirty="0"/>
          </a:p>
          <a:p>
            <a:endParaRPr lang="en-US" sz="2200" b="1" dirty="0" smtClean="0"/>
          </a:p>
          <a:p>
            <a:r>
              <a:rPr lang="en-US" sz="2200" b="1" dirty="0" smtClean="0"/>
              <a:t>Attacks should be -- and </a:t>
            </a:r>
            <a:r>
              <a:rPr lang="en-US" sz="2200" b="1" i="1" u="sng" dirty="0" smtClean="0"/>
              <a:t>are</a:t>
            </a:r>
            <a:r>
              <a:rPr lang="en-US" sz="2200" b="1" dirty="0" smtClean="0"/>
              <a:t> -- block-able, and usually without unacceptable levels of collateral damage.</a:t>
            </a:r>
          </a:p>
          <a:p>
            <a:endParaRPr lang="en-US" sz="2200" b="1" dirty="0"/>
          </a:p>
          <a:p>
            <a:r>
              <a:rPr lang="en-US" sz="2200" dirty="0" smtClean="0"/>
              <a:t>Let's make this concrete.</a:t>
            </a:r>
            <a:endParaRPr lang="en-US" sz="2200" dirty="0"/>
          </a:p>
        </p:txBody>
      </p:sp>
      <p:sp>
        <p:nvSpPr>
          <p:cNvPr id="4" name="Slide Number Placeholder 3"/>
          <p:cNvSpPr>
            <a:spLocks noGrp="1"/>
          </p:cNvSpPr>
          <p:nvPr>
            <p:ph type="sldNum" sz="quarter" idx="12"/>
          </p:nvPr>
        </p:nvSpPr>
        <p:spPr/>
        <p:txBody>
          <a:bodyPr/>
          <a:lstStyle/>
          <a:p>
            <a:fld id="{8A66AE07-A573-9E42-AA1F-E212CC8A1C16}" type="slidenum">
              <a:rPr lang="en-US" smtClean="0"/>
              <a:t>9</a:t>
            </a:fld>
            <a:endParaRPr lang="en-US"/>
          </a:p>
        </p:txBody>
      </p:sp>
    </p:spTree>
    <p:extLst>
      <p:ext uri="{BB962C8B-B14F-4D97-AF65-F5344CB8AC3E}">
        <p14:creationId xmlns:p14="http://schemas.microsoft.com/office/powerpoint/2010/main" val="3092159030"/>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54" y="107880"/>
            <a:ext cx="823324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And Its Friend...</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6180598" cy="4154983"/>
          </a:xfrm>
          <a:prstGeom prst="rect">
            <a:avLst/>
          </a:prstGeom>
          <a:noFill/>
        </p:spPr>
        <p:txBody>
          <a:bodyPr wrap="none" rtlCol="0">
            <a:spAutoFit/>
          </a:bodyPr>
          <a:lstStyle/>
          <a:p>
            <a:r>
              <a:rPr lang="en-US" sz="2400" dirty="0" smtClean="0">
                <a:latin typeface="Calibri"/>
                <a:cs typeface="Calibri"/>
              </a:rPr>
              <a:t>$ </a:t>
            </a:r>
            <a:r>
              <a:rPr lang="en-US" sz="2400" b="1" dirty="0" err="1"/>
              <a:t>whois</a:t>
            </a:r>
            <a:r>
              <a:rPr lang="en-US" sz="2400" b="1" dirty="0"/>
              <a:t> -h </a:t>
            </a:r>
            <a:r>
              <a:rPr lang="en-US" sz="2400" b="1" dirty="0" err="1"/>
              <a:t>whois.arin.net</a:t>
            </a:r>
            <a:r>
              <a:rPr lang="en-US" sz="2400" b="1" dirty="0"/>
              <a:t> NET-74-63-243-176-</a:t>
            </a:r>
            <a:r>
              <a:rPr lang="en-US" sz="2400" b="1" dirty="0" smtClean="0"/>
              <a:t>1</a:t>
            </a:r>
            <a:br>
              <a:rPr lang="en-US" sz="2400" b="1" dirty="0" smtClean="0"/>
            </a:br>
            <a:r>
              <a:rPr lang="mr-IN" sz="2400" dirty="0" smtClean="0">
                <a:cs typeface="Calibri"/>
              </a:rPr>
              <a:t>NetRange</a:t>
            </a:r>
            <a:r>
              <a:rPr lang="mr-IN" sz="2400" dirty="0">
                <a:cs typeface="Calibri"/>
              </a:rPr>
              <a:t>:       </a:t>
            </a:r>
            <a:r>
              <a:rPr lang="en-US" sz="2400" dirty="0" smtClean="0">
                <a:cs typeface="Calibri"/>
              </a:rPr>
              <a:t>	</a:t>
            </a:r>
            <a:r>
              <a:rPr lang="mr-IN" sz="2400" dirty="0" smtClean="0">
                <a:cs typeface="Calibri"/>
              </a:rPr>
              <a:t>74.63.243.176 </a:t>
            </a:r>
            <a:r>
              <a:rPr lang="mr-IN" sz="2400" dirty="0">
                <a:cs typeface="Calibri"/>
              </a:rPr>
              <a:t>- 74.63.243.191</a:t>
            </a:r>
          </a:p>
          <a:p>
            <a:r>
              <a:rPr lang="mr-IN" sz="2400" dirty="0">
                <a:cs typeface="Calibri"/>
              </a:rPr>
              <a:t>CIDR:           </a:t>
            </a:r>
            <a:r>
              <a:rPr lang="en-US" sz="2400" dirty="0" smtClean="0">
                <a:cs typeface="Calibri"/>
              </a:rPr>
              <a:t>	</a:t>
            </a:r>
            <a:r>
              <a:rPr lang="mr-IN" sz="2400" dirty="0" smtClean="0">
                <a:cs typeface="Calibri"/>
              </a:rPr>
              <a:t>74.63.243.176</a:t>
            </a:r>
            <a:r>
              <a:rPr lang="mr-IN" sz="2400" dirty="0">
                <a:cs typeface="Calibri"/>
              </a:rPr>
              <a:t>/28</a:t>
            </a:r>
          </a:p>
          <a:p>
            <a:r>
              <a:rPr lang="mr-IN" sz="2400" dirty="0">
                <a:cs typeface="Calibri"/>
              </a:rPr>
              <a:t>NetName:        </a:t>
            </a:r>
            <a:r>
              <a:rPr lang="en-US" sz="2400" dirty="0" smtClean="0">
                <a:cs typeface="Calibri"/>
              </a:rPr>
              <a:t>	</a:t>
            </a:r>
            <a:r>
              <a:rPr lang="mr-IN" sz="2400" dirty="0" smtClean="0">
                <a:cs typeface="Calibri"/>
              </a:rPr>
              <a:t>LSN</a:t>
            </a:r>
            <a:r>
              <a:rPr lang="mr-IN" sz="2400" dirty="0">
                <a:cs typeface="Calibri"/>
              </a:rPr>
              <a:t>-DLLSTX-1</a:t>
            </a:r>
          </a:p>
          <a:p>
            <a:r>
              <a:rPr lang="mr-IN" sz="2400" dirty="0" smtClean="0">
                <a:cs typeface="Calibri"/>
              </a:rPr>
              <a:t>Customer</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Customer (C05706595)</a:t>
            </a:r>
          </a:p>
          <a:p>
            <a:r>
              <a:rPr lang="mr-IN" sz="2400" dirty="0">
                <a:cs typeface="Calibri"/>
              </a:rPr>
              <a:t>RegDate:        </a:t>
            </a:r>
            <a:r>
              <a:rPr lang="en-US" sz="2400" dirty="0" smtClean="0">
                <a:cs typeface="Calibri"/>
              </a:rPr>
              <a:t>	</a:t>
            </a:r>
            <a:r>
              <a:rPr lang="mr-IN" sz="2400" b="1" dirty="0" smtClean="0">
                <a:cs typeface="Calibri"/>
              </a:rPr>
              <a:t>2015</a:t>
            </a:r>
            <a:r>
              <a:rPr lang="mr-IN" sz="2400" b="1" dirty="0">
                <a:cs typeface="Calibri"/>
              </a:rPr>
              <a:t>-04-30</a:t>
            </a:r>
          </a:p>
          <a:p>
            <a:r>
              <a:rPr lang="mr-IN" sz="2400" dirty="0" smtClean="0">
                <a:cs typeface="Calibri"/>
              </a:rPr>
              <a:t>Address</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Residence</a:t>
            </a:r>
          </a:p>
          <a:p>
            <a:r>
              <a:rPr lang="mr-IN" sz="2400" dirty="0">
                <a:cs typeface="Calibri"/>
              </a:rPr>
              <a:t>City:           </a:t>
            </a:r>
            <a:r>
              <a:rPr lang="en-US" sz="2400" dirty="0" smtClean="0">
                <a:cs typeface="Calibri"/>
              </a:rPr>
              <a:t>		</a:t>
            </a:r>
            <a:r>
              <a:rPr lang="mr-IN" sz="2400" dirty="0" smtClean="0">
                <a:cs typeface="Calibri"/>
              </a:rPr>
              <a:t>Jaipur</a:t>
            </a:r>
            <a:endParaRPr lang="mr-IN" sz="2400" dirty="0">
              <a:cs typeface="Calibri"/>
            </a:endParaRPr>
          </a:p>
          <a:p>
            <a:r>
              <a:rPr lang="mr-IN" sz="2400" dirty="0">
                <a:cs typeface="Calibri"/>
              </a:rPr>
              <a:t>StateProv:      </a:t>
            </a:r>
            <a:r>
              <a:rPr lang="en-US" sz="2400" dirty="0" smtClean="0">
                <a:cs typeface="Calibri"/>
              </a:rPr>
              <a:t>	</a:t>
            </a:r>
            <a:r>
              <a:rPr lang="mr-IN" sz="2400" b="1" dirty="0" smtClean="0">
                <a:cs typeface="Calibri"/>
              </a:rPr>
              <a:t>AG</a:t>
            </a:r>
            <a:endParaRPr lang="mr-IN" sz="2400" b="1" dirty="0">
              <a:cs typeface="Calibri"/>
            </a:endParaRPr>
          </a:p>
          <a:p>
            <a:r>
              <a:rPr lang="mr-IN" sz="2400" dirty="0">
                <a:cs typeface="Calibri"/>
              </a:rPr>
              <a:t>PostalCode:     </a:t>
            </a:r>
            <a:r>
              <a:rPr lang="en-US" sz="2400" b="1" dirty="0" smtClean="0">
                <a:cs typeface="Calibri"/>
              </a:rPr>
              <a:t>	</a:t>
            </a:r>
            <a:r>
              <a:rPr lang="mr-IN" sz="2400" b="1" dirty="0" smtClean="0">
                <a:cs typeface="Calibri"/>
              </a:rPr>
              <a:t>72022</a:t>
            </a:r>
            <a:endParaRPr lang="mr-IN" sz="2400" b="1" dirty="0">
              <a:cs typeface="Calibri"/>
            </a:endParaRPr>
          </a:p>
          <a:p>
            <a:r>
              <a:rPr lang="mr-IN" sz="2400" dirty="0">
                <a:cs typeface="Calibri"/>
              </a:rPr>
              <a:t>Country:        </a:t>
            </a:r>
            <a:r>
              <a:rPr lang="en-US" sz="2400" dirty="0" smtClean="0">
                <a:cs typeface="Calibri"/>
              </a:rPr>
              <a:t>	</a:t>
            </a:r>
            <a:r>
              <a:rPr lang="mr-IN" sz="2400" b="1" dirty="0" smtClean="0">
                <a:cs typeface="Calibri"/>
              </a:rPr>
              <a:t>IN</a:t>
            </a:r>
            <a:endParaRPr lang="mr-IN" sz="2400" b="1" dirty="0">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90</a:t>
            </a:fld>
            <a:endParaRPr lang="en-US"/>
          </a:p>
        </p:txBody>
      </p:sp>
    </p:spTree>
    <p:extLst>
      <p:ext uri="{BB962C8B-B14F-4D97-AF65-F5344CB8AC3E}">
        <p14:creationId xmlns:p14="http://schemas.microsoft.com/office/powerpoint/2010/main" val="211518909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96" y="107880"/>
            <a:ext cx="8246203"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And...</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6492582" cy="4801314"/>
          </a:xfrm>
          <a:prstGeom prst="rect">
            <a:avLst/>
          </a:prstGeom>
          <a:noFill/>
        </p:spPr>
        <p:txBody>
          <a:bodyPr wrap="none" rtlCol="0">
            <a:spAutoFit/>
          </a:bodyPr>
          <a:lstStyle/>
          <a:p>
            <a:r>
              <a:rPr lang="en-US" sz="2400" dirty="0" smtClean="0">
                <a:latin typeface="Calibri"/>
                <a:cs typeface="Calibri"/>
              </a:rPr>
              <a:t>$ </a:t>
            </a:r>
            <a:r>
              <a:rPr lang="en-US" sz="2400" b="1" dirty="0" err="1" smtClean="0">
                <a:cs typeface="Calibri"/>
              </a:rPr>
              <a:t>whois</a:t>
            </a:r>
            <a:r>
              <a:rPr lang="en-US" sz="2400" b="1" dirty="0" smtClean="0">
                <a:cs typeface="Calibri"/>
              </a:rPr>
              <a:t> </a:t>
            </a:r>
            <a:r>
              <a:rPr lang="en-US" sz="2400" b="1" dirty="0">
                <a:cs typeface="Calibri"/>
              </a:rPr>
              <a:t>-h </a:t>
            </a:r>
            <a:r>
              <a:rPr lang="en-US" sz="2400" b="1" dirty="0" err="1">
                <a:cs typeface="Calibri"/>
              </a:rPr>
              <a:t>whois.arin.net</a:t>
            </a:r>
            <a:r>
              <a:rPr lang="en-US" sz="2400" b="1" dirty="0">
                <a:cs typeface="Calibri"/>
              </a:rPr>
              <a:t> NET-216-144-241-172-</a:t>
            </a:r>
            <a:r>
              <a:rPr lang="en-US" sz="2400" b="1" dirty="0" smtClean="0">
                <a:cs typeface="Calibri"/>
              </a:rPr>
              <a:t>1</a:t>
            </a:r>
            <a:br>
              <a:rPr lang="en-US" sz="2400" b="1" dirty="0" smtClean="0">
                <a:cs typeface="Calibri"/>
              </a:rPr>
            </a:br>
            <a:r>
              <a:rPr lang="mr-IN" sz="2400" dirty="0">
                <a:cs typeface="Calibri"/>
              </a:rPr>
              <a:t>NetRange</a:t>
            </a:r>
            <a:r>
              <a:rPr lang="mr-IN" sz="2400" dirty="0" smtClean="0">
                <a:cs typeface="Calibri"/>
              </a:rPr>
              <a:t>:</a:t>
            </a:r>
            <a:r>
              <a:rPr lang="en-US" sz="2400" dirty="0" smtClean="0">
                <a:cs typeface="Calibri"/>
              </a:rPr>
              <a:t>		</a:t>
            </a:r>
            <a:r>
              <a:rPr lang="mr-IN" sz="2400" dirty="0" smtClean="0">
                <a:cs typeface="Calibri"/>
              </a:rPr>
              <a:t>216.245.223.160 </a:t>
            </a:r>
            <a:r>
              <a:rPr lang="mr-IN" sz="2400" dirty="0">
                <a:cs typeface="Calibri"/>
              </a:rPr>
              <a:t>- 216.245.223.175</a:t>
            </a:r>
          </a:p>
          <a:p>
            <a:r>
              <a:rPr lang="mr-IN" sz="2400" dirty="0">
                <a:cs typeface="Calibri"/>
              </a:rPr>
              <a:t>CIDR</a:t>
            </a:r>
            <a:r>
              <a:rPr lang="mr-IN" sz="2400" dirty="0" smtClean="0">
                <a:cs typeface="Calibri"/>
              </a:rPr>
              <a:t>:</a:t>
            </a:r>
            <a:r>
              <a:rPr lang="en-US" sz="2400" dirty="0" smtClean="0">
                <a:cs typeface="Calibri"/>
              </a:rPr>
              <a:t>			</a:t>
            </a:r>
            <a:r>
              <a:rPr lang="mr-IN" sz="2400" dirty="0" smtClean="0">
                <a:cs typeface="Calibri"/>
              </a:rPr>
              <a:t>216.245.223.160</a:t>
            </a:r>
            <a:r>
              <a:rPr lang="mr-IN" sz="2400" dirty="0">
                <a:cs typeface="Calibri"/>
              </a:rPr>
              <a:t>/28</a:t>
            </a:r>
          </a:p>
          <a:p>
            <a:r>
              <a:rPr lang="mr-IN" sz="2400" dirty="0">
                <a:cs typeface="Calibri"/>
              </a:rPr>
              <a:t>NetName:        </a:t>
            </a:r>
            <a:r>
              <a:rPr lang="en-US" sz="2400" dirty="0" smtClean="0">
                <a:cs typeface="Calibri"/>
              </a:rPr>
              <a:t>	</a:t>
            </a:r>
            <a:r>
              <a:rPr lang="mr-IN" sz="2400" dirty="0" smtClean="0">
                <a:cs typeface="Calibri"/>
              </a:rPr>
              <a:t>LSN</a:t>
            </a:r>
            <a:r>
              <a:rPr lang="mr-IN" sz="2400" dirty="0">
                <a:cs typeface="Calibri"/>
              </a:rPr>
              <a:t>-DLLSTX-1</a:t>
            </a:r>
          </a:p>
          <a:p>
            <a:r>
              <a:rPr lang="mr-IN" sz="2400" dirty="0" smtClean="0">
                <a:cs typeface="Calibri"/>
              </a:rPr>
              <a:t>Customer</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Customer (C05911796)</a:t>
            </a:r>
          </a:p>
          <a:p>
            <a:r>
              <a:rPr lang="mr-IN" sz="2400" dirty="0">
                <a:cs typeface="Calibri"/>
              </a:rPr>
              <a:t>RegDate:        </a:t>
            </a:r>
            <a:r>
              <a:rPr lang="en-US" sz="2400" dirty="0" smtClean="0">
                <a:cs typeface="Calibri"/>
              </a:rPr>
              <a:t>	</a:t>
            </a:r>
            <a:r>
              <a:rPr lang="mr-IN" sz="2400" b="1" dirty="0" smtClean="0">
                <a:cs typeface="Calibri"/>
              </a:rPr>
              <a:t>2015</a:t>
            </a:r>
            <a:r>
              <a:rPr lang="mr-IN" sz="2400" b="1" dirty="0">
                <a:cs typeface="Calibri"/>
              </a:rPr>
              <a:t>-09-24</a:t>
            </a:r>
          </a:p>
          <a:p>
            <a:r>
              <a:rPr lang="mr-IN" sz="2400" dirty="0" smtClean="0">
                <a:cs typeface="Calibri"/>
              </a:rPr>
              <a:t>CustName</a:t>
            </a:r>
            <a:r>
              <a:rPr lang="mr-IN" sz="2400" dirty="0">
                <a:cs typeface="Calibri"/>
              </a:rPr>
              <a:t>:       </a:t>
            </a:r>
            <a:r>
              <a:rPr lang="mr-IN" sz="2400" dirty="0" smtClean="0">
                <a:cs typeface="Calibri"/>
              </a:rPr>
              <a:t>Private </a:t>
            </a:r>
            <a:r>
              <a:rPr lang="mr-IN" sz="2400" dirty="0">
                <a:cs typeface="Calibri"/>
              </a:rPr>
              <a:t>Customer</a:t>
            </a:r>
          </a:p>
          <a:p>
            <a:r>
              <a:rPr lang="mr-IN" sz="2400" dirty="0">
                <a:cs typeface="Calibri"/>
              </a:rPr>
              <a:t>Address:        </a:t>
            </a:r>
            <a:r>
              <a:rPr lang="en-US" sz="2400" dirty="0" smtClean="0">
                <a:cs typeface="Calibri"/>
              </a:rPr>
              <a:t>	</a:t>
            </a:r>
            <a:r>
              <a:rPr lang="mr-IN" sz="2400" dirty="0" smtClean="0">
                <a:cs typeface="Calibri"/>
              </a:rPr>
              <a:t>Private </a:t>
            </a:r>
            <a:r>
              <a:rPr lang="mr-IN" sz="2400" dirty="0">
                <a:cs typeface="Calibri"/>
              </a:rPr>
              <a:t>Residence</a:t>
            </a:r>
          </a:p>
          <a:p>
            <a:r>
              <a:rPr lang="mr-IN" sz="2400" dirty="0">
                <a:cs typeface="Calibri"/>
              </a:rPr>
              <a:t>City:           </a:t>
            </a:r>
            <a:r>
              <a:rPr lang="en-US" sz="2400" dirty="0" smtClean="0">
                <a:cs typeface="Calibri"/>
              </a:rPr>
              <a:t>		</a:t>
            </a:r>
            <a:r>
              <a:rPr lang="mr-IN" sz="2400" dirty="0" smtClean="0">
                <a:cs typeface="Calibri"/>
              </a:rPr>
              <a:t>Canterbury</a:t>
            </a:r>
            <a:endParaRPr lang="mr-IN" sz="2400" dirty="0">
              <a:cs typeface="Calibri"/>
            </a:endParaRPr>
          </a:p>
          <a:p>
            <a:r>
              <a:rPr lang="mr-IN" sz="2400" b="1" dirty="0">
                <a:cs typeface="Calibri"/>
              </a:rPr>
              <a:t>StateProv:      </a:t>
            </a:r>
            <a:r>
              <a:rPr lang="en-US" sz="2400" b="1" dirty="0" smtClean="0">
                <a:cs typeface="Calibri"/>
              </a:rPr>
              <a:t>	</a:t>
            </a:r>
            <a:r>
              <a:rPr lang="mr-IN" sz="2400" b="1" dirty="0" smtClean="0">
                <a:cs typeface="Calibri"/>
              </a:rPr>
              <a:t>AG</a:t>
            </a:r>
            <a:endParaRPr lang="mr-IN" sz="2400" b="1" dirty="0">
              <a:cs typeface="Calibri"/>
            </a:endParaRPr>
          </a:p>
          <a:p>
            <a:r>
              <a:rPr lang="mr-IN" sz="2400" dirty="0">
                <a:cs typeface="Calibri"/>
              </a:rPr>
              <a:t>PostalCode:     </a:t>
            </a:r>
            <a:r>
              <a:rPr lang="en-US" sz="2400" dirty="0" smtClean="0">
                <a:cs typeface="Calibri"/>
              </a:rPr>
              <a:t>	</a:t>
            </a:r>
            <a:r>
              <a:rPr lang="mr-IN" sz="2400" dirty="0" smtClean="0">
                <a:solidFill>
                  <a:srgbClr val="0000FF"/>
                </a:solidFill>
                <a:cs typeface="Calibri"/>
              </a:rPr>
              <a:t>CT2 8DD</a:t>
            </a:r>
            <a:r>
              <a:rPr lang="en-US" sz="2400" dirty="0" smtClean="0">
                <a:solidFill>
                  <a:srgbClr val="0000FF"/>
                </a:solidFill>
                <a:cs typeface="Calibri"/>
              </a:rPr>
              <a:t>  </a:t>
            </a:r>
            <a:r>
              <a:rPr lang="en-US" sz="2400" dirty="0" smtClean="0">
                <a:solidFill>
                  <a:srgbClr val="0000FF"/>
                </a:solidFill>
                <a:cs typeface="Calibri"/>
                <a:sym typeface="Wingdings"/>
              </a:rPr>
              <a:t> well, that's a change!</a:t>
            </a:r>
            <a:endParaRPr lang="mr-IN" sz="2400" dirty="0">
              <a:solidFill>
                <a:srgbClr val="0000FF"/>
              </a:solidFill>
              <a:cs typeface="Calibri"/>
            </a:endParaRPr>
          </a:p>
          <a:p>
            <a:r>
              <a:rPr lang="mr-IN" sz="2400" dirty="0">
                <a:cs typeface="Calibri"/>
              </a:rPr>
              <a:t>Country:        </a:t>
            </a:r>
            <a:r>
              <a:rPr lang="en-US" sz="2400" dirty="0" smtClean="0">
                <a:cs typeface="Calibri"/>
              </a:rPr>
              <a:t>	</a:t>
            </a:r>
            <a:r>
              <a:rPr lang="mr-IN" sz="2400" b="1" dirty="0" smtClean="0">
                <a:cs typeface="Calibri"/>
              </a:rPr>
              <a:t>GB</a:t>
            </a:r>
            <a:endParaRPr lang="mr-IN" sz="2400" b="1" dirty="0">
              <a:cs typeface="Calibri"/>
            </a:endParaRPr>
          </a:p>
          <a:p>
            <a:endParaRPr lang="en-US" dirty="0" smtClean="0">
              <a:latin typeface="Calibri"/>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91</a:t>
            </a:fld>
            <a:endParaRPr lang="en-US"/>
          </a:p>
        </p:txBody>
      </p:sp>
    </p:spTree>
    <p:extLst>
      <p:ext uri="{BB962C8B-B14F-4D97-AF65-F5344CB8AC3E}">
        <p14:creationId xmlns:p14="http://schemas.microsoft.com/office/powerpoint/2010/main" val="215706158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96" y="107880"/>
            <a:ext cx="8246203"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And...</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6180598" cy="4154983"/>
          </a:xfrm>
          <a:prstGeom prst="rect">
            <a:avLst/>
          </a:prstGeom>
          <a:noFill/>
        </p:spPr>
        <p:txBody>
          <a:bodyPr wrap="none" rtlCol="0">
            <a:spAutoFit/>
          </a:bodyPr>
          <a:lstStyle/>
          <a:p>
            <a:r>
              <a:rPr lang="en-US" sz="2400" dirty="0" smtClean="0">
                <a:latin typeface="Calibri"/>
                <a:cs typeface="Calibri"/>
              </a:rPr>
              <a:t>$ </a:t>
            </a:r>
            <a:r>
              <a:rPr lang="en-US" sz="2400" b="1" dirty="0" err="1">
                <a:cs typeface="Calibri"/>
              </a:rPr>
              <a:t>whois</a:t>
            </a:r>
            <a:r>
              <a:rPr lang="en-US" sz="2400" b="1" dirty="0">
                <a:cs typeface="Calibri"/>
              </a:rPr>
              <a:t> -h </a:t>
            </a:r>
            <a:r>
              <a:rPr lang="en-US" sz="2400" b="1" dirty="0" err="1">
                <a:cs typeface="Calibri"/>
              </a:rPr>
              <a:t>whois.arin.net</a:t>
            </a:r>
            <a:r>
              <a:rPr lang="en-US" sz="2400" b="1" dirty="0">
                <a:cs typeface="Calibri"/>
              </a:rPr>
              <a:t> NET-74-63-197-168-</a:t>
            </a:r>
            <a:r>
              <a:rPr lang="en-US" sz="2400" b="1" dirty="0" smtClean="0">
                <a:cs typeface="Calibri"/>
              </a:rPr>
              <a:t>1</a:t>
            </a:r>
            <a:br>
              <a:rPr lang="en-US" sz="2400" b="1" dirty="0" smtClean="0">
                <a:cs typeface="Calibri"/>
              </a:rPr>
            </a:br>
            <a:r>
              <a:rPr lang="mr-IN" sz="2400" dirty="0">
                <a:cs typeface="Calibri"/>
              </a:rPr>
              <a:t>NetRange:       </a:t>
            </a:r>
            <a:r>
              <a:rPr lang="en-US" sz="2400" dirty="0" smtClean="0">
                <a:cs typeface="Calibri"/>
              </a:rPr>
              <a:t>	</a:t>
            </a:r>
            <a:r>
              <a:rPr lang="mr-IN" sz="2400" dirty="0" smtClean="0">
                <a:cs typeface="Calibri"/>
              </a:rPr>
              <a:t>74.63.197.168 </a:t>
            </a:r>
            <a:r>
              <a:rPr lang="mr-IN" sz="2400" dirty="0">
                <a:cs typeface="Calibri"/>
              </a:rPr>
              <a:t>- 74.63.197.171</a:t>
            </a:r>
          </a:p>
          <a:p>
            <a:r>
              <a:rPr lang="mr-IN" sz="2400" dirty="0">
                <a:cs typeface="Calibri"/>
              </a:rPr>
              <a:t>CIDR:           </a:t>
            </a:r>
            <a:r>
              <a:rPr lang="en-US" sz="2400" dirty="0" smtClean="0">
                <a:cs typeface="Calibri"/>
              </a:rPr>
              <a:t>	</a:t>
            </a:r>
            <a:r>
              <a:rPr lang="mr-IN" sz="2400" dirty="0" smtClean="0">
                <a:cs typeface="Calibri"/>
              </a:rPr>
              <a:t>74.63.197.168</a:t>
            </a:r>
            <a:r>
              <a:rPr lang="mr-IN" sz="2400" dirty="0">
                <a:cs typeface="Calibri"/>
              </a:rPr>
              <a:t>/30</a:t>
            </a:r>
          </a:p>
          <a:p>
            <a:r>
              <a:rPr lang="mr-IN" sz="2400" dirty="0">
                <a:cs typeface="Calibri"/>
              </a:rPr>
              <a:t>NetName:        </a:t>
            </a:r>
            <a:r>
              <a:rPr lang="en-US" sz="2400" dirty="0" smtClean="0">
                <a:cs typeface="Calibri"/>
              </a:rPr>
              <a:t>	</a:t>
            </a:r>
            <a:r>
              <a:rPr lang="mr-IN" sz="2400" dirty="0" smtClean="0">
                <a:cs typeface="Calibri"/>
              </a:rPr>
              <a:t>LSN</a:t>
            </a:r>
            <a:r>
              <a:rPr lang="mr-IN" sz="2400" dirty="0">
                <a:cs typeface="Calibri"/>
              </a:rPr>
              <a:t>-DLLSTX-1</a:t>
            </a:r>
          </a:p>
          <a:p>
            <a:r>
              <a:rPr lang="mr-IN" sz="2400" dirty="0" smtClean="0">
                <a:cs typeface="Calibri"/>
              </a:rPr>
              <a:t>Customer</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Customer (C05976890)</a:t>
            </a:r>
          </a:p>
          <a:p>
            <a:r>
              <a:rPr lang="mr-IN" sz="2400" dirty="0">
                <a:cs typeface="Calibri"/>
              </a:rPr>
              <a:t>RegDate:        </a:t>
            </a:r>
            <a:r>
              <a:rPr lang="en-US" sz="2400" dirty="0" smtClean="0">
                <a:cs typeface="Calibri"/>
              </a:rPr>
              <a:t>	</a:t>
            </a:r>
            <a:r>
              <a:rPr lang="mr-IN" sz="2400" b="1" dirty="0" smtClean="0">
                <a:cs typeface="Calibri"/>
              </a:rPr>
              <a:t>2015</a:t>
            </a:r>
            <a:r>
              <a:rPr lang="mr-IN" sz="2400" b="1" dirty="0">
                <a:cs typeface="Calibri"/>
              </a:rPr>
              <a:t>-12-01</a:t>
            </a:r>
          </a:p>
          <a:p>
            <a:r>
              <a:rPr lang="mr-IN" sz="2400" dirty="0" smtClean="0">
                <a:cs typeface="Calibri"/>
              </a:rPr>
              <a:t>Address</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Residence</a:t>
            </a:r>
          </a:p>
          <a:p>
            <a:r>
              <a:rPr lang="mr-IN" sz="2400" dirty="0">
                <a:cs typeface="Calibri"/>
              </a:rPr>
              <a:t>City:           </a:t>
            </a:r>
            <a:r>
              <a:rPr lang="en-US" sz="2400" dirty="0" smtClean="0">
                <a:cs typeface="Calibri"/>
              </a:rPr>
              <a:t>		</a:t>
            </a:r>
            <a:r>
              <a:rPr lang="mr-IN" sz="2400" dirty="0" smtClean="0">
                <a:cs typeface="Calibri"/>
              </a:rPr>
              <a:t>Olivos</a:t>
            </a:r>
            <a:endParaRPr lang="mr-IN" sz="2400" dirty="0">
              <a:cs typeface="Calibri"/>
            </a:endParaRPr>
          </a:p>
          <a:p>
            <a:r>
              <a:rPr lang="mr-IN" sz="2400" dirty="0">
                <a:cs typeface="Calibri"/>
              </a:rPr>
              <a:t>StateProv:      </a:t>
            </a:r>
            <a:r>
              <a:rPr lang="en-US" sz="2400" dirty="0" smtClean="0">
                <a:cs typeface="Calibri"/>
              </a:rPr>
              <a:t>	</a:t>
            </a:r>
            <a:r>
              <a:rPr lang="mr-IN" sz="2400" b="1" dirty="0" smtClean="0">
                <a:cs typeface="Calibri"/>
              </a:rPr>
              <a:t>AG</a:t>
            </a:r>
            <a:endParaRPr lang="mr-IN" sz="2400" b="1" dirty="0">
              <a:cs typeface="Calibri"/>
            </a:endParaRPr>
          </a:p>
          <a:p>
            <a:r>
              <a:rPr lang="mr-IN" sz="2400" dirty="0">
                <a:cs typeface="Calibri"/>
              </a:rPr>
              <a:t>PostalCode:     </a:t>
            </a:r>
            <a:r>
              <a:rPr lang="mr-IN" sz="2400" dirty="0" smtClean="0">
                <a:solidFill>
                  <a:srgbClr val="0000FF"/>
                </a:solidFill>
                <a:cs typeface="Calibri"/>
              </a:rPr>
              <a:t>1636</a:t>
            </a:r>
            <a:r>
              <a:rPr lang="en-US" sz="2400" dirty="0" smtClean="0">
                <a:solidFill>
                  <a:srgbClr val="0000FF"/>
                </a:solidFill>
                <a:cs typeface="Calibri"/>
              </a:rPr>
              <a:t>  </a:t>
            </a:r>
            <a:r>
              <a:rPr lang="en-US" sz="2400" dirty="0" smtClean="0">
                <a:solidFill>
                  <a:srgbClr val="0000FF"/>
                </a:solidFill>
                <a:cs typeface="Calibri"/>
                <a:sym typeface="Wingdings"/>
              </a:rPr>
              <a:t> Ditto</a:t>
            </a:r>
            <a:endParaRPr lang="mr-IN" sz="2400" dirty="0">
              <a:solidFill>
                <a:srgbClr val="0000FF"/>
              </a:solidFill>
              <a:cs typeface="Calibri"/>
            </a:endParaRPr>
          </a:p>
          <a:p>
            <a:r>
              <a:rPr lang="mr-IN" sz="2400" dirty="0">
                <a:cs typeface="Calibri"/>
              </a:rPr>
              <a:t>Country:        </a:t>
            </a:r>
            <a:r>
              <a:rPr lang="en-US" sz="2400" dirty="0" smtClean="0">
                <a:cs typeface="Calibri"/>
              </a:rPr>
              <a:t>	</a:t>
            </a:r>
            <a:r>
              <a:rPr lang="mr-IN" sz="2400" b="1" dirty="0" smtClean="0">
                <a:cs typeface="Calibri"/>
              </a:rPr>
              <a:t>AR</a:t>
            </a:r>
            <a:endParaRPr lang="mr-IN" sz="2400" b="1" dirty="0">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92</a:t>
            </a:fld>
            <a:endParaRPr lang="en-US"/>
          </a:p>
        </p:txBody>
      </p:sp>
    </p:spTree>
    <p:extLst>
      <p:ext uri="{BB962C8B-B14F-4D97-AF65-F5344CB8AC3E}">
        <p14:creationId xmlns:p14="http://schemas.microsoft.com/office/powerpoint/2010/main" val="116280146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54" y="107880"/>
            <a:ext cx="823324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Plus...</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6492582" cy="4431983"/>
          </a:xfrm>
          <a:prstGeom prst="rect">
            <a:avLst/>
          </a:prstGeom>
          <a:noFill/>
        </p:spPr>
        <p:txBody>
          <a:bodyPr wrap="none" rtlCol="0">
            <a:spAutoFit/>
          </a:bodyPr>
          <a:lstStyle/>
          <a:p>
            <a:r>
              <a:rPr lang="en-US" sz="2400" dirty="0" smtClean="0">
                <a:latin typeface="Calibri"/>
                <a:cs typeface="Calibri"/>
              </a:rPr>
              <a:t>$ </a:t>
            </a:r>
            <a:r>
              <a:rPr lang="en-US" sz="2400" b="1" dirty="0" err="1" smtClean="0">
                <a:cs typeface="Calibri"/>
              </a:rPr>
              <a:t>whois</a:t>
            </a:r>
            <a:r>
              <a:rPr lang="en-US" sz="2400" b="1" dirty="0" smtClean="0">
                <a:cs typeface="Calibri"/>
              </a:rPr>
              <a:t> </a:t>
            </a:r>
            <a:r>
              <a:rPr lang="en-US" sz="2400" b="1" dirty="0">
                <a:cs typeface="Calibri"/>
              </a:rPr>
              <a:t>-h </a:t>
            </a:r>
            <a:r>
              <a:rPr lang="en-US" sz="2400" b="1" dirty="0" err="1">
                <a:cs typeface="Calibri"/>
              </a:rPr>
              <a:t>whois.arin.net</a:t>
            </a:r>
            <a:r>
              <a:rPr lang="en-US" sz="2400" b="1" dirty="0">
                <a:cs typeface="Calibri"/>
              </a:rPr>
              <a:t> NET-216-144-241-172-</a:t>
            </a:r>
            <a:r>
              <a:rPr lang="en-US" sz="2400" b="1" dirty="0" smtClean="0">
                <a:cs typeface="Calibri"/>
              </a:rPr>
              <a:t>1</a:t>
            </a:r>
            <a:br>
              <a:rPr lang="en-US" sz="2400" b="1" dirty="0" smtClean="0">
                <a:cs typeface="Calibri"/>
              </a:rPr>
            </a:br>
            <a:r>
              <a:rPr lang="mr-IN" sz="2400" dirty="0">
                <a:cs typeface="Calibri"/>
              </a:rPr>
              <a:t>NetRange:       </a:t>
            </a:r>
            <a:r>
              <a:rPr lang="en-US" sz="2400" dirty="0" smtClean="0">
                <a:cs typeface="Calibri"/>
              </a:rPr>
              <a:t>	</a:t>
            </a:r>
            <a:r>
              <a:rPr lang="mr-IN" sz="2400" dirty="0" smtClean="0">
                <a:cs typeface="Calibri"/>
              </a:rPr>
              <a:t>216.144.241.172 </a:t>
            </a:r>
            <a:r>
              <a:rPr lang="mr-IN" sz="2400" dirty="0">
                <a:cs typeface="Calibri"/>
              </a:rPr>
              <a:t>- 216.144.241.175</a:t>
            </a:r>
          </a:p>
          <a:p>
            <a:r>
              <a:rPr lang="mr-IN" sz="2400" dirty="0">
                <a:cs typeface="Calibri"/>
              </a:rPr>
              <a:t>CIDR:           </a:t>
            </a:r>
            <a:r>
              <a:rPr lang="en-US" sz="2400" dirty="0" smtClean="0">
                <a:cs typeface="Calibri"/>
              </a:rPr>
              <a:t>	</a:t>
            </a:r>
            <a:r>
              <a:rPr lang="mr-IN" sz="2400" dirty="0" smtClean="0">
                <a:cs typeface="Calibri"/>
              </a:rPr>
              <a:t>216.144.241.172</a:t>
            </a:r>
            <a:r>
              <a:rPr lang="mr-IN" sz="2400" dirty="0">
                <a:cs typeface="Calibri"/>
              </a:rPr>
              <a:t>/30</a:t>
            </a:r>
          </a:p>
          <a:p>
            <a:r>
              <a:rPr lang="mr-IN" sz="2400" dirty="0">
                <a:cs typeface="Calibri"/>
              </a:rPr>
              <a:t>NetName:       </a:t>
            </a:r>
            <a:r>
              <a:rPr lang="en-US" sz="2400" dirty="0" smtClean="0">
                <a:cs typeface="Calibri"/>
              </a:rPr>
              <a:t>	</a:t>
            </a:r>
            <a:r>
              <a:rPr lang="mr-IN" sz="2400" dirty="0" smtClean="0">
                <a:cs typeface="Calibri"/>
              </a:rPr>
              <a:t>LSN</a:t>
            </a:r>
            <a:r>
              <a:rPr lang="mr-IN" sz="2400" dirty="0">
                <a:cs typeface="Calibri"/>
              </a:rPr>
              <a:t>-DLLSTX-1</a:t>
            </a:r>
          </a:p>
          <a:p>
            <a:r>
              <a:rPr lang="mr-IN" sz="2400" dirty="0" smtClean="0">
                <a:cs typeface="Calibri"/>
              </a:rPr>
              <a:t>Customer</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Customer (C06043883)</a:t>
            </a:r>
          </a:p>
          <a:p>
            <a:r>
              <a:rPr lang="mr-IN" sz="2400" dirty="0">
                <a:cs typeface="Calibri"/>
              </a:rPr>
              <a:t>RegDate:        </a:t>
            </a:r>
            <a:r>
              <a:rPr lang="en-US" sz="2400" dirty="0" smtClean="0">
                <a:cs typeface="Calibri"/>
              </a:rPr>
              <a:t>	</a:t>
            </a:r>
            <a:r>
              <a:rPr lang="mr-IN" sz="2400" b="1" dirty="0" smtClean="0">
                <a:cs typeface="Calibri"/>
              </a:rPr>
              <a:t>2016</a:t>
            </a:r>
            <a:r>
              <a:rPr lang="mr-IN" sz="2400" b="1" dirty="0">
                <a:cs typeface="Calibri"/>
              </a:rPr>
              <a:t>-02-16</a:t>
            </a:r>
          </a:p>
          <a:p>
            <a:r>
              <a:rPr lang="mr-IN" sz="2400" dirty="0" smtClean="0">
                <a:cs typeface="Calibri"/>
              </a:rPr>
              <a:t>Address</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Residence</a:t>
            </a:r>
          </a:p>
          <a:p>
            <a:r>
              <a:rPr lang="mr-IN" sz="2400" dirty="0">
                <a:cs typeface="Calibri"/>
              </a:rPr>
              <a:t>City:           </a:t>
            </a:r>
            <a:r>
              <a:rPr lang="en-US" sz="2400" dirty="0" smtClean="0">
                <a:cs typeface="Calibri"/>
              </a:rPr>
              <a:t>		</a:t>
            </a:r>
            <a:r>
              <a:rPr lang="mr-IN" sz="2400" dirty="0" smtClean="0">
                <a:cs typeface="Calibri"/>
              </a:rPr>
              <a:t>Belo </a:t>
            </a:r>
            <a:r>
              <a:rPr lang="mr-IN" sz="2400" dirty="0">
                <a:cs typeface="Calibri"/>
              </a:rPr>
              <a:t>Horizonte</a:t>
            </a:r>
          </a:p>
          <a:p>
            <a:r>
              <a:rPr lang="mr-IN" sz="2400" b="1" dirty="0">
                <a:cs typeface="Calibri"/>
              </a:rPr>
              <a:t>StateProv:      </a:t>
            </a:r>
            <a:r>
              <a:rPr lang="en-US" sz="2400" b="1" dirty="0" smtClean="0">
                <a:cs typeface="Calibri"/>
              </a:rPr>
              <a:t>	</a:t>
            </a:r>
            <a:r>
              <a:rPr lang="mr-IN" sz="2400" b="1" dirty="0" smtClean="0">
                <a:cs typeface="Calibri"/>
              </a:rPr>
              <a:t>AG</a:t>
            </a:r>
            <a:endParaRPr lang="mr-IN" sz="2400" b="1" dirty="0">
              <a:cs typeface="Calibri"/>
            </a:endParaRPr>
          </a:p>
          <a:p>
            <a:r>
              <a:rPr lang="mr-IN" sz="2400" dirty="0">
                <a:cs typeface="Calibri"/>
              </a:rPr>
              <a:t>PostalCode:     </a:t>
            </a:r>
            <a:r>
              <a:rPr lang="en-US" sz="2400" dirty="0" smtClean="0">
                <a:cs typeface="Calibri"/>
              </a:rPr>
              <a:t>	</a:t>
            </a:r>
            <a:r>
              <a:rPr lang="mr-IN" sz="2400" dirty="0" smtClean="0">
                <a:solidFill>
                  <a:srgbClr val="0000FF"/>
                </a:solidFill>
                <a:cs typeface="Calibri"/>
              </a:rPr>
              <a:t>30580270</a:t>
            </a:r>
            <a:r>
              <a:rPr lang="en-US" sz="2400" dirty="0" smtClean="0">
                <a:solidFill>
                  <a:srgbClr val="0000FF"/>
                </a:solidFill>
                <a:cs typeface="Calibri"/>
              </a:rPr>
              <a:t> </a:t>
            </a:r>
            <a:r>
              <a:rPr lang="en-US" sz="2400" dirty="0" smtClean="0">
                <a:solidFill>
                  <a:srgbClr val="0000FF"/>
                </a:solidFill>
                <a:cs typeface="Calibri"/>
                <a:sym typeface="Wingdings"/>
              </a:rPr>
              <a:t> Ditto</a:t>
            </a:r>
            <a:endParaRPr lang="mr-IN" sz="2400" dirty="0">
              <a:solidFill>
                <a:srgbClr val="0000FF"/>
              </a:solidFill>
              <a:cs typeface="Calibri"/>
            </a:endParaRPr>
          </a:p>
          <a:p>
            <a:r>
              <a:rPr lang="mr-IN" sz="2400" dirty="0">
                <a:cs typeface="Calibri"/>
              </a:rPr>
              <a:t>Country:        </a:t>
            </a:r>
            <a:r>
              <a:rPr lang="en-US" sz="2400" dirty="0" smtClean="0">
                <a:cs typeface="Calibri"/>
              </a:rPr>
              <a:t>	</a:t>
            </a:r>
            <a:r>
              <a:rPr lang="mr-IN" sz="2400" b="1" dirty="0" smtClean="0">
                <a:cs typeface="Calibri"/>
              </a:rPr>
              <a:t>BR</a:t>
            </a:r>
            <a:endParaRPr lang="mr-IN" sz="2400" b="1" dirty="0">
              <a:cs typeface="Calibri"/>
            </a:endParaRPr>
          </a:p>
          <a:p>
            <a:endParaRPr lang="en-US" dirty="0" smtClean="0">
              <a:latin typeface="Calibri"/>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93</a:t>
            </a:fld>
            <a:endParaRPr lang="en-US"/>
          </a:p>
        </p:txBody>
      </p:sp>
    </p:spTree>
    <p:extLst>
      <p:ext uri="{BB962C8B-B14F-4D97-AF65-F5344CB8AC3E}">
        <p14:creationId xmlns:p14="http://schemas.microsoft.com/office/powerpoint/2010/main" val="10365504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54" y="107880"/>
            <a:ext cx="823324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And Also...</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6492582" cy="4154983"/>
          </a:xfrm>
          <a:prstGeom prst="rect">
            <a:avLst/>
          </a:prstGeom>
          <a:noFill/>
        </p:spPr>
        <p:txBody>
          <a:bodyPr wrap="none" rtlCol="0">
            <a:spAutoFit/>
          </a:bodyPr>
          <a:lstStyle/>
          <a:p>
            <a:r>
              <a:rPr lang="en-US" sz="2400" dirty="0" smtClean="0">
                <a:latin typeface="Calibri"/>
                <a:cs typeface="Calibri"/>
              </a:rPr>
              <a:t>$ </a:t>
            </a:r>
            <a:r>
              <a:rPr lang="en-US" sz="2400" b="1" dirty="0" err="1" smtClean="0"/>
              <a:t>whois</a:t>
            </a:r>
            <a:r>
              <a:rPr lang="en-US" sz="2400" b="1" dirty="0" smtClean="0"/>
              <a:t> </a:t>
            </a:r>
            <a:r>
              <a:rPr lang="en-US" sz="2400" b="1" dirty="0"/>
              <a:t>-h </a:t>
            </a:r>
            <a:r>
              <a:rPr lang="en-US" sz="2400" b="1" dirty="0" err="1"/>
              <a:t>whois.arin.net</a:t>
            </a:r>
            <a:r>
              <a:rPr lang="en-US" sz="2400" b="1" dirty="0"/>
              <a:t> NET-216-245-219-104-</a:t>
            </a:r>
            <a:r>
              <a:rPr lang="en-US" sz="2400" b="1" dirty="0" smtClean="0"/>
              <a:t>1</a:t>
            </a:r>
            <a:br>
              <a:rPr lang="en-US" sz="2400" b="1" dirty="0" smtClean="0"/>
            </a:br>
            <a:r>
              <a:rPr lang="mr-IN" sz="2400" dirty="0">
                <a:cs typeface="Calibri"/>
              </a:rPr>
              <a:t>NetRange:       </a:t>
            </a:r>
            <a:r>
              <a:rPr lang="en-US" sz="2400" dirty="0" smtClean="0">
                <a:cs typeface="Calibri"/>
              </a:rPr>
              <a:t>	</a:t>
            </a:r>
            <a:r>
              <a:rPr lang="mr-IN" sz="2400" dirty="0" smtClean="0">
                <a:cs typeface="Calibri"/>
              </a:rPr>
              <a:t>216.245.219.104 </a:t>
            </a:r>
            <a:r>
              <a:rPr lang="mr-IN" sz="2400" dirty="0">
                <a:cs typeface="Calibri"/>
              </a:rPr>
              <a:t>- 216.245.219.111</a:t>
            </a:r>
          </a:p>
          <a:p>
            <a:r>
              <a:rPr lang="mr-IN" sz="2400" dirty="0">
                <a:cs typeface="Calibri"/>
              </a:rPr>
              <a:t>CIDR:           </a:t>
            </a:r>
            <a:r>
              <a:rPr lang="en-US" sz="2400" dirty="0" smtClean="0">
                <a:cs typeface="Calibri"/>
              </a:rPr>
              <a:t>	</a:t>
            </a:r>
            <a:r>
              <a:rPr lang="mr-IN" sz="2400" dirty="0" smtClean="0">
                <a:cs typeface="Calibri"/>
              </a:rPr>
              <a:t>216.245.219.104</a:t>
            </a:r>
            <a:r>
              <a:rPr lang="mr-IN" sz="2400" dirty="0">
                <a:cs typeface="Calibri"/>
              </a:rPr>
              <a:t>/29</a:t>
            </a:r>
          </a:p>
          <a:p>
            <a:r>
              <a:rPr lang="mr-IN" sz="2400" dirty="0">
                <a:cs typeface="Calibri"/>
              </a:rPr>
              <a:t>NetName:       </a:t>
            </a:r>
            <a:r>
              <a:rPr lang="en-US" sz="2400" dirty="0" smtClean="0">
                <a:cs typeface="Calibri"/>
              </a:rPr>
              <a:t>	</a:t>
            </a:r>
            <a:r>
              <a:rPr lang="mr-IN" sz="2400" dirty="0" smtClean="0">
                <a:cs typeface="Calibri"/>
              </a:rPr>
              <a:t>LSN</a:t>
            </a:r>
            <a:r>
              <a:rPr lang="mr-IN" sz="2400" dirty="0">
                <a:cs typeface="Calibri"/>
              </a:rPr>
              <a:t>-DLLSTX-1</a:t>
            </a:r>
          </a:p>
          <a:p>
            <a:r>
              <a:rPr lang="mr-IN" sz="2400" dirty="0" smtClean="0">
                <a:cs typeface="Calibri"/>
              </a:rPr>
              <a:t>Customer</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Customer (C06086184)</a:t>
            </a:r>
          </a:p>
          <a:p>
            <a:r>
              <a:rPr lang="mr-IN" sz="2400" dirty="0">
                <a:cs typeface="Calibri"/>
              </a:rPr>
              <a:t>RegDate:        </a:t>
            </a:r>
            <a:r>
              <a:rPr lang="en-US" sz="2400" dirty="0" smtClean="0">
                <a:cs typeface="Calibri"/>
              </a:rPr>
              <a:t>	</a:t>
            </a:r>
            <a:r>
              <a:rPr lang="mr-IN" sz="2400" b="1" dirty="0" smtClean="0">
                <a:cs typeface="Calibri"/>
              </a:rPr>
              <a:t>2016</a:t>
            </a:r>
            <a:r>
              <a:rPr lang="mr-IN" sz="2400" b="1" dirty="0">
                <a:cs typeface="Calibri"/>
              </a:rPr>
              <a:t>-04-06</a:t>
            </a:r>
          </a:p>
          <a:p>
            <a:r>
              <a:rPr lang="mr-IN" sz="2400" dirty="0" smtClean="0">
                <a:cs typeface="Calibri"/>
              </a:rPr>
              <a:t>Address</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Residence</a:t>
            </a:r>
          </a:p>
          <a:p>
            <a:r>
              <a:rPr lang="mr-IN" sz="2400" dirty="0">
                <a:cs typeface="Calibri"/>
              </a:rPr>
              <a:t>City:           </a:t>
            </a:r>
            <a:r>
              <a:rPr lang="en-US" sz="2400" dirty="0" smtClean="0">
                <a:cs typeface="Calibri"/>
              </a:rPr>
              <a:t>		</a:t>
            </a:r>
            <a:r>
              <a:rPr lang="mr-IN" sz="2400" dirty="0" smtClean="0">
                <a:cs typeface="Calibri"/>
              </a:rPr>
              <a:t>Curitiba</a:t>
            </a:r>
            <a:endParaRPr lang="mr-IN" sz="2400" dirty="0">
              <a:cs typeface="Calibri"/>
            </a:endParaRPr>
          </a:p>
          <a:p>
            <a:r>
              <a:rPr lang="mr-IN" sz="2400" b="1" dirty="0">
                <a:cs typeface="Calibri"/>
              </a:rPr>
              <a:t>StateProv:      </a:t>
            </a:r>
            <a:r>
              <a:rPr lang="en-US" sz="2400" b="1" dirty="0" smtClean="0">
                <a:cs typeface="Calibri"/>
              </a:rPr>
              <a:t>	</a:t>
            </a:r>
            <a:r>
              <a:rPr lang="mr-IN" sz="2400" b="1" dirty="0" smtClean="0">
                <a:cs typeface="Calibri"/>
              </a:rPr>
              <a:t>AG</a:t>
            </a:r>
            <a:endParaRPr lang="mr-IN" sz="2400" b="1" dirty="0">
              <a:cs typeface="Calibri"/>
            </a:endParaRPr>
          </a:p>
          <a:p>
            <a:r>
              <a:rPr lang="mr-IN" sz="2400" dirty="0">
                <a:cs typeface="Calibri"/>
              </a:rPr>
              <a:t>PostalCode:     </a:t>
            </a:r>
            <a:r>
              <a:rPr lang="en-US" sz="2400" dirty="0" smtClean="0">
                <a:solidFill>
                  <a:srgbClr val="0000FF"/>
                </a:solidFill>
                <a:cs typeface="Calibri"/>
              </a:rPr>
              <a:t>	</a:t>
            </a:r>
            <a:r>
              <a:rPr lang="mr-IN" sz="2400" dirty="0" smtClean="0">
                <a:solidFill>
                  <a:srgbClr val="0000FF"/>
                </a:solidFill>
                <a:cs typeface="Calibri"/>
              </a:rPr>
              <a:t>82130390</a:t>
            </a:r>
            <a:r>
              <a:rPr lang="en-US" sz="2400" dirty="0" smtClean="0">
                <a:solidFill>
                  <a:srgbClr val="0000FF"/>
                </a:solidFill>
                <a:cs typeface="Calibri"/>
              </a:rPr>
              <a:t>  </a:t>
            </a:r>
            <a:r>
              <a:rPr lang="en-US" sz="2400" dirty="0" smtClean="0">
                <a:solidFill>
                  <a:srgbClr val="0000FF"/>
                </a:solidFill>
                <a:cs typeface="Calibri"/>
                <a:sym typeface="Wingdings"/>
              </a:rPr>
              <a:t> Ditto</a:t>
            </a:r>
            <a:endParaRPr lang="mr-IN" sz="2400" dirty="0">
              <a:solidFill>
                <a:srgbClr val="0000FF"/>
              </a:solidFill>
              <a:cs typeface="Calibri"/>
            </a:endParaRPr>
          </a:p>
          <a:p>
            <a:r>
              <a:rPr lang="mr-IN" sz="2400" dirty="0">
                <a:cs typeface="Calibri"/>
              </a:rPr>
              <a:t>Country:        </a:t>
            </a:r>
            <a:r>
              <a:rPr lang="en-US" sz="2400" dirty="0" smtClean="0">
                <a:cs typeface="Calibri"/>
              </a:rPr>
              <a:t>	</a:t>
            </a:r>
            <a:r>
              <a:rPr lang="mr-IN" sz="2400" b="1" dirty="0" smtClean="0">
                <a:cs typeface="Calibri"/>
              </a:rPr>
              <a:t>BR</a:t>
            </a:r>
            <a:endParaRPr lang="mr-IN" sz="2400" b="1" dirty="0">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94</a:t>
            </a:fld>
            <a:endParaRPr lang="en-US"/>
          </a:p>
        </p:txBody>
      </p:sp>
    </p:spTree>
    <p:extLst>
      <p:ext uri="{BB962C8B-B14F-4D97-AF65-F5344CB8AC3E}">
        <p14:creationId xmlns:p14="http://schemas.microsoft.com/office/powerpoint/2010/main" val="11296380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54" y="107880"/>
            <a:ext cx="8233245"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And Then There Is...</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6180598" cy="4154983"/>
          </a:xfrm>
          <a:prstGeom prst="rect">
            <a:avLst/>
          </a:prstGeom>
          <a:noFill/>
        </p:spPr>
        <p:txBody>
          <a:bodyPr wrap="none" rtlCol="0">
            <a:spAutoFit/>
          </a:bodyPr>
          <a:lstStyle/>
          <a:p>
            <a:r>
              <a:rPr lang="en-US" sz="2400" dirty="0"/>
              <a:t>$ </a:t>
            </a:r>
            <a:r>
              <a:rPr lang="en-US" sz="2400" b="1" dirty="0" err="1"/>
              <a:t>whois</a:t>
            </a:r>
            <a:r>
              <a:rPr lang="en-US" sz="2400" b="1" dirty="0"/>
              <a:t> -h </a:t>
            </a:r>
            <a:r>
              <a:rPr lang="en-US" sz="2400" b="1" dirty="0" err="1"/>
              <a:t>whois.arin.net</a:t>
            </a:r>
            <a:r>
              <a:rPr lang="en-US" sz="2400" b="1" dirty="0"/>
              <a:t> NET-74-63-253-184-</a:t>
            </a:r>
            <a:r>
              <a:rPr lang="en-US" sz="2400" b="1" dirty="0" smtClean="0"/>
              <a:t>1</a:t>
            </a:r>
          </a:p>
          <a:p>
            <a:r>
              <a:rPr lang="mr-IN" sz="2400" dirty="0">
                <a:cs typeface="Calibri"/>
              </a:rPr>
              <a:t>NetRange:       </a:t>
            </a:r>
            <a:r>
              <a:rPr lang="en-US" sz="2400" dirty="0" smtClean="0">
                <a:cs typeface="Calibri"/>
              </a:rPr>
              <a:t>	</a:t>
            </a:r>
            <a:r>
              <a:rPr lang="mr-IN" sz="2400" dirty="0" smtClean="0">
                <a:cs typeface="Calibri"/>
              </a:rPr>
              <a:t>74.63.253.184 </a:t>
            </a:r>
            <a:r>
              <a:rPr lang="mr-IN" sz="2400" dirty="0">
                <a:cs typeface="Calibri"/>
              </a:rPr>
              <a:t>- 74.63.253.187</a:t>
            </a:r>
          </a:p>
          <a:p>
            <a:r>
              <a:rPr lang="mr-IN" sz="2400" dirty="0">
                <a:cs typeface="Calibri"/>
              </a:rPr>
              <a:t>CIDR:           </a:t>
            </a:r>
            <a:r>
              <a:rPr lang="en-US" sz="2400" dirty="0" smtClean="0">
                <a:cs typeface="Calibri"/>
              </a:rPr>
              <a:t>	</a:t>
            </a:r>
            <a:r>
              <a:rPr lang="mr-IN" sz="2400" dirty="0" smtClean="0">
                <a:cs typeface="Calibri"/>
              </a:rPr>
              <a:t>74.63.253.184</a:t>
            </a:r>
            <a:r>
              <a:rPr lang="mr-IN" sz="2400" dirty="0">
                <a:cs typeface="Calibri"/>
              </a:rPr>
              <a:t>/30</a:t>
            </a:r>
          </a:p>
          <a:p>
            <a:r>
              <a:rPr lang="mr-IN" sz="2400" dirty="0">
                <a:cs typeface="Calibri"/>
              </a:rPr>
              <a:t>NetName:        </a:t>
            </a:r>
            <a:r>
              <a:rPr lang="mr-IN" sz="2400" dirty="0" smtClean="0">
                <a:cs typeface="Calibri"/>
              </a:rPr>
              <a:t>LSN</a:t>
            </a:r>
            <a:r>
              <a:rPr lang="mr-IN" sz="2400" dirty="0">
                <a:cs typeface="Calibri"/>
              </a:rPr>
              <a:t>-DLLSTX-1</a:t>
            </a:r>
          </a:p>
          <a:p>
            <a:r>
              <a:rPr lang="mr-IN" sz="2400" dirty="0" smtClean="0">
                <a:cs typeface="Calibri"/>
              </a:rPr>
              <a:t>Customer</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Customer (C06129634)</a:t>
            </a:r>
          </a:p>
          <a:p>
            <a:r>
              <a:rPr lang="mr-IN" sz="2400" dirty="0">
                <a:cs typeface="Calibri"/>
              </a:rPr>
              <a:t>RegDate:        </a:t>
            </a:r>
            <a:r>
              <a:rPr lang="en-US" sz="2400" dirty="0" smtClean="0">
                <a:cs typeface="Calibri"/>
              </a:rPr>
              <a:t>	</a:t>
            </a:r>
            <a:r>
              <a:rPr lang="mr-IN" sz="2400" b="1" dirty="0" smtClean="0">
                <a:cs typeface="Calibri"/>
              </a:rPr>
              <a:t>2016</a:t>
            </a:r>
            <a:r>
              <a:rPr lang="mr-IN" sz="2400" b="1" dirty="0">
                <a:cs typeface="Calibri"/>
              </a:rPr>
              <a:t>-05-</a:t>
            </a:r>
            <a:r>
              <a:rPr lang="mr-IN" sz="2400" b="1" dirty="0" smtClean="0">
                <a:cs typeface="Calibri"/>
              </a:rPr>
              <a:t>18</a:t>
            </a:r>
            <a:endParaRPr lang="mr-IN" sz="2400" b="1" dirty="0">
              <a:cs typeface="Calibri"/>
            </a:endParaRPr>
          </a:p>
          <a:p>
            <a:r>
              <a:rPr lang="mr-IN" sz="2400" dirty="0">
                <a:cs typeface="Calibri"/>
              </a:rPr>
              <a:t>Address:        </a:t>
            </a:r>
            <a:r>
              <a:rPr lang="en-US" sz="2400" dirty="0" smtClean="0">
                <a:cs typeface="Calibri"/>
              </a:rPr>
              <a:t>	</a:t>
            </a:r>
            <a:r>
              <a:rPr lang="mr-IN" sz="2400" dirty="0" smtClean="0">
                <a:cs typeface="Calibri"/>
              </a:rPr>
              <a:t>Private </a:t>
            </a:r>
            <a:r>
              <a:rPr lang="mr-IN" sz="2400" dirty="0">
                <a:cs typeface="Calibri"/>
              </a:rPr>
              <a:t>Residence</a:t>
            </a:r>
          </a:p>
          <a:p>
            <a:r>
              <a:rPr lang="mr-IN" sz="2400" dirty="0">
                <a:cs typeface="Calibri"/>
              </a:rPr>
              <a:t>City:           </a:t>
            </a:r>
            <a:r>
              <a:rPr lang="en-US" sz="2400" dirty="0" smtClean="0">
                <a:cs typeface="Calibri"/>
              </a:rPr>
              <a:t>		</a:t>
            </a:r>
            <a:r>
              <a:rPr lang="mr-IN" sz="2400" dirty="0" smtClean="0">
                <a:cs typeface="Calibri"/>
              </a:rPr>
              <a:t>Medellin</a:t>
            </a:r>
            <a:endParaRPr lang="mr-IN" sz="2400" dirty="0">
              <a:cs typeface="Calibri"/>
            </a:endParaRPr>
          </a:p>
          <a:p>
            <a:r>
              <a:rPr lang="mr-IN" sz="2400" dirty="0">
                <a:cs typeface="Calibri"/>
              </a:rPr>
              <a:t>StateProv:      </a:t>
            </a:r>
            <a:r>
              <a:rPr lang="en-US" sz="2400" dirty="0" smtClean="0">
                <a:cs typeface="Calibri"/>
              </a:rPr>
              <a:t>	</a:t>
            </a:r>
            <a:r>
              <a:rPr lang="mr-IN" sz="2400" b="1" dirty="0" smtClean="0">
                <a:cs typeface="Calibri"/>
              </a:rPr>
              <a:t>AG</a:t>
            </a:r>
            <a:endParaRPr lang="mr-IN" sz="2400" b="1" dirty="0">
              <a:cs typeface="Calibri"/>
            </a:endParaRPr>
          </a:p>
          <a:p>
            <a:r>
              <a:rPr lang="mr-IN" sz="2400" dirty="0">
                <a:cs typeface="Calibri"/>
              </a:rPr>
              <a:t>PostalCode:   </a:t>
            </a:r>
            <a:r>
              <a:rPr lang="en-US" sz="2400" dirty="0" smtClean="0">
                <a:cs typeface="Calibri"/>
              </a:rPr>
              <a:t>	</a:t>
            </a:r>
            <a:r>
              <a:rPr lang="mr-IN" sz="2400" dirty="0" smtClean="0">
                <a:solidFill>
                  <a:srgbClr val="0000FF"/>
                </a:solidFill>
                <a:cs typeface="Calibri"/>
              </a:rPr>
              <a:t>05001000</a:t>
            </a:r>
            <a:r>
              <a:rPr lang="en-US" sz="2400" dirty="0" smtClean="0">
                <a:solidFill>
                  <a:srgbClr val="0000FF"/>
                </a:solidFill>
                <a:cs typeface="Calibri"/>
              </a:rPr>
              <a:t>  </a:t>
            </a:r>
            <a:r>
              <a:rPr lang="en-US" sz="2400" dirty="0" smtClean="0">
                <a:solidFill>
                  <a:srgbClr val="0000FF"/>
                </a:solidFill>
                <a:cs typeface="Calibri"/>
                <a:sym typeface="Wingdings"/>
              </a:rPr>
              <a:t> Ditto</a:t>
            </a:r>
            <a:endParaRPr lang="mr-IN" sz="2400" dirty="0">
              <a:solidFill>
                <a:srgbClr val="0000FF"/>
              </a:solidFill>
              <a:cs typeface="Calibri"/>
            </a:endParaRPr>
          </a:p>
          <a:p>
            <a:r>
              <a:rPr lang="mr-IN" sz="2400" dirty="0">
                <a:cs typeface="Calibri"/>
              </a:rPr>
              <a:t>Country:        </a:t>
            </a:r>
            <a:r>
              <a:rPr lang="en-US" sz="2400" dirty="0" smtClean="0">
                <a:cs typeface="Calibri"/>
              </a:rPr>
              <a:t>	</a:t>
            </a:r>
            <a:r>
              <a:rPr lang="mr-IN" sz="2400" b="1" dirty="0" smtClean="0">
                <a:cs typeface="Calibri"/>
              </a:rPr>
              <a:t>CO</a:t>
            </a:r>
            <a:endParaRPr lang="mr-IN" sz="2400" b="1" dirty="0">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95</a:t>
            </a:fld>
            <a:endParaRPr lang="en-US"/>
          </a:p>
        </p:txBody>
      </p:sp>
    </p:spTree>
    <p:extLst>
      <p:ext uri="{BB962C8B-B14F-4D97-AF65-F5344CB8AC3E}">
        <p14:creationId xmlns:p14="http://schemas.microsoft.com/office/powerpoint/2010/main" val="1750543121"/>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26" y="107880"/>
            <a:ext cx="8232274"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Don't Forget...</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6336590" cy="5632310"/>
          </a:xfrm>
          <a:prstGeom prst="rect">
            <a:avLst/>
          </a:prstGeom>
          <a:noFill/>
        </p:spPr>
        <p:txBody>
          <a:bodyPr wrap="none" rtlCol="0">
            <a:spAutoFit/>
          </a:bodyPr>
          <a:lstStyle/>
          <a:p>
            <a:r>
              <a:rPr lang="en-US" sz="2400" dirty="0" smtClean="0">
                <a:latin typeface="Calibri"/>
                <a:cs typeface="Calibri"/>
              </a:rPr>
              <a:t>$ </a:t>
            </a:r>
            <a:r>
              <a:rPr lang="en-US" sz="2400" b="1" dirty="0" err="1"/>
              <a:t>whois</a:t>
            </a:r>
            <a:r>
              <a:rPr lang="en-US" sz="2400" b="1" dirty="0"/>
              <a:t> -h </a:t>
            </a:r>
            <a:r>
              <a:rPr lang="en-US" sz="2400" b="1" dirty="0" err="1"/>
              <a:t>whois.arin.net</a:t>
            </a:r>
            <a:r>
              <a:rPr lang="en-US" sz="2400" b="1" dirty="0"/>
              <a:t> NET-192-169-81-136-</a:t>
            </a:r>
            <a:r>
              <a:rPr lang="en-US" sz="2400" b="1" dirty="0" smtClean="0"/>
              <a:t>1</a:t>
            </a:r>
            <a:br>
              <a:rPr lang="en-US" sz="2400" b="1" dirty="0" smtClean="0"/>
            </a:br>
            <a:r>
              <a:rPr lang="mr-IN" sz="2400" dirty="0">
                <a:cs typeface="Calibri"/>
              </a:rPr>
              <a:t>NetRange:       </a:t>
            </a:r>
            <a:r>
              <a:rPr lang="en-US" sz="2400" dirty="0" smtClean="0">
                <a:cs typeface="Calibri"/>
              </a:rPr>
              <a:t>	</a:t>
            </a:r>
            <a:r>
              <a:rPr lang="mr-IN" sz="2400" dirty="0" smtClean="0">
                <a:cs typeface="Calibri"/>
              </a:rPr>
              <a:t>192.169.81.136 </a:t>
            </a:r>
            <a:r>
              <a:rPr lang="mr-IN" sz="2400" dirty="0">
                <a:cs typeface="Calibri"/>
              </a:rPr>
              <a:t>- 192.169.81.139</a:t>
            </a:r>
          </a:p>
          <a:p>
            <a:r>
              <a:rPr lang="mr-IN" sz="2400" dirty="0">
                <a:cs typeface="Calibri"/>
              </a:rPr>
              <a:t>CIDR:           </a:t>
            </a:r>
            <a:r>
              <a:rPr lang="en-US" sz="2400" dirty="0" smtClean="0">
                <a:cs typeface="Calibri"/>
              </a:rPr>
              <a:t>	</a:t>
            </a:r>
            <a:r>
              <a:rPr lang="mr-IN" sz="2400" dirty="0" smtClean="0">
                <a:cs typeface="Calibri"/>
              </a:rPr>
              <a:t>192.169.81.136</a:t>
            </a:r>
            <a:r>
              <a:rPr lang="mr-IN" sz="2400" dirty="0">
                <a:cs typeface="Calibri"/>
              </a:rPr>
              <a:t>/30</a:t>
            </a:r>
          </a:p>
          <a:p>
            <a:r>
              <a:rPr lang="mr-IN" sz="2400" dirty="0">
                <a:cs typeface="Calibri"/>
              </a:rPr>
              <a:t>NetName:        LSN-DLLSTX-1</a:t>
            </a:r>
          </a:p>
          <a:p>
            <a:r>
              <a:rPr lang="mr-IN" sz="2400" dirty="0" smtClean="0">
                <a:cs typeface="Calibri"/>
              </a:rPr>
              <a:t>Customer</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Customer (C06179624)</a:t>
            </a:r>
          </a:p>
          <a:p>
            <a:r>
              <a:rPr lang="mr-IN" sz="2400" dirty="0">
                <a:cs typeface="Calibri"/>
              </a:rPr>
              <a:t>RegDate:        </a:t>
            </a:r>
            <a:r>
              <a:rPr lang="en-US" sz="2400" dirty="0" smtClean="0">
                <a:cs typeface="Calibri"/>
              </a:rPr>
              <a:t>	</a:t>
            </a:r>
            <a:r>
              <a:rPr lang="mr-IN" sz="2400" b="1" dirty="0" smtClean="0">
                <a:cs typeface="Calibri"/>
              </a:rPr>
              <a:t>2016</a:t>
            </a:r>
            <a:r>
              <a:rPr lang="mr-IN" sz="2400" b="1" dirty="0">
                <a:cs typeface="Calibri"/>
              </a:rPr>
              <a:t>-07-27</a:t>
            </a:r>
          </a:p>
          <a:p>
            <a:r>
              <a:rPr lang="mr-IN" sz="2400" dirty="0" smtClean="0">
                <a:cs typeface="Calibri"/>
              </a:rPr>
              <a:t>Address</a:t>
            </a:r>
            <a:r>
              <a:rPr lang="mr-IN" sz="2400" dirty="0">
                <a:cs typeface="Calibri"/>
              </a:rPr>
              <a:t>:        </a:t>
            </a:r>
            <a:r>
              <a:rPr lang="en-US" sz="2400" dirty="0" smtClean="0">
                <a:cs typeface="Calibri"/>
              </a:rPr>
              <a:t>	</a:t>
            </a:r>
            <a:r>
              <a:rPr lang="mr-IN" sz="2400" dirty="0" smtClean="0">
                <a:cs typeface="Calibri"/>
              </a:rPr>
              <a:t>Private </a:t>
            </a:r>
            <a:r>
              <a:rPr lang="mr-IN" sz="2400" dirty="0">
                <a:cs typeface="Calibri"/>
              </a:rPr>
              <a:t>Residence</a:t>
            </a:r>
          </a:p>
          <a:p>
            <a:r>
              <a:rPr lang="mr-IN" sz="2400" dirty="0">
                <a:cs typeface="Calibri"/>
              </a:rPr>
              <a:t>City:           </a:t>
            </a:r>
            <a:r>
              <a:rPr lang="en-US" sz="2400" dirty="0" smtClean="0">
                <a:cs typeface="Calibri"/>
              </a:rPr>
              <a:t>		</a:t>
            </a:r>
            <a:r>
              <a:rPr lang="mr-IN" sz="2400" dirty="0" smtClean="0">
                <a:cs typeface="Calibri"/>
              </a:rPr>
              <a:t>joinville</a:t>
            </a:r>
            <a:endParaRPr lang="mr-IN" sz="2400" dirty="0">
              <a:cs typeface="Calibri"/>
            </a:endParaRPr>
          </a:p>
          <a:p>
            <a:r>
              <a:rPr lang="mr-IN" sz="2400" b="1" dirty="0">
                <a:cs typeface="Calibri"/>
              </a:rPr>
              <a:t>StateProv:      </a:t>
            </a:r>
            <a:r>
              <a:rPr lang="en-US" sz="2400" b="1" dirty="0" smtClean="0">
                <a:cs typeface="Calibri"/>
              </a:rPr>
              <a:t>	</a:t>
            </a:r>
            <a:r>
              <a:rPr lang="mr-IN" sz="2400" b="1" dirty="0" smtClean="0">
                <a:cs typeface="Calibri"/>
              </a:rPr>
              <a:t>AG</a:t>
            </a:r>
            <a:endParaRPr lang="mr-IN" sz="2400" b="1" dirty="0">
              <a:cs typeface="Calibri"/>
            </a:endParaRPr>
          </a:p>
          <a:p>
            <a:r>
              <a:rPr lang="mr-IN" sz="2400" dirty="0">
                <a:cs typeface="Calibri"/>
              </a:rPr>
              <a:t>PostalCode:     </a:t>
            </a:r>
            <a:r>
              <a:rPr lang="en-US" sz="2400" dirty="0" smtClean="0">
                <a:solidFill>
                  <a:srgbClr val="0000FF"/>
                </a:solidFill>
                <a:cs typeface="Calibri"/>
              </a:rPr>
              <a:t>	</a:t>
            </a:r>
            <a:r>
              <a:rPr lang="mr-IN" sz="2400" dirty="0" smtClean="0">
                <a:solidFill>
                  <a:srgbClr val="0000FF"/>
                </a:solidFill>
                <a:cs typeface="Calibri"/>
              </a:rPr>
              <a:t>89203100</a:t>
            </a:r>
            <a:r>
              <a:rPr lang="en-US" sz="2400" dirty="0" smtClean="0">
                <a:solidFill>
                  <a:srgbClr val="0000FF"/>
                </a:solidFill>
                <a:cs typeface="Calibri"/>
              </a:rPr>
              <a:t>   </a:t>
            </a:r>
            <a:r>
              <a:rPr lang="en-US" sz="2400" dirty="0" smtClean="0">
                <a:solidFill>
                  <a:srgbClr val="0000FF"/>
                </a:solidFill>
                <a:cs typeface="Calibri"/>
                <a:sym typeface="Wingdings"/>
              </a:rPr>
              <a:t> Ditto</a:t>
            </a:r>
            <a:endParaRPr lang="mr-IN" sz="2400" dirty="0">
              <a:solidFill>
                <a:srgbClr val="0000FF"/>
              </a:solidFill>
              <a:cs typeface="Calibri"/>
            </a:endParaRPr>
          </a:p>
          <a:p>
            <a:r>
              <a:rPr lang="mr-IN" sz="2400" dirty="0">
                <a:cs typeface="Calibri"/>
              </a:rPr>
              <a:t>Country:        </a:t>
            </a:r>
            <a:r>
              <a:rPr lang="en-US" sz="2400" dirty="0" smtClean="0">
                <a:cs typeface="Calibri"/>
              </a:rPr>
              <a:t>	</a:t>
            </a:r>
            <a:r>
              <a:rPr lang="mr-IN" sz="2400" b="1" dirty="0" smtClean="0">
                <a:cs typeface="Calibri"/>
              </a:rPr>
              <a:t>BR</a:t>
            </a:r>
            <a:endParaRPr lang="en-US" sz="2400" b="1" dirty="0" smtClean="0">
              <a:cs typeface="Calibri"/>
            </a:endParaRPr>
          </a:p>
          <a:p>
            <a:endParaRPr lang="en-US" sz="2400" b="1" dirty="0">
              <a:cs typeface="Calibri"/>
            </a:endParaRPr>
          </a:p>
          <a:p>
            <a:r>
              <a:rPr lang="en-US" sz="2400" b="1" dirty="0" smtClean="0">
                <a:cs typeface="Calibri"/>
              </a:rPr>
              <a:t>etc., etc., etc.</a:t>
            </a:r>
          </a:p>
          <a:p>
            <a:endParaRPr lang="en-US" sz="2400" b="1" dirty="0">
              <a:cs typeface="Calibri"/>
            </a:endParaRPr>
          </a:p>
          <a:p>
            <a:r>
              <a:rPr lang="en-US" sz="2400" b="1" dirty="0" smtClean="0">
                <a:cs typeface="Calibri"/>
              </a:rPr>
              <a:t>This very quickly becomes boring/tedious.</a:t>
            </a:r>
            <a:endParaRPr lang="mr-IN" sz="2400" b="1" dirty="0">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96</a:t>
            </a:fld>
            <a:endParaRPr lang="en-US"/>
          </a:p>
        </p:txBody>
      </p:sp>
    </p:spTree>
    <p:extLst>
      <p:ext uri="{BB962C8B-B14F-4D97-AF65-F5344CB8AC3E}">
        <p14:creationId xmlns:p14="http://schemas.microsoft.com/office/powerpoint/2010/main" val="229216736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26" y="107880"/>
            <a:ext cx="8232274"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Alternative Strategy</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8930650" cy="5755422"/>
          </a:xfrm>
          <a:prstGeom prst="rect">
            <a:avLst/>
          </a:prstGeom>
          <a:noFill/>
        </p:spPr>
        <p:txBody>
          <a:bodyPr wrap="none" rtlCol="0">
            <a:spAutoFit/>
          </a:bodyPr>
          <a:lstStyle/>
          <a:p>
            <a:pPr marL="342900" indent="-342900">
              <a:buFont typeface="Arial"/>
              <a:buChar char="•"/>
            </a:pPr>
            <a:r>
              <a:rPr lang="en-US" sz="2400" dirty="0" smtClean="0">
                <a:cs typeface="Calibri"/>
              </a:rPr>
              <a:t>Get a list of all the prefixes for </a:t>
            </a:r>
            <a:r>
              <a:rPr lang="sk-SK" sz="2400" b="1" dirty="0" smtClean="0"/>
              <a:t>AS46475</a:t>
            </a:r>
            <a:r>
              <a:rPr lang="sk-SK" sz="2400" dirty="0" smtClean="0"/>
              <a:t> from bgp.he.net</a:t>
            </a:r>
            <a:endParaRPr lang="sk-SK" sz="2400" b="1" dirty="0" smtClean="0"/>
          </a:p>
          <a:p>
            <a:pPr marL="342900" indent="-342900">
              <a:buFont typeface="Arial"/>
              <a:buChar char="•"/>
            </a:pPr>
            <a:r>
              <a:rPr lang="sk-SK" sz="2400" dirty="0" smtClean="0">
                <a:cs typeface="Calibri"/>
              </a:rPr>
              <a:t>Use your favorite editor to compose a command file that looks like:</a:t>
            </a:r>
            <a:endParaRPr lang="sk-SK" sz="2400" dirty="0">
              <a:cs typeface="Calibri"/>
            </a:endParaRPr>
          </a:p>
          <a:p>
            <a:pPr marL="347472"/>
            <a:r>
              <a:rPr lang="en-US" sz="2000" dirty="0" err="1" smtClean="0">
                <a:cs typeface="Calibri"/>
              </a:rPr>
              <a:t>dnsdb_query.py</a:t>
            </a:r>
            <a:r>
              <a:rPr lang="en-US" sz="2000" dirty="0" smtClean="0">
                <a:cs typeface="Calibri"/>
              </a:rPr>
              <a:t> </a:t>
            </a:r>
            <a:r>
              <a:rPr lang="en-US" sz="2000" dirty="0">
                <a:cs typeface="Calibri"/>
              </a:rPr>
              <a:t>-l 1000000 --after=90d -</a:t>
            </a:r>
            <a:r>
              <a:rPr lang="en-US" sz="2000" dirty="0" err="1">
                <a:cs typeface="Calibri"/>
              </a:rPr>
              <a:t>i</a:t>
            </a:r>
            <a:r>
              <a:rPr lang="en-US" sz="2000" dirty="0">
                <a:cs typeface="Calibri"/>
              </a:rPr>
              <a:t> 103.3.166.0/24 &gt;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135.84.217.0/24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162.253.40.0/22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192.169.80.0/20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192.169.80.0/22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192.169.92.0/22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208.115.192.0/18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216.144.240.0/20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216.245.192.0/19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2400:ed00::/48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2400:ed00::/64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2607:ff68::/32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63.143.32.0/19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64.31.0.0/18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69.162.64.0/18 &gt;&gt; temp3.txt</a:t>
            </a:r>
          </a:p>
          <a:p>
            <a:pPr marL="347472"/>
            <a:r>
              <a:rPr lang="en-US" sz="2000" dirty="0" err="1">
                <a:cs typeface="Calibri"/>
              </a:rPr>
              <a:t>dnsdb_query.py</a:t>
            </a:r>
            <a:r>
              <a:rPr lang="en-US" sz="2000" dirty="0">
                <a:cs typeface="Calibri"/>
              </a:rPr>
              <a:t> -l 1000000 --after=90d -</a:t>
            </a:r>
            <a:r>
              <a:rPr lang="en-US" sz="2000" dirty="0" err="1">
                <a:cs typeface="Calibri"/>
              </a:rPr>
              <a:t>i</a:t>
            </a:r>
            <a:r>
              <a:rPr lang="en-US" sz="2000" dirty="0">
                <a:cs typeface="Calibri"/>
              </a:rPr>
              <a:t> 74.63.192.0/18 &gt;&gt; temp3.</a:t>
            </a:r>
            <a:r>
              <a:rPr lang="en-US" sz="2000" dirty="0" smtClean="0">
                <a:cs typeface="Calibri"/>
              </a:rPr>
              <a:t>txt</a:t>
            </a:r>
            <a:endParaRPr lang="en-US" sz="2000" dirty="0">
              <a:cs typeface="Calibri"/>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97</a:t>
            </a:fld>
            <a:endParaRPr lang="en-US" dirty="0"/>
          </a:p>
        </p:txBody>
      </p:sp>
    </p:spTree>
    <p:extLst>
      <p:ext uri="{BB962C8B-B14F-4D97-AF65-F5344CB8AC3E}">
        <p14:creationId xmlns:p14="http://schemas.microsoft.com/office/powerpoint/2010/main" val="141676080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26" y="107880"/>
            <a:ext cx="8232274" cy="496374"/>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dirty="0" smtClean="0"/>
              <a:t>Alternative Strategy (continued)</a:t>
            </a:r>
            <a:endParaRPr lang="en-US" sz="3200" b="1" dirty="0"/>
          </a:p>
        </p:txBody>
      </p:sp>
      <p:sp>
        <p:nvSpPr>
          <p:cNvPr id="3" name="Content Placeholder 2"/>
          <p:cNvSpPr>
            <a:spLocks noGrp="1"/>
          </p:cNvSpPr>
          <p:nvPr>
            <p:ph idx="1"/>
          </p:nvPr>
        </p:nvSpPr>
        <p:spPr>
          <a:xfrm>
            <a:off x="160581" y="1512588"/>
            <a:ext cx="8744372" cy="5115474"/>
          </a:xfrm>
        </p:spPr>
        <p:txBody>
          <a:bodyPr numCol="1">
            <a:noAutofit/>
          </a:bodyPr>
          <a:lstStyle/>
          <a:p>
            <a:pPr marL="0" indent="0">
              <a:buNone/>
            </a:pPr>
            <a:r>
              <a:rPr lang="en-US" sz="1800" dirty="0" smtClean="0">
                <a:cs typeface="Calibri"/>
              </a:rPr>
              <a:t> </a:t>
            </a:r>
            <a:r>
              <a:rPr lang="en-US" sz="2000" dirty="0" smtClean="0">
                <a:latin typeface="Calibri"/>
                <a:cs typeface="Calibri"/>
              </a:rPr>
              <a:t> </a:t>
            </a:r>
          </a:p>
        </p:txBody>
      </p:sp>
      <p:sp>
        <p:nvSpPr>
          <p:cNvPr id="5" name="TextBox 4"/>
          <p:cNvSpPr txBox="1"/>
          <p:nvPr/>
        </p:nvSpPr>
        <p:spPr>
          <a:xfrm>
            <a:off x="160581" y="772321"/>
            <a:ext cx="8824926" cy="5847754"/>
          </a:xfrm>
          <a:prstGeom prst="rect">
            <a:avLst/>
          </a:prstGeom>
          <a:noFill/>
        </p:spPr>
        <p:txBody>
          <a:bodyPr wrap="none" rtlCol="0">
            <a:spAutoFit/>
          </a:bodyPr>
          <a:lstStyle/>
          <a:p>
            <a:pPr marL="342900" indent="-342900">
              <a:buFont typeface="Arial"/>
              <a:buChar char="•"/>
            </a:pPr>
            <a:r>
              <a:rPr lang="en-US" sz="2200" dirty="0" smtClean="0">
                <a:latin typeface="Calibri"/>
                <a:cs typeface="Calibri"/>
              </a:rPr>
              <a:t>What do we end up </a:t>
            </a:r>
            <a:r>
              <a:rPr lang="en-US" sz="2200" dirty="0" smtClean="0">
                <a:latin typeface="Calibri"/>
                <a:cs typeface="Calibri"/>
              </a:rPr>
              <a:t>with after we run those commands in bash?</a:t>
            </a:r>
            <a:r>
              <a:rPr lang="en-US" sz="2200" dirty="0" smtClean="0">
                <a:latin typeface="Calibri"/>
                <a:cs typeface="Calibri"/>
              </a:rPr>
              <a:t/>
            </a:r>
            <a:br>
              <a:rPr lang="en-US" sz="2200" dirty="0" smtClean="0">
                <a:latin typeface="Calibri"/>
                <a:cs typeface="Calibri"/>
              </a:rPr>
            </a:br>
            <a:r>
              <a:rPr lang="en-US" sz="2200" dirty="0" smtClean="0">
                <a:latin typeface="Calibri"/>
                <a:cs typeface="Calibri"/>
              </a:rPr>
              <a:t>		$ </a:t>
            </a:r>
            <a:r>
              <a:rPr lang="en-US" sz="2200" b="1" dirty="0" smtClean="0">
                <a:latin typeface="Calibri"/>
                <a:cs typeface="Calibri"/>
              </a:rPr>
              <a:t>wc -l </a:t>
            </a:r>
            <a:r>
              <a:rPr lang="en-US" sz="2200" b="1" dirty="0">
                <a:latin typeface="Calibri"/>
                <a:cs typeface="Calibri"/>
              </a:rPr>
              <a:t>temp3.</a:t>
            </a:r>
            <a:r>
              <a:rPr lang="en-US" sz="2200" b="1" dirty="0" smtClean="0">
                <a:latin typeface="Calibri"/>
                <a:cs typeface="Calibri"/>
              </a:rPr>
              <a:t>txt</a:t>
            </a:r>
            <a:br>
              <a:rPr lang="en-US" sz="2200" b="1" dirty="0" smtClean="0">
                <a:latin typeface="Calibri"/>
                <a:cs typeface="Calibri"/>
              </a:rPr>
            </a:br>
            <a:r>
              <a:rPr lang="en-US" sz="2200" b="1" dirty="0" smtClean="0">
                <a:latin typeface="Calibri"/>
                <a:cs typeface="Calibri"/>
              </a:rPr>
              <a:t>		</a:t>
            </a:r>
            <a:r>
              <a:rPr lang="pt-BR" sz="2200" dirty="0" smtClean="0">
                <a:latin typeface="Calibri"/>
                <a:cs typeface="Calibri"/>
              </a:rPr>
              <a:t>1,449,381 </a:t>
            </a:r>
            <a:r>
              <a:rPr lang="pt-BR" sz="2200" dirty="0">
                <a:latin typeface="Calibri"/>
                <a:cs typeface="Calibri"/>
              </a:rPr>
              <a:t>temp3.</a:t>
            </a:r>
            <a:r>
              <a:rPr lang="pt-BR" sz="2200" dirty="0" smtClean="0">
                <a:latin typeface="Calibri"/>
                <a:cs typeface="Calibri"/>
              </a:rPr>
              <a:t>txt   </a:t>
            </a:r>
            <a:r>
              <a:rPr lang="pt-BR" sz="2200" dirty="0" smtClean="0">
                <a:latin typeface="Calibri"/>
                <a:cs typeface="Calibri"/>
                <a:sym typeface="Wingdings"/>
              </a:rPr>
              <a:t> </a:t>
            </a:r>
            <a:r>
              <a:rPr lang="pt-BR" sz="2200" dirty="0" err="1" smtClean="0">
                <a:latin typeface="Calibri"/>
                <a:cs typeface="Calibri"/>
                <a:sym typeface="Wingdings"/>
              </a:rPr>
              <a:t>lot</a:t>
            </a:r>
            <a:r>
              <a:rPr lang="pt-BR" sz="2200" dirty="0" smtClean="0">
                <a:latin typeface="Calibri"/>
                <a:cs typeface="Calibri"/>
                <a:sym typeface="Wingdings"/>
              </a:rPr>
              <a:t> </a:t>
            </a:r>
            <a:r>
              <a:rPr lang="pt-BR" sz="2200" dirty="0" err="1" smtClean="0">
                <a:latin typeface="Calibri"/>
                <a:cs typeface="Calibri"/>
                <a:sym typeface="Wingdings"/>
              </a:rPr>
              <a:t>of</a:t>
            </a:r>
            <a:r>
              <a:rPr lang="pt-BR" sz="2200" dirty="0" smtClean="0">
                <a:latin typeface="Calibri"/>
                <a:cs typeface="Calibri"/>
                <a:sym typeface="Wingdings"/>
              </a:rPr>
              <a:t> hits! (</a:t>
            </a:r>
            <a:r>
              <a:rPr lang="pt-BR" sz="2200" dirty="0" err="1" smtClean="0">
                <a:latin typeface="Calibri"/>
                <a:cs typeface="Calibri"/>
                <a:sym typeface="Wingdings"/>
              </a:rPr>
              <a:t>commas</a:t>
            </a:r>
            <a:r>
              <a:rPr lang="pt-BR" sz="2200" dirty="0" smtClean="0">
                <a:latin typeface="Calibri"/>
                <a:cs typeface="Calibri"/>
                <a:sym typeface="Wingdings"/>
              </a:rPr>
              <a:t> </a:t>
            </a:r>
            <a:r>
              <a:rPr lang="pt-BR" sz="2200" dirty="0" err="1" smtClean="0">
                <a:latin typeface="Calibri"/>
                <a:cs typeface="Calibri"/>
                <a:sym typeface="Wingdings"/>
              </a:rPr>
              <a:t>added</a:t>
            </a:r>
            <a:r>
              <a:rPr lang="pt-BR" sz="2200" dirty="0" smtClean="0">
                <a:latin typeface="Calibri"/>
                <a:cs typeface="Calibri"/>
                <a:sym typeface="Wingdings"/>
              </a:rPr>
              <a:t> for </a:t>
            </a:r>
            <a:r>
              <a:rPr lang="pt-BR" sz="2200" dirty="0" err="1" smtClean="0">
                <a:latin typeface="Calibri"/>
                <a:cs typeface="Calibri"/>
                <a:sym typeface="Wingdings"/>
              </a:rPr>
              <a:t>readability</a:t>
            </a:r>
            <a:r>
              <a:rPr lang="pt-BR" sz="2200" dirty="0" smtClean="0">
                <a:latin typeface="Calibri"/>
                <a:cs typeface="Calibri"/>
                <a:sym typeface="Wingdings"/>
              </a:rPr>
              <a:t>)</a:t>
            </a:r>
            <a:endParaRPr lang="pt-BR" sz="2200" dirty="0">
              <a:latin typeface="Calibri"/>
              <a:cs typeface="Calibri"/>
            </a:endParaRPr>
          </a:p>
          <a:p>
            <a:pPr marL="342900" indent="-342900">
              <a:buFont typeface="Arial"/>
              <a:buChar char="•"/>
            </a:pPr>
            <a:r>
              <a:rPr lang="pt-BR" sz="2200" dirty="0" smtClean="0">
                <a:latin typeface="Calibri"/>
                <a:cs typeface="Calibri"/>
              </a:rPr>
              <a:t>Decide </a:t>
            </a:r>
            <a:r>
              <a:rPr lang="pt-BR" sz="2200" dirty="0" err="1" smtClean="0">
                <a:latin typeface="Calibri"/>
                <a:cs typeface="Calibri"/>
              </a:rPr>
              <a:t>if</a:t>
            </a:r>
            <a:r>
              <a:rPr lang="pt-BR" sz="2200" dirty="0" smtClean="0">
                <a:latin typeface="Calibri"/>
                <a:cs typeface="Calibri"/>
              </a:rPr>
              <a:t> </a:t>
            </a:r>
            <a:r>
              <a:rPr lang="pt-BR" sz="2200" dirty="0" err="1" smtClean="0">
                <a:latin typeface="Calibri"/>
                <a:cs typeface="Calibri"/>
              </a:rPr>
              <a:t>you</a:t>
            </a:r>
            <a:r>
              <a:rPr lang="pt-BR" sz="2200" dirty="0" smtClean="0">
                <a:latin typeface="Calibri"/>
                <a:cs typeface="Calibri"/>
              </a:rPr>
              <a:t> </a:t>
            </a:r>
            <a:r>
              <a:rPr lang="pt-BR" sz="2200" dirty="0" err="1" smtClean="0">
                <a:latin typeface="Calibri"/>
                <a:cs typeface="Calibri"/>
              </a:rPr>
              <a:t>want</a:t>
            </a:r>
            <a:r>
              <a:rPr lang="pt-BR" sz="2200" dirty="0" smtClean="0">
                <a:latin typeface="Calibri"/>
                <a:cs typeface="Calibri"/>
              </a:rPr>
              <a:t> </a:t>
            </a:r>
            <a:r>
              <a:rPr lang="pt-BR" sz="2200" dirty="0" err="1" smtClean="0">
                <a:latin typeface="Calibri"/>
                <a:cs typeface="Calibri"/>
              </a:rPr>
              <a:t>to</a:t>
            </a:r>
            <a:r>
              <a:rPr lang="pt-BR" sz="2200" dirty="0" smtClean="0">
                <a:latin typeface="Calibri"/>
                <a:cs typeface="Calibri"/>
              </a:rPr>
              <a:t> look </a:t>
            </a:r>
            <a:r>
              <a:rPr lang="pt-BR" sz="2200" dirty="0" err="1" smtClean="0">
                <a:latin typeface="Calibri"/>
                <a:cs typeface="Calibri"/>
              </a:rPr>
              <a:t>at</a:t>
            </a:r>
            <a:r>
              <a:rPr lang="pt-BR" sz="2200" dirty="0" smtClean="0">
                <a:latin typeface="Calibri"/>
                <a:cs typeface="Calibri"/>
              </a:rPr>
              <a:t> a particular TLD, </a:t>
            </a:r>
            <a:r>
              <a:rPr lang="pt-BR" sz="2200" dirty="0" err="1" smtClean="0">
                <a:latin typeface="Calibri"/>
                <a:cs typeface="Calibri"/>
              </a:rPr>
              <a:t>such</a:t>
            </a:r>
            <a:r>
              <a:rPr lang="pt-BR" sz="2200" dirty="0" smtClean="0">
                <a:latin typeface="Calibri"/>
                <a:cs typeface="Calibri"/>
              </a:rPr>
              <a:t> as .top...</a:t>
            </a:r>
            <a:br>
              <a:rPr lang="pt-BR" sz="2200" dirty="0" smtClean="0">
                <a:latin typeface="Calibri"/>
                <a:cs typeface="Calibri"/>
              </a:rPr>
            </a:br>
            <a:r>
              <a:rPr lang="pt-BR" sz="2200" dirty="0" smtClean="0">
                <a:latin typeface="Calibri"/>
                <a:cs typeface="Calibri"/>
              </a:rPr>
              <a:t>		$ </a:t>
            </a:r>
            <a:r>
              <a:rPr lang="pt-BR" sz="2200" b="1" dirty="0" smtClean="0">
                <a:latin typeface="Calibri"/>
                <a:cs typeface="Calibri"/>
              </a:rPr>
              <a:t>grep </a:t>
            </a:r>
            <a:r>
              <a:rPr lang="pt-BR" sz="2200" b="1" dirty="0">
                <a:latin typeface="Calibri"/>
                <a:cs typeface="Calibri"/>
              </a:rPr>
              <a:t>"top\. " temp3.txt &gt; temp4.</a:t>
            </a:r>
            <a:r>
              <a:rPr lang="pt-BR" sz="2200" b="1" dirty="0" smtClean="0">
                <a:latin typeface="Calibri"/>
                <a:cs typeface="Calibri"/>
              </a:rPr>
              <a:t>txt</a:t>
            </a:r>
            <a:br>
              <a:rPr lang="pt-BR" sz="2200" b="1" dirty="0" smtClean="0">
                <a:latin typeface="Calibri"/>
                <a:cs typeface="Calibri"/>
              </a:rPr>
            </a:br>
            <a:r>
              <a:rPr lang="pt-BR" sz="2200" b="1" dirty="0" smtClean="0">
                <a:latin typeface="Calibri"/>
                <a:cs typeface="Calibri"/>
              </a:rPr>
              <a:t>		</a:t>
            </a:r>
            <a:r>
              <a:rPr lang="pt-BR" sz="2200" dirty="0" smtClean="0">
                <a:latin typeface="Calibri"/>
                <a:cs typeface="Calibri"/>
              </a:rPr>
              <a:t>$ </a:t>
            </a:r>
            <a:r>
              <a:rPr lang="pt-BR" sz="2200" b="1" dirty="0" smtClean="0">
                <a:latin typeface="Calibri"/>
                <a:cs typeface="Calibri"/>
              </a:rPr>
              <a:t>wc -l temp4.txt</a:t>
            </a:r>
            <a:br>
              <a:rPr lang="pt-BR" sz="2200" b="1" dirty="0" smtClean="0">
                <a:latin typeface="Calibri"/>
                <a:cs typeface="Calibri"/>
              </a:rPr>
            </a:br>
            <a:r>
              <a:rPr lang="es-ES_tradnl" sz="2200" b="1" dirty="0">
                <a:latin typeface="Calibri"/>
                <a:cs typeface="Calibri"/>
              </a:rPr>
              <a:t> </a:t>
            </a:r>
            <a:r>
              <a:rPr lang="es-ES_tradnl" sz="2200" b="1" dirty="0" smtClean="0">
                <a:latin typeface="Calibri"/>
                <a:cs typeface="Calibri"/>
              </a:rPr>
              <a:t>            </a:t>
            </a:r>
            <a:r>
              <a:rPr lang="es-ES_tradnl" sz="2200" dirty="0" smtClean="0">
                <a:latin typeface="Calibri"/>
                <a:cs typeface="Calibri"/>
              </a:rPr>
              <a:t>9156 </a:t>
            </a:r>
            <a:r>
              <a:rPr lang="es-ES_tradnl" sz="2200" dirty="0">
                <a:latin typeface="Calibri"/>
                <a:cs typeface="Calibri"/>
              </a:rPr>
              <a:t>temp4.</a:t>
            </a:r>
            <a:r>
              <a:rPr lang="es-ES_tradnl" sz="2200" dirty="0" smtClean="0">
                <a:latin typeface="Calibri"/>
                <a:cs typeface="Calibri"/>
              </a:rPr>
              <a:t>txt     </a:t>
            </a:r>
            <a:r>
              <a:rPr lang="es-ES_tradnl" sz="2200" dirty="0" smtClean="0">
                <a:latin typeface="Calibri"/>
                <a:cs typeface="Calibri"/>
                <a:sym typeface="Wingdings"/>
              </a:rPr>
              <a:t> 0.6% </a:t>
            </a:r>
            <a:r>
              <a:rPr lang="es-ES_tradnl" sz="2200" dirty="0" err="1" smtClean="0">
                <a:latin typeface="Calibri"/>
                <a:cs typeface="Calibri"/>
                <a:sym typeface="Wingdings"/>
              </a:rPr>
              <a:t>the</a:t>
            </a:r>
            <a:r>
              <a:rPr lang="es-ES_tradnl" sz="2200" dirty="0" smtClean="0">
                <a:latin typeface="Calibri"/>
                <a:cs typeface="Calibri"/>
                <a:sym typeface="Wingdings"/>
              </a:rPr>
              <a:t> </a:t>
            </a:r>
            <a:r>
              <a:rPr lang="es-ES_tradnl" sz="2200" dirty="0" err="1" smtClean="0">
                <a:latin typeface="Calibri"/>
                <a:cs typeface="Calibri"/>
                <a:sym typeface="Wingdings"/>
              </a:rPr>
              <a:t>size</a:t>
            </a:r>
            <a:r>
              <a:rPr lang="es-ES_tradnl" sz="2200" dirty="0" smtClean="0">
                <a:latin typeface="Calibri"/>
                <a:cs typeface="Calibri"/>
                <a:sym typeface="Wingdings"/>
              </a:rPr>
              <a:t> of </a:t>
            </a:r>
            <a:r>
              <a:rPr lang="es-ES_tradnl" sz="2200" dirty="0" err="1" smtClean="0">
                <a:latin typeface="Calibri"/>
                <a:cs typeface="Calibri"/>
                <a:sym typeface="Wingdings"/>
              </a:rPr>
              <a:t>the</a:t>
            </a:r>
            <a:r>
              <a:rPr lang="es-ES_tradnl" sz="2200" dirty="0" smtClean="0">
                <a:latin typeface="Calibri"/>
                <a:cs typeface="Calibri"/>
                <a:sym typeface="Wingdings"/>
              </a:rPr>
              <a:t> original file</a:t>
            </a:r>
            <a:endParaRPr lang="es-ES_tradnl" sz="2200" dirty="0">
              <a:latin typeface="Calibri"/>
              <a:cs typeface="Calibri"/>
              <a:sym typeface="Wingdings"/>
            </a:endParaRPr>
          </a:p>
          <a:p>
            <a:pPr marL="342900" indent="-342900">
              <a:buFont typeface="Arial"/>
              <a:buChar char="•"/>
            </a:pPr>
            <a:r>
              <a:rPr lang="es-ES_tradnl" sz="2200" dirty="0" err="1">
                <a:latin typeface="Calibri"/>
                <a:cs typeface="Calibri"/>
                <a:sym typeface="Wingdings"/>
              </a:rPr>
              <a:t>Now</a:t>
            </a:r>
            <a:r>
              <a:rPr lang="es-ES_tradnl" sz="2200" dirty="0">
                <a:latin typeface="Calibri"/>
                <a:cs typeface="Calibri"/>
                <a:sym typeface="Wingdings"/>
              </a:rPr>
              <a:t> </a:t>
            </a:r>
            <a:r>
              <a:rPr lang="es-ES_tradnl" sz="2200" dirty="0" err="1">
                <a:latin typeface="Calibri"/>
                <a:cs typeface="Calibri"/>
                <a:sym typeface="Wingdings"/>
              </a:rPr>
              <a:t>extract</a:t>
            </a:r>
            <a:r>
              <a:rPr lang="es-ES_tradnl" sz="2200" dirty="0">
                <a:latin typeface="Calibri"/>
                <a:cs typeface="Calibri"/>
                <a:sym typeface="Wingdings"/>
              </a:rPr>
              <a:t> </a:t>
            </a:r>
            <a:r>
              <a:rPr lang="es-ES_tradnl" sz="2200" dirty="0" err="1">
                <a:latin typeface="Calibri"/>
                <a:cs typeface="Calibri"/>
                <a:sym typeface="Wingdings"/>
              </a:rPr>
              <a:t>the</a:t>
            </a:r>
            <a:r>
              <a:rPr lang="es-ES_tradnl" sz="2200" dirty="0">
                <a:latin typeface="Calibri"/>
                <a:cs typeface="Calibri"/>
                <a:sym typeface="Wingdings"/>
              </a:rPr>
              <a:t> </a:t>
            </a:r>
            <a:r>
              <a:rPr lang="es-ES_tradnl" sz="2200" dirty="0" err="1" smtClean="0">
                <a:latin typeface="Calibri"/>
                <a:cs typeface="Calibri"/>
                <a:sym typeface="Wingdings"/>
              </a:rPr>
              <a:t>associated</a:t>
            </a:r>
            <a:r>
              <a:rPr lang="es-ES_tradnl" sz="2200" dirty="0" smtClean="0">
                <a:latin typeface="Calibri"/>
                <a:cs typeface="Calibri"/>
                <a:sym typeface="Wingdings"/>
              </a:rPr>
              <a:t> </a:t>
            </a:r>
            <a:r>
              <a:rPr lang="es-ES_tradnl" sz="2200" dirty="0" err="1" smtClean="0">
                <a:latin typeface="Calibri"/>
                <a:cs typeface="Calibri"/>
                <a:sym typeface="Wingdings"/>
              </a:rPr>
              <a:t>IPs</a:t>
            </a:r>
            <a:r>
              <a:rPr lang="es-ES_tradnl" sz="2200" dirty="0">
                <a:latin typeface="Calibri"/>
                <a:cs typeface="Calibri"/>
                <a:sym typeface="Wingdings"/>
              </a:rPr>
              <a:t>:</a:t>
            </a:r>
            <a:br>
              <a:rPr lang="es-ES_tradnl" sz="2200" dirty="0">
                <a:latin typeface="Calibri"/>
                <a:cs typeface="Calibri"/>
                <a:sym typeface="Wingdings"/>
              </a:rPr>
            </a:br>
            <a:r>
              <a:rPr lang="es-ES_tradnl" sz="2200" dirty="0" smtClean="0">
                <a:latin typeface="Calibri"/>
                <a:cs typeface="Calibri"/>
                <a:sym typeface="Wingdings"/>
              </a:rPr>
              <a:t>		$ </a:t>
            </a:r>
            <a:r>
              <a:rPr lang="es-ES_tradnl" sz="2200" b="1" dirty="0" err="1">
                <a:latin typeface="Calibri"/>
                <a:cs typeface="Calibri"/>
                <a:sym typeface="Wingdings"/>
              </a:rPr>
              <a:t>awk</a:t>
            </a:r>
            <a:r>
              <a:rPr lang="es-ES_tradnl" sz="2200" b="1" dirty="0">
                <a:latin typeface="Calibri"/>
                <a:cs typeface="Calibri"/>
                <a:sym typeface="Wingdings"/>
              </a:rPr>
              <a:t> '{</a:t>
            </a:r>
            <a:r>
              <a:rPr lang="es-ES_tradnl" sz="2200" b="1" dirty="0" err="1">
                <a:latin typeface="Calibri"/>
                <a:cs typeface="Calibri"/>
                <a:sym typeface="Wingdings"/>
              </a:rPr>
              <a:t>print</a:t>
            </a:r>
            <a:r>
              <a:rPr lang="es-ES_tradnl" sz="2200" b="1" dirty="0">
                <a:latin typeface="Calibri"/>
                <a:cs typeface="Calibri"/>
                <a:sym typeface="Wingdings"/>
              </a:rPr>
              <a:t> $4}' &lt; temp4.txt | </a:t>
            </a:r>
            <a:r>
              <a:rPr lang="es-ES_tradnl" sz="2200" b="1" dirty="0" err="1">
                <a:latin typeface="Calibri"/>
                <a:cs typeface="Calibri"/>
                <a:sym typeface="Wingdings"/>
              </a:rPr>
              <a:t>sort</a:t>
            </a:r>
            <a:r>
              <a:rPr lang="es-ES_tradnl" sz="2200" b="1" dirty="0">
                <a:latin typeface="Calibri"/>
                <a:cs typeface="Calibri"/>
                <a:sym typeface="Wingdings"/>
              </a:rPr>
              <a:t> </a:t>
            </a:r>
            <a:r>
              <a:rPr lang="en-US" sz="2200" b="1" dirty="0">
                <a:latin typeface="Calibri"/>
                <a:cs typeface="Calibri"/>
                <a:sym typeface="Wingdings"/>
              </a:rPr>
              <a:t>-u &gt; temp5.txt</a:t>
            </a:r>
            <a:br>
              <a:rPr lang="en-US" sz="2200" b="1" dirty="0">
                <a:latin typeface="Calibri"/>
                <a:cs typeface="Calibri"/>
                <a:sym typeface="Wingdings"/>
              </a:rPr>
            </a:br>
            <a:r>
              <a:rPr lang="en-US" sz="2200" b="1" dirty="0" smtClean="0">
                <a:latin typeface="Calibri"/>
                <a:cs typeface="Calibri"/>
                <a:sym typeface="Wingdings"/>
              </a:rPr>
              <a:t>		</a:t>
            </a:r>
            <a:r>
              <a:rPr lang="en-US" sz="2200" dirty="0" smtClean="0">
                <a:latin typeface="Calibri"/>
                <a:cs typeface="Calibri"/>
                <a:sym typeface="Wingdings"/>
              </a:rPr>
              <a:t>$ </a:t>
            </a:r>
            <a:r>
              <a:rPr lang="en-US" sz="2200" b="1" dirty="0">
                <a:latin typeface="Calibri"/>
                <a:cs typeface="Calibri"/>
                <a:sym typeface="Wingdings"/>
              </a:rPr>
              <a:t>wc -l temp5.txt</a:t>
            </a:r>
            <a:br>
              <a:rPr lang="en-US" sz="2200" b="1" dirty="0">
                <a:latin typeface="Calibri"/>
                <a:cs typeface="Calibri"/>
                <a:sym typeface="Wingdings"/>
              </a:rPr>
            </a:br>
            <a:r>
              <a:rPr lang="mr-IN" sz="2200" dirty="0">
                <a:latin typeface="Calibri"/>
                <a:cs typeface="Calibri"/>
              </a:rPr>
              <a:t> </a:t>
            </a:r>
            <a:r>
              <a:rPr lang="en-US" sz="2200" dirty="0">
                <a:latin typeface="Calibri"/>
                <a:cs typeface="Calibri"/>
              </a:rPr>
              <a:t>    </a:t>
            </a:r>
            <a:r>
              <a:rPr lang="en-US" sz="2200" dirty="0" smtClean="0">
                <a:latin typeface="Calibri"/>
                <a:cs typeface="Calibri"/>
              </a:rPr>
              <a:t>    </a:t>
            </a:r>
            <a:r>
              <a:rPr lang="mr-IN" sz="2200" dirty="0" smtClean="0">
                <a:latin typeface="Calibri"/>
                <a:cs typeface="Calibri"/>
              </a:rPr>
              <a:t>826 </a:t>
            </a:r>
            <a:r>
              <a:rPr lang="mr-IN" sz="2200" dirty="0">
                <a:latin typeface="Calibri"/>
                <a:cs typeface="Calibri"/>
              </a:rPr>
              <a:t>new-temp5.txt</a:t>
            </a:r>
            <a:r>
              <a:rPr lang="en-US" sz="2200" dirty="0">
                <a:latin typeface="Calibri"/>
                <a:cs typeface="Calibri"/>
              </a:rPr>
              <a:t> </a:t>
            </a:r>
            <a:r>
              <a:rPr lang="en-US" sz="2200" dirty="0" smtClean="0">
                <a:latin typeface="Calibri"/>
                <a:cs typeface="Calibri"/>
              </a:rPr>
              <a:t>	</a:t>
            </a:r>
            <a:r>
              <a:rPr lang="en-US" sz="2200" dirty="0" smtClean="0">
                <a:latin typeface="Calibri"/>
                <a:cs typeface="Calibri"/>
                <a:sym typeface="Wingdings"/>
              </a:rPr>
              <a:t> 0.06% the size of the original file</a:t>
            </a:r>
          </a:p>
          <a:p>
            <a:pPr marL="342900" indent="-342900">
              <a:buFont typeface="Arial"/>
              <a:buChar char="•"/>
            </a:pPr>
            <a:r>
              <a:rPr lang="en-US" sz="2200" dirty="0" smtClean="0">
                <a:latin typeface="Calibri"/>
                <a:cs typeface="Calibri"/>
                <a:sym typeface="Wingdings"/>
              </a:rPr>
              <a:t>Condense the discovered </a:t>
            </a:r>
            <a:r>
              <a:rPr lang="en-US" sz="2200" dirty="0">
                <a:latin typeface="Calibri"/>
                <a:cs typeface="Calibri"/>
                <a:sym typeface="Wingdings"/>
              </a:rPr>
              <a:t>IPs into CIDRs:</a:t>
            </a:r>
            <a:br>
              <a:rPr lang="en-US" sz="2200" dirty="0">
                <a:latin typeface="Calibri"/>
                <a:cs typeface="Calibri"/>
                <a:sym typeface="Wingdings"/>
              </a:rPr>
            </a:br>
            <a:r>
              <a:rPr lang="en-US" sz="2200" dirty="0">
                <a:latin typeface="Calibri"/>
                <a:cs typeface="Calibri"/>
                <a:sym typeface="Wingdings"/>
              </a:rPr>
              <a:t>		$ </a:t>
            </a:r>
            <a:r>
              <a:rPr lang="en-US" sz="2200" b="1" dirty="0" smtClean="0">
                <a:latin typeface="Calibri"/>
                <a:cs typeface="Calibri"/>
                <a:sym typeface="Wingdings"/>
              </a:rPr>
              <a:t>aggregate</a:t>
            </a:r>
            <a:r>
              <a:rPr lang="en-US" sz="2200" b="1" dirty="0">
                <a:latin typeface="Calibri"/>
                <a:cs typeface="Calibri"/>
                <a:sym typeface="Wingdings"/>
              </a:rPr>
              <a:t>-</a:t>
            </a:r>
            <a:r>
              <a:rPr lang="en-US" sz="2200" b="1" dirty="0" err="1">
                <a:latin typeface="Calibri"/>
                <a:cs typeface="Calibri"/>
                <a:sym typeface="Wingdings"/>
              </a:rPr>
              <a:t>cidr</a:t>
            </a:r>
            <a:r>
              <a:rPr lang="en-US" sz="2200" b="1" dirty="0">
                <a:latin typeface="Calibri"/>
                <a:cs typeface="Calibri"/>
                <a:sym typeface="Wingdings"/>
              </a:rPr>
              <a:t>-</a:t>
            </a:r>
            <a:r>
              <a:rPr lang="en-US" sz="2200" b="1" dirty="0" err="1">
                <a:latin typeface="Calibri"/>
                <a:cs typeface="Calibri"/>
                <a:sym typeface="Wingdings"/>
              </a:rPr>
              <a:t>addresses.pl</a:t>
            </a:r>
            <a:r>
              <a:rPr lang="en-US" sz="2200" b="1" dirty="0">
                <a:latin typeface="Calibri"/>
                <a:cs typeface="Calibri"/>
                <a:sym typeface="Wingdings"/>
              </a:rPr>
              <a:t> &lt; temp5.txt &gt; temp5-</a:t>
            </a:r>
            <a:r>
              <a:rPr lang="en-US" sz="2200" b="1" dirty="0" smtClean="0">
                <a:latin typeface="Calibri"/>
                <a:cs typeface="Calibri"/>
                <a:sym typeface="Wingdings"/>
              </a:rPr>
              <a:t>cidr.txt</a:t>
            </a:r>
            <a:br>
              <a:rPr lang="en-US" sz="2200" b="1" dirty="0" smtClean="0">
                <a:latin typeface="Calibri"/>
                <a:cs typeface="Calibri"/>
                <a:sym typeface="Wingdings"/>
              </a:rPr>
            </a:br>
            <a:r>
              <a:rPr lang="en-US" sz="2200" dirty="0" smtClean="0">
                <a:latin typeface="Calibri"/>
                <a:cs typeface="Calibri"/>
                <a:sym typeface="Wingdings"/>
              </a:rPr>
              <a:t>		$ </a:t>
            </a:r>
            <a:r>
              <a:rPr lang="en-US" sz="2200" b="1" dirty="0" smtClean="0">
                <a:latin typeface="Calibri"/>
                <a:cs typeface="Calibri"/>
                <a:sym typeface="Wingdings"/>
              </a:rPr>
              <a:t>wc </a:t>
            </a:r>
            <a:r>
              <a:rPr lang="en-US" sz="2200" b="1" dirty="0">
                <a:latin typeface="Calibri"/>
                <a:cs typeface="Calibri"/>
                <a:sym typeface="Wingdings"/>
              </a:rPr>
              <a:t>-</a:t>
            </a:r>
            <a:r>
              <a:rPr lang="en-US" sz="2200" b="1" dirty="0" smtClean="0">
                <a:latin typeface="Calibri"/>
                <a:cs typeface="Calibri"/>
                <a:sym typeface="Wingdings"/>
              </a:rPr>
              <a:t>l  temp5-cidr.txt</a:t>
            </a:r>
            <a:r>
              <a:rPr lang="en-US" sz="2200" dirty="0" smtClean="0">
                <a:latin typeface="Calibri"/>
                <a:cs typeface="Calibri"/>
                <a:sym typeface="Wingdings"/>
              </a:rPr>
              <a:t/>
            </a:r>
            <a:br>
              <a:rPr lang="en-US" sz="2200" dirty="0" smtClean="0">
                <a:latin typeface="Calibri"/>
                <a:cs typeface="Calibri"/>
                <a:sym typeface="Wingdings"/>
              </a:rPr>
            </a:br>
            <a:r>
              <a:rPr lang="en-US" sz="2200" dirty="0" smtClean="0">
                <a:latin typeface="Calibri"/>
                <a:cs typeface="Calibri"/>
                <a:sym typeface="Wingdings"/>
              </a:rPr>
              <a:t>		</a:t>
            </a:r>
            <a:r>
              <a:rPr lang="en-US" sz="2200" dirty="0">
                <a:latin typeface="Calibri"/>
                <a:cs typeface="Calibri"/>
              </a:rPr>
              <a:t>469 temp5-</a:t>
            </a:r>
            <a:r>
              <a:rPr lang="en-US" sz="2200" dirty="0" smtClean="0">
                <a:latin typeface="Calibri"/>
                <a:cs typeface="Calibri"/>
              </a:rPr>
              <a:t>cidr.txt   </a:t>
            </a:r>
            <a:r>
              <a:rPr lang="en-US" sz="2200" dirty="0" smtClean="0">
                <a:latin typeface="Calibri"/>
                <a:cs typeface="Calibri"/>
                <a:sym typeface="Wingdings"/>
              </a:rPr>
              <a:t> 0.03% of the size of the original file</a:t>
            </a:r>
          </a:p>
          <a:p>
            <a:pPr marL="342900" indent="-342900">
              <a:buFont typeface="Arial"/>
              <a:buChar char="•"/>
            </a:pPr>
            <a:r>
              <a:rPr lang="en-US" sz="2200" dirty="0" smtClean="0">
                <a:cs typeface="Calibri"/>
                <a:sym typeface="Wingdings"/>
              </a:rPr>
              <a:t>For one </a:t>
            </a:r>
            <a:r>
              <a:rPr lang="en-US" sz="2200" dirty="0" err="1" smtClean="0">
                <a:cs typeface="Calibri"/>
                <a:sym typeface="Wingdings"/>
              </a:rPr>
              <a:t>cidr</a:t>
            </a:r>
            <a:r>
              <a:rPr lang="en-US" sz="2200" dirty="0" smtClean="0">
                <a:cs typeface="Calibri"/>
                <a:sym typeface="Wingdings"/>
              </a:rPr>
              <a:t>-aggregation tool, see:</a:t>
            </a:r>
            <a:br>
              <a:rPr lang="en-US" sz="2200" dirty="0" smtClean="0">
                <a:cs typeface="Calibri"/>
                <a:sym typeface="Wingdings"/>
              </a:rPr>
            </a:br>
            <a:r>
              <a:rPr lang="en-US" sz="2200" dirty="0" smtClean="0">
                <a:cs typeface="Calibri"/>
                <a:sym typeface="Wingdings"/>
              </a:rPr>
              <a:t>		https</a:t>
            </a:r>
            <a:r>
              <a:rPr lang="en-US" sz="2200" dirty="0">
                <a:cs typeface="Calibri"/>
                <a:sym typeface="Wingdings"/>
              </a:rPr>
              <a:t>://</a:t>
            </a:r>
            <a:r>
              <a:rPr lang="en-US" sz="2200" dirty="0" err="1">
                <a:cs typeface="Calibri"/>
                <a:sym typeface="Wingdings"/>
              </a:rPr>
              <a:t>gist.github.com</a:t>
            </a:r>
            <a:r>
              <a:rPr lang="en-US" sz="2200" dirty="0">
                <a:cs typeface="Calibri"/>
                <a:sym typeface="Wingdings"/>
              </a:rPr>
              <a:t>/</a:t>
            </a:r>
            <a:r>
              <a:rPr lang="en-US" sz="2200" dirty="0" err="1">
                <a:cs typeface="Calibri"/>
                <a:sym typeface="Wingdings"/>
              </a:rPr>
              <a:t>denji</a:t>
            </a:r>
            <a:r>
              <a:rPr lang="en-US" sz="2200" dirty="0">
                <a:cs typeface="Calibri"/>
                <a:sym typeface="Wingdings"/>
              </a:rPr>
              <a:t>/17e30bddb9ce9e50294a</a:t>
            </a:r>
            <a:endParaRPr lang="en-US" sz="2200" dirty="0">
              <a:latin typeface="Calibri"/>
              <a:cs typeface="Calibri"/>
              <a:sym typeface="Wingdings"/>
            </a:endParaRPr>
          </a:p>
        </p:txBody>
      </p:sp>
      <p:sp>
        <p:nvSpPr>
          <p:cNvPr id="6" name="Slide Number Placeholder 5"/>
          <p:cNvSpPr>
            <a:spLocks noGrp="1"/>
          </p:cNvSpPr>
          <p:nvPr>
            <p:ph type="sldNum" sz="quarter" idx="12"/>
          </p:nvPr>
        </p:nvSpPr>
        <p:spPr/>
        <p:txBody>
          <a:bodyPr/>
          <a:lstStyle/>
          <a:p>
            <a:fld id="{8A66AE07-A573-9E42-AA1F-E212CC8A1C16}" type="slidenum">
              <a:rPr lang="en-US" smtClean="0"/>
              <a:t>98</a:t>
            </a:fld>
            <a:endParaRPr lang="en-US" dirty="0"/>
          </a:p>
        </p:txBody>
      </p:sp>
    </p:spTree>
    <p:extLst>
      <p:ext uri="{BB962C8B-B14F-4D97-AF65-F5344CB8AC3E}">
        <p14:creationId xmlns:p14="http://schemas.microsoft.com/office/powerpoint/2010/main" val="229491191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80725" y="1106585"/>
            <a:ext cx="7179407" cy="653892"/>
          </a:xfrm>
          <a:solidFill>
            <a:schemeClr val="tx2">
              <a:lumMod val="40000"/>
              <a:lumOff val="60000"/>
            </a:schemeClr>
          </a:solidFill>
          <a:ln>
            <a:solidFill>
              <a:schemeClr val="tx1"/>
            </a:solidFill>
          </a:ln>
          <a:effectLst>
            <a:outerShdw blurRad="50800" dist="50800" dir="2700000" algn="tl" rotWithShape="0">
              <a:srgbClr val="000000">
                <a:alpha val="43000"/>
              </a:srgbClr>
            </a:outerShdw>
          </a:effectLst>
        </p:spPr>
        <p:txBody>
          <a:bodyPr>
            <a:normAutofit/>
          </a:bodyPr>
          <a:lstStyle/>
          <a:p>
            <a:r>
              <a:rPr lang="en-US" sz="3200" b="1" cap="none" dirty="0" smtClean="0"/>
              <a:t>IV. Conclusion</a:t>
            </a:r>
            <a:endParaRPr lang="en-US" sz="3200" b="1" cap="none" dirty="0"/>
          </a:p>
        </p:txBody>
      </p:sp>
      <p:sp>
        <p:nvSpPr>
          <p:cNvPr id="8" name="Slide Number Placeholder 7"/>
          <p:cNvSpPr>
            <a:spLocks noGrp="1"/>
          </p:cNvSpPr>
          <p:nvPr>
            <p:ph type="sldNum" sz="quarter" idx="12"/>
          </p:nvPr>
        </p:nvSpPr>
        <p:spPr/>
        <p:txBody>
          <a:bodyPr/>
          <a:lstStyle/>
          <a:p>
            <a:fld id="{8A66AE07-A573-9E42-AA1F-E212CC8A1C16}" type="slidenum">
              <a:rPr lang="en-US" smtClean="0"/>
              <a:t>99</a:t>
            </a:fld>
            <a:endParaRPr lang="en-US"/>
          </a:p>
        </p:txBody>
      </p:sp>
    </p:spTree>
    <p:extLst>
      <p:ext uri="{BB962C8B-B14F-4D97-AF65-F5344CB8AC3E}">
        <p14:creationId xmlns:p14="http://schemas.microsoft.com/office/powerpoint/2010/main" val="15719122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10940</TotalTime>
  <Words>5769</Words>
  <Application>Microsoft Macintosh PowerPoint</Application>
  <PresentationFormat>On-screen Show (4:3)</PresentationFormat>
  <Paragraphs>941</Paragraphs>
  <Slides>100</Slides>
  <Notes>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Forming General Filter Rules Using  BGP Prefix Data and Passive DNS</vt:lpstr>
      <vt:lpstr>I. Introduction</vt:lpstr>
      <vt:lpstr>Thanks For The Chance To Talk Today!</vt:lpstr>
      <vt:lpstr>Background</vt:lpstr>
      <vt:lpstr>Content and Format</vt:lpstr>
      <vt:lpstr>What We're Going To Cover Today</vt:lpstr>
      <vt:lpstr>Is This Really A Problem? Yes. Ponemon Reports...</vt:lpstr>
      <vt:lpstr>And This is True Even Though Many Of The Attacks  Are Basic "unsophisticated, brute-force attacks."</vt:lpstr>
      <vt:lpstr>This Is Just Crazy</vt:lpstr>
      <vt:lpstr>A Hypothetical System's Attack Surface</vt:lpstr>
      <vt:lpstr>Defensive Options (In Skeleton Form)</vt:lpstr>
      <vt:lpstr>Out of Scope Today</vt:lpstr>
      <vt:lpstr>We're Just Going to Cope With Two Simple Attacks</vt:lpstr>
      <vt:lpstr>You Could Just Ignore Those Attacks,  Or, You Could Try Blocking Them.</vt:lpstr>
      <vt:lpstr>The Spamhaus SBL: It Often Lists Individual /32's</vt:lpstr>
      <vt:lpstr>A Feed That Formerly Listed Just Fixed-Size CIDRs</vt:lpstr>
      <vt:lpstr>Another Spamhaus Feed That Routinely  Uses Varying Size Filter Rules...</vt:lpstr>
      <vt:lpstr>Bottom Line: Block What "Makes Sense" To Block</vt:lpstr>
      <vt:lpstr>How Many IPv4 /32's Might We Have to Block? Consider the Spamhaus CBL (Composite Block List)</vt:lpstr>
      <vt:lpstr>Just How Patient Are You?</vt:lpstr>
      <vt:lpstr>II. A Worked Example:  ssh probes as seen in syslog data</vt:lpstr>
      <vt:lpstr>syslog: A Terrific Resource That Too Few Look At</vt:lpstr>
      <vt:lpstr>Centralize Your syslogging?</vt:lpstr>
      <vt:lpstr>The Basics of Logging Authentication Failures</vt:lpstr>
      <vt:lpstr>root logins and sshd</vt:lpstr>
      <vt:lpstr>Attributing IPs to Responsible Parties: Whois</vt:lpstr>
      <vt:lpstr>Is There At Least a Crumby PTR Record  for 116.31.116.23?</vt:lpstr>
      <vt:lpstr>What Do We Find If We Check Passive DNS?</vt:lpstr>
      <vt:lpstr>Example of Checking Another Passive DNS Provider</vt:lpstr>
      <vt:lpstr>[Pink == Backfill]... What's "Passive DNS?"</vt:lpstr>
      <vt:lpstr>PowerPoint Presentation</vt:lpstr>
      <vt:lpstr>Some Entities Offering Passive DNS Services</vt:lpstr>
      <vt:lpstr>Let's Also Check Oregon Routeviews</vt:lpstr>
      <vt:lpstr>Don't Like telnet? There's Also Two DNS Zone</vt:lpstr>
      <vt:lpstr>The Little ip2asn shell Script</vt:lpstr>
      <vt:lpstr>Sources of BGP Routing Data</vt:lpstr>
      <vt:lpstr>But What Is "Routeviews"?</vt:lpstr>
      <vt:lpstr>Closest Encompassing CIDR Netblock</vt:lpstr>
      <vt:lpstr>Backup, Please -- What's An "ASN?"</vt:lpstr>
      <vt:lpstr>Whois AS134764? whois.apnic.net says...</vt:lpstr>
      <vt:lpstr>Have Others Seen Probes From That Same IP? Yep...</vt:lpstr>
      <vt:lpstr>Maybe Just Block Using 3rd Party Feeds?</vt:lpstr>
      <vt:lpstr>Default Deny, Whitelisting Exceptions?</vt:lpstr>
      <vt:lpstr>Block Heuristically? Rate Limit? Preshared Keys Only?</vt:lpstr>
      <vt:lpstr>OR You Could Block Locally (And AT SCALE)</vt:lpstr>
      <vt:lpstr>What Has DNSDB Seen For 116.31.96.0/19  During Just The Last Month?</vt:lpstr>
      <vt:lpstr>What Does Domain Whois Say About digitalpartnerconnect.com? (selected records)</vt:lpstr>
      <vt:lpstr>Chaining to digitalpartnersolutions.com  (selected records)</vt:lpstr>
      <vt:lpstr>Connecting A Person To That Company...</vt:lpstr>
      <vt:lpstr>Netblock Reputation: What Else Has Been Seen In 116.31.96.0/19 During The Last 30 Days? ["Snow"] </vt:lpstr>
      <vt:lpstr>Also From 116.31.96.0/19 During The Last 30 Days? [almost looks algorithmic/random, eh?] </vt:lpstr>
      <vt:lpstr>The Blocking Of That Which You Don't Want</vt:lpstr>
      <vt:lpstr>What If I Just Want to Block Prefixes in Postfix?</vt:lpstr>
      <vt:lpstr>Having Blocked 116.31.96.0/19,  117.21.224.127 Soon Made Its Appearance As A Replacement...  </vt:lpstr>
      <vt:lpstr>And Then There's...</vt:lpstr>
      <vt:lpstr>And Then There's... (2)</vt:lpstr>
      <vt:lpstr>And Then There's... (3)</vt:lpstr>
      <vt:lpstr>And Then There's... (4)</vt:lpstr>
      <vt:lpstr>Really "Going For It:" Blocking Entire ASNs</vt:lpstr>
      <vt:lpstr>Example: Finding All Prefixes Belonging to UO Itself</vt:lpstr>
      <vt:lpstr>An Easier Alternative Approach To Finding Prefixes</vt:lpstr>
      <vt:lpstr>And Don't Forget About IPv6, Too...</vt:lpstr>
      <vt:lpstr>If You Are Trying To Block An Entire Entity...</vt:lpstr>
      <vt:lpstr>Factors Impacting Collateral Damage Levels</vt:lpstr>
      <vt:lpstr>"Courtesy Notices" To The Party Getting Blocked?</vt:lpstr>
      <vt:lpstr>Sharing Data With Trusted Third Parties</vt:lpstr>
      <vt:lpstr>III. Worked Example Two: Unwanted Mail</vt:lpstr>
      <vt:lpstr>A Piece of Blocked Email That Was Meant For Me</vt:lpstr>
      <vt:lpstr>Spamhaus' Assessment of Most Abused TLDs</vt:lpstr>
      <vt:lpstr>Partial Report From The Valli Multi-RBL Checker for mastann.top: It *IS* Block Listed</vt:lpstr>
      <vt:lpstr>Domain Whois For Connecting Host (Select Records)</vt:lpstr>
      <vt:lpstr>The Relevance of Alpnames?</vt:lpstr>
      <vt:lpstr>And Cloudflare?</vt:lpstr>
      <vt:lpstr>An Example Of A Cloudflare-Protected Domain</vt:lpstr>
      <vt:lpstr>And Another Example...</vt:lpstr>
      <vt:lpstr>Our Original Domain...</vt:lpstr>
      <vt:lpstr>IP Whois (Selected Records)</vt:lpstr>
      <vt:lpstr>What Does Passive DNS Know About That /28?</vt:lpstr>
      <vt:lpstr>stseize.top: This email pattern look familiar?</vt:lpstr>
      <vt:lpstr>"2nd-level-dom? reverse-domain-names?"</vt:lpstr>
      <vt:lpstr>2nd-level-dom</vt:lpstr>
      <vt:lpstr>reverse-domain-names</vt:lpstr>
      <vt:lpstr>It Isn't Just One Netblock...</vt:lpstr>
      <vt:lpstr>Or How About This One...</vt:lpstr>
      <vt:lpstr>Or This One...</vt:lpstr>
      <vt:lpstr>Rather Than Blocking /28 After /28, Could We Get Away With Just Blocking 69.162.64.0/18 ?</vt:lpstr>
      <vt:lpstr>Other "Private Customer" "LSN-DLLSTX-1"?</vt:lpstr>
      <vt:lpstr>Related To?</vt:lpstr>
      <vt:lpstr>Plus Of Course...</vt:lpstr>
      <vt:lpstr>And Its Friend...</vt:lpstr>
      <vt:lpstr>And...</vt:lpstr>
      <vt:lpstr>And...</vt:lpstr>
      <vt:lpstr>Plus...</vt:lpstr>
      <vt:lpstr>And Also...</vt:lpstr>
      <vt:lpstr>And Then There Is...</vt:lpstr>
      <vt:lpstr>Don't Forget...</vt:lpstr>
      <vt:lpstr>Alternative Strategy</vt:lpstr>
      <vt:lpstr>Alternative Strategy (continued)</vt:lpstr>
      <vt:lpstr>IV. Conclusion</vt:lpstr>
      <vt:lpstr>Take Aways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Forming General Filter Rules Using  BGP Prefix Data and Passive DNS </dc:title>
  <dc:creator>joe</dc:creator>
  <cp:lastModifiedBy>joe</cp:lastModifiedBy>
  <cp:revision>490</cp:revision>
  <dcterms:created xsi:type="dcterms:W3CDTF">2016-11-01T16:20:55Z</dcterms:created>
  <dcterms:modified xsi:type="dcterms:W3CDTF">2016-11-10T09:42:21Z</dcterms:modified>
</cp:coreProperties>
</file>