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259" r:id="rId4"/>
    <p:sldId id="258" r:id="rId5"/>
    <p:sldId id="290" r:id="rId6"/>
    <p:sldId id="292" r:id="rId7"/>
    <p:sldId id="297" r:id="rId8"/>
    <p:sldId id="260" r:id="rId9"/>
    <p:sldId id="269" r:id="rId10"/>
    <p:sldId id="279" r:id="rId11"/>
    <p:sldId id="281" r:id="rId12"/>
    <p:sldId id="291" r:id="rId13"/>
    <p:sldId id="261" r:id="rId14"/>
    <p:sldId id="268" r:id="rId15"/>
    <p:sldId id="288" r:id="rId16"/>
    <p:sldId id="266" r:id="rId17"/>
    <p:sldId id="264" r:id="rId18"/>
    <p:sldId id="295" r:id="rId19"/>
    <p:sldId id="285" r:id="rId20"/>
    <p:sldId id="273" r:id="rId21"/>
    <p:sldId id="286" r:id="rId22"/>
    <p:sldId id="287" r:id="rId23"/>
    <p:sldId id="289" r:id="rId24"/>
    <p:sldId id="284" r:id="rId25"/>
    <p:sldId id="294" r:id="rId26"/>
    <p:sldId id="265" r:id="rId27"/>
    <p:sldId id="282" r:id="rId28"/>
    <p:sldId id="267" r:id="rId29"/>
    <p:sldId id="270" r:id="rId30"/>
    <p:sldId id="274" r:id="rId31"/>
    <p:sldId id="275" r:id="rId32"/>
    <p:sldId id="276" r:id="rId33"/>
    <p:sldId id="277" r:id="rId34"/>
    <p:sldId id="278" r:id="rId35"/>
    <p:sldId id="283" r:id="rId36"/>
    <p:sldId id="325" r:id="rId37"/>
    <p:sldId id="298" r:id="rId38"/>
    <p:sldId id="299" r:id="rId39"/>
    <p:sldId id="300" r:id="rId40"/>
    <p:sldId id="301" r:id="rId41"/>
    <p:sldId id="302" r:id="rId42"/>
    <p:sldId id="319" r:id="rId43"/>
    <p:sldId id="303" r:id="rId44"/>
    <p:sldId id="304" r:id="rId45"/>
    <p:sldId id="305" r:id="rId46"/>
    <p:sldId id="306" r:id="rId47"/>
    <p:sldId id="307" r:id="rId48"/>
    <p:sldId id="320" r:id="rId49"/>
    <p:sldId id="308" r:id="rId50"/>
    <p:sldId id="309" r:id="rId51"/>
    <p:sldId id="326" r:id="rId52"/>
    <p:sldId id="321" r:id="rId53"/>
    <p:sldId id="310" r:id="rId54"/>
    <p:sldId id="311" r:id="rId55"/>
    <p:sldId id="312" r:id="rId56"/>
    <p:sldId id="313" r:id="rId57"/>
    <p:sldId id="314" r:id="rId58"/>
    <p:sldId id="315" r:id="rId59"/>
    <p:sldId id="322" r:id="rId60"/>
    <p:sldId id="316" r:id="rId61"/>
    <p:sldId id="317" r:id="rId62"/>
    <p:sldId id="327" r:id="rId63"/>
    <p:sldId id="323" r:id="rId64"/>
    <p:sldId id="318" r:id="rId65"/>
    <p:sldId id="324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31" autoAdjust="0"/>
  </p:normalViewPr>
  <p:slideViewPr>
    <p:cSldViewPr snapToGrid="0" snapToObjects="1">
      <p:cViewPr varScale="1">
        <p:scale>
          <a:sx n="69" d="100"/>
          <a:sy n="69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handoutMaster" Target="handoutMasters/handoutMaster1.xml"/><Relationship Id="rId69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3D5A5-A471-C44A-AFA1-118FBEC5B47A}" type="datetimeFigureOut">
              <a:rPr lang="en-US" smtClean="0"/>
              <a:t>2/16/16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987E9-CCA4-1441-966C-2C47F056E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132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B1BC6-C861-D74D-B8EA-DCF95A576947}" type="datetimeFigureOut">
              <a:rPr lang="en-US" smtClean="0"/>
              <a:t>2/16/16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84D3C-879B-4C4B-81FF-23E56F7BA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374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52B81-1931-384A-9F78-F012A734622D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0874-2B04-0E4C-89DC-F3F059E26FAC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4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4CBC-4A57-A045-B341-E6B66620852B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5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ECA1-B3E3-5F48-961B-BA8B31264C91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0FFA-1D01-0E4E-BC2E-AD5A23DE65F5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0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89839-0B7F-DB44-82BC-5DF3F0D76186}" type="datetime1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5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42C3-5A5D-AA4F-B609-524AD8FAB22C}" type="datetime1">
              <a:rPr lang="en-US" smtClean="0"/>
              <a:t>2/16/16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8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1D60-9AAB-8F41-B1D3-CE2B8525C299}" type="datetime1">
              <a:rPr lang="en-US" smtClean="0"/>
              <a:t>2/16/16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6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0E3C-7530-144B-8525-6FB7CFF07B2F}" type="datetime1">
              <a:rPr lang="en-US" smtClean="0"/>
              <a:t>2/16/16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697-C2FD-2945-B6D3-4647EBA95072}" type="datetime1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9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95C-4A89-5E43-98C7-C9B7E7453CE7}" type="datetime1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DAED-C7D6-EF43-B218-28E36BC9183D}" type="datetime1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2E8D8-518F-1748-85EC-6DA33061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2833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Protecting Messaging Other Than Email, </a:t>
            </a:r>
            <a:br>
              <a:rPr lang="en-US" sz="3200" b="1" dirty="0" smtClean="0"/>
            </a:br>
            <a:r>
              <a:rPr lang="en-US" sz="3200" b="1" dirty="0" smtClean="0"/>
              <a:t>plus Network Link Protection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767" y="2333907"/>
            <a:ext cx="8341593" cy="4221629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Joe St Sauver, Ph.D.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stsauver@fsi.io or </a:t>
            </a:r>
            <a:r>
              <a:rPr lang="en-US" sz="2400" dirty="0" err="1" smtClean="0">
                <a:solidFill>
                  <a:schemeClr val="tx1"/>
                </a:solidFill>
              </a:rPr>
              <a:t>joe@stsauver.com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M3AAWG Senior Technical Advisor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Scientist, Farsight Security, Inc.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Gold Ballroom, </a:t>
            </a:r>
            <a:r>
              <a:rPr lang="en-US" sz="2400" dirty="0" smtClean="0">
                <a:solidFill>
                  <a:srgbClr val="000000"/>
                </a:solidFill>
              </a:rPr>
              <a:t>1st Floor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M3AAWG 36, San Francisco, California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Wednesday Feb 17th, 2016, 15:30-16:30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https://www.stsauver.com/joe/crypto-other-than-email/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2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"Solutions" to Handling "The Other End"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commercial encrypted voice products may offer a free "receive only" client that can act as an inbound call </a:t>
            </a:r>
            <a:r>
              <a:rPr lang="en-US" sz="2400" b="1" dirty="0" smtClean="0"/>
              <a:t>receiver</a:t>
            </a:r>
            <a:r>
              <a:rPr lang="en-US" sz="2400" dirty="0"/>
              <a:t> </a:t>
            </a:r>
            <a:r>
              <a:rPr lang="en-US" sz="2400" dirty="0" smtClean="0"/>
              <a:t>(but not an outbound call</a:t>
            </a:r>
            <a:r>
              <a:rPr lang="en-US" sz="2400" b="1" dirty="0" smtClean="0"/>
              <a:t> initiator).</a:t>
            </a:r>
            <a:r>
              <a:rPr lang="en-US" sz="2400" dirty="0" smtClean="0"/>
              <a:t> If you have a calling pattern that's strictly "one way," this might be a convenient solution, but that sort of traffic pattern seems rather improbable.</a:t>
            </a:r>
          </a:p>
          <a:p>
            <a:r>
              <a:rPr lang="en-US" sz="2400" dirty="0" smtClean="0"/>
              <a:t>Other products may target enterprise markets. In that case, management picks a product, that's what everybody has, and that's what everybody uses. Within the enterprise, the "other end problem" has been solved because everyone has the same thing.</a:t>
            </a:r>
          </a:p>
          <a:p>
            <a:r>
              <a:rPr lang="en-US" sz="2400" dirty="0" smtClean="0"/>
              <a:t>We're not really interested in either the "free receive-only" option or the enterprise case. </a:t>
            </a:r>
            <a:r>
              <a:rPr lang="en-US" sz="2400" b="1" dirty="0" smtClean="0"/>
              <a:t>We're interested in options that will work for large Internet-scale populations of random </a:t>
            </a:r>
            <a:r>
              <a:rPr lang="en-US" sz="2400" b="1" dirty="0" smtClean="0"/>
              <a:t>consumer or </a:t>
            </a:r>
            <a:r>
              <a:rPr lang="en-US" sz="2400" b="1" dirty="0" smtClean="0"/>
              <a:t>small business </a:t>
            </a:r>
            <a:r>
              <a:rPr lang="en-US" sz="2400" b="1" dirty="0" smtClean="0"/>
              <a:t>adopters</a:t>
            </a:r>
            <a:r>
              <a:rPr lang="en-US" sz="2400" b="1" dirty="0" smtClean="0"/>
              <a:t>.</a:t>
            </a:r>
          </a:p>
          <a:p>
            <a:r>
              <a:rPr lang="en-US" sz="2400" dirty="0" smtClean="0"/>
              <a:t>A free-for-everyone option would seem to be </a:t>
            </a:r>
            <a:r>
              <a:rPr lang="en-US" sz="2400" dirty="0" smtClean="0"/>
              <a:t>the mos</a:t>
            </a:r>
            <a:r>
              <a:rPr lang="en-US" sz="2400" dirty="0" smtClean="0"/>
              <a:t>t straightforward</a:t>
            </a:r>
            <a:r>
              <a:rPr lang="en-US" sz="2400" dirty="0" smtClean="0"/>
              <a:t> </a:t>
            </a:r>
            <a:r>
              <a:rPr lang="en-US" sz="2400" dirty="0" smtClean="0"/>
              <a:t>alternative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Potentially Critical Role of Mobile Carriers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Mobile </a:t>
            </a:r>
            <a:r>
              <a:rPr lang="en-US" sz="2400" dirty="0" smtClean="0"/>
              <a:t>carriers have </a:t>
            </a:r>
            <a:r>
              <a:rPr lang="en-US" sz="2400" dirty="0" smtClean="0"/>
              <a:t>a potentially critical role to play when it comes to promoting secure E2E voice and secure E2E text service.</a:t>
            </a:r>
          </a:p>
          <a:p>
            <a:endParaRPr lang="en-US" sz="2400" dirty="0"/>
          </a:p>
          <a:p>
            <a:r>
              <a:rPr lang="en-US" sz="2400" b="1" dirty="0" smtClean="0"/>
              <a:t>If you're a mobile carrier, and you recommend/promote a secure voice/text option for your customers, that's likely what they'll use. This can help create critical mass/focused adoption.</a:t>
            </a:r>
          </a:p>
          <a:p>
            <a:endParaRPr lang="en-US" sz="2400" b="1" dirty="0" smtClean="0"/>
          </a:p>
          <a:p>
            <a:r>
              <a:rPr lang="en-US" sz="2400" dirty="0" smtClean="0"/>
              <a:t>We recognize that some mobile carriers may not be willing or able to choose a product of this sort – I totally get that.</a:t>
            </a:r>
          </a:p>
          <a:p>
            <a:endParaRPr lang="en-US" sz="2400" dirty="0"/>
          </a:p>
          <a:p>
            <a:r>
              <a:rPr lang="en-US" sz="2400" dirty="0" smtClean="0"/>
              <a:t>But, if you are a mobile carrier and you CAN promote a secure mobile voice and secure mobile text solution while your competitors don't, this may serve as a </a:t>
            </a:r>
            <a:r>
              <a:rPr lang="en-US" sz="2400" b="1" dirty="0" smtClean="0"/>
              <a:t>positive market differentiator</a:t>
            </a:r>
            <a:r>
              <a:rPr lang="en-US" sz="2400" dirty="0" smtClean="0"/>
              <a:t> in a noisy/crowded mobile marketplace.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29"/>
            <a:ext cx="9144000" cy="58755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Bet-Your-Life-Grade Protection?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08098"/>
            <a:ext cx="8710706" cy="582578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While some of the applications we'll mention are extraordinarily good at protecting your communications against eavesdropping, </a:t>
            </a:r>
            <a:r>
              <a:rPr lang="en-US" sz="2400" b="1" dirty="0" smtClean="0"/>
              <a:t>please do NOT "bet your life" on any application </a:t>
            </a:r>
            <a:r>
              <a:rPr lang="en-US" sz="2400" b="1" dirty="0" smtClean="0"/>
              <a:t>mentioned.</a:t>
            </a:r>
            <a:endParaRPr lang="en-US" sz="2400" b="1" dirty="0" smtClean="0"/>
          </a:p>
          <a:p>
            <a:r>
              <a:rPr lang="en-US" sz="2400" dirty="0" smtClean="0"/>
              <a:t>Even with the best available options, there are still many ways that communication privacy can be potentially undercut for high value </a:t>
            </a:r>
            <a:r>
              <a:rPr lang="en-US" sz="2400" dirty="0" smtClean="0"/>
              <a:t>targets by </a:t>
            </a:r>
            <a:r>
              <a:rPr lang="en-US" sz="2400" dirty="0" smtClean="0"/>
              <a:t>determined adversaries, including via untrustworthy communication partners, compromised hardware, or technical eavesdropping measures (such as shotgun microphones) meant to remotely collect conversations </a:t>
            </a:r>
            <a:r>
              <a:rPr lang="en-US" sz="2400" i="1" dirty="0" smtClean="0"/>
              <a:t>believed</a:t>
            </a:r>
            <a:r>
              <a:rPr lang="en-US" sz="2400" dirty="0" smtClean="0"/>
              <a:t> </a:t>
            </a:r>
            <a:r>
              <a:rPr lang="en-US" sz="2400" dirty="0" smtClean="0"/>
              <a:t>– at least by those talking -- </a:t>
            </a:r>
            <a:r>
              <a:rPr lang="en-US" sz="2400" dirty="0" smtClean="0"/>
              <a:t>to </a:t>
            </a:r>
            <a:r>
              <a:rPr lang="en-US" sz="2400" dirty="0" smtClean="0"/>
              <a:t>be happening in </a:t>
            </a:r>
            <a:r>
              <a:rPr lang="en-US" sz="2400" dirty="0" smtClean="0"/>
              <a:t>privacy.</a:t>
            </a:r>
            <a:endParaRPr lang="en-US" sz="2400" dirty="0"/>
          </a:p>
          <a:p>
            <a:r>
              <a:rPr lang="en-US" sz="2400" dirty="0" smtClean="0"/>
              <a:t>If you do decide to rely on one of the solutions we'll mention, </a:t>
            </a:r>
            <a:r>
              <a:rPr lang="en-US" sz="2400" b="1" dirty="0" smtClean="0"/>
              <a:t>please do your own due diligence</a:t>
            </a:r>
            <a:r>
              <a:rPr lang="en-US" sz="2400" dirty="0" smtClean="0"/>
              <a:t> to verify the suitability of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that </a:t>
            </a:r>
            <a:r>
              <a:rPr lang="en-US" sz="2400" dirty="0" smtClean="0"/>
              <a:t>solution for your unique circumstances and exposures. </a:t>
            </a:r>
            <a:br>
              <a:rPr lang="en-US" sz="2400" dirty="0" smtClean="0"/>
            </a:br>
            <a:r>
              <a:rPr lang="en-US" sz="2400" dirty="0" smtClean="0"/>
              <a:t>We recommend that </a:t>
            </a:r>
            <a:r>
              <a:rPr lang="en-US" sz="2400" dirty="0" smtClean="0"/>
              <a:t>you NOT </a:t>
            </a:r>
            <a:r>
              <a:rPr lang="en-US" sz="2400" dirty="0" smtClean="0"/>
              <a:t>blindly trust any commercially available solution in situations where you could get badly hurt.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9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Explicitly Excluded From Our Discussion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will also NOT consider devices that are intended for use solely by government-approved customers for classified communications over the </a:t>
            </a:r>
            <a:r>
              <a:rPr lang="en-US" sz="2400" b="1" dirty="0" smtClean="0"/>
              <a:t>Defense Red Switch Network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 http://</a:t>
            </a:r>
            <a:r>
              <a:rPr lang="en-US" sz="2400" dirty="0" err="1" smtClean="0"/>
              <a:t>en.wikipedia.org</a:t>
            </a:r>
            <a:r>
              <a:rPr lang="en-US" sz="2400" dirty="0" smtClean="0"/>
              <a:t>/wiki/</a:t>
            </a:r>
            <a:r>
              <a:rPr lang="en-US" sz="2400" dirty="0" err="1" smtClean="0"/>
              <a:t>Defense_Red_Switch_Network</a:t>
            </a:r>
            <a:r>
              <a:rPr lang="en-US" sz="2400" dirty="0" smtClean="0"/>
              <a:t> )</a:t>
            </a:r>
          </a:p>
          <a:p>
            <a:endParaRPr lang="en-US" sz="2400" dirty="0"/>
          </a:p>
          <a:p>
            <a:r>
              <a:rPr lang="en-US" sz="2400" dirty="0" smtClean="0"/>
              <a:t> This means that we will NOT be including products such as </a:t>
            </a:r>
            <a:br>
              <a:rPr lang="en-US" sz="2400" dirty="0" smtClean="0"/>
            </a:br>
            <a:endParaRPr lang="en-US" sz="2400" dirty="0" smtClean="0"/>
          </a:p>
          <a:p>
            <a:pPr lvl="1"/>
            <a:r>
              <a:rPr lang="en-US" sz="2400" dirty="0" smtClean="0"/>
              <a:t>http://</a:t>
            </a:r>
            <a:r>
              <a:rPr lang="en-US" sz="2400" dirty="0" err="1" smtClean="0"/>
              <a:t>www.boeing.com</a:t>
            </a:r>
            <a:r>
              <a:rPr lang="en-US" sz="2400" dirty="0" smtClean="0"/>
              <a:t>/defense/</a:t>
            </a:r>
            <a:r>
              <a:rPr lang="en-US" sz="2400" dirty="0" err="1" smtClean="0"/>
              <a:t>boeing</a:t>
            </a:r>
            <a:r>
              <a:rPr lang="en-US" sz="2400" dirty="0" smtClean="0"/>
              <a:t>-black/</a:t>
            </a:r>
            <a:r>
              <a:rPr lang="en-US" sz="2400" dirty="0" err="1" smtClean="0"/>
              <a:t>index.page</a:t>
            </a:r>
            <a:endParaRPr lang="en-US" sz="2400" dirty="0" smtClean="0"/>
          </a:p>
          <a:p>
            <a:pPr lvl="1"/>
            <a:r>
              <a:rPr lang="en-US" sz="2400" dirty="0" smtClean="0"/>
              <a:t>https://</a:t>
            </a:r>
            <a:r>
              <a:rPr lang="en-US" sz="2400" dirty="0" err="1" smtClean="0"/>
              <a:t>gdmissionsystems.com</a:t>
            </a:r>
            <a:r>
              <a:rPr lang="en-US" sz="2400" dirty="0" smtClean="0"/>
              <a:t>/cyber/products/secure-voice</a:t>
            </a:r>
          </a:p>
          <a:p>
            <a:pPr lvl="1"/>
            <a:r>
              <a:rPr lang="en-US" sz="2400" dirty="0"/>
              <a:t>o</a:t>
            </a:r>
            <a:r>
              <a:rPr lang="en-US" sz="2400" dirty="0" smtClean="0"/>
              <a:t>r any other product that relies on NSA "Type 1" (controlled access) crypto technology....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That exclusion aside, what would we</a:t>
            </a:r>
            <a:r>
              <a:rPr lang="en-US" sz="2400" b="1" dirty="0" smtClean="0"/>
              <a:t> would like to see in a secure mobile voice solution?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3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Winnowing The Remaining Abundance of Options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Highly desirable "</a:t>
            </a:r>
            <a:r>
              <a:rPr lang="en-US" sz="2400" b="1" dirty="0"/>
              <a:t>s</a:t>
            </a:r>
            <a:r>
              <a:rPr lang="en-US" sz="2400" b="1" dirty="0" smtClean="0"/>
              <a:t>oft" (end-user-experience) factors: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>(1) Easy to use</a:t>
            </a:r>
            <a:br>
              <a:rPr lang="en-US" sz="2400" dirty="0" smtClean="0"/>
            </a:br>
            <a:r>
              <a:rPr lang="en-US" sz="2400" dirty="0" smtClean="0"/>
              <a:t>(2) Free</a:t>
            </a:r>
            <a:br>
              <a:rPr lang="en-US" sz="2400" dirty="0" smtClean="0"/>
            </a:br>
            <a:r>
              <a:rPr lang="en-US" sz="2400" dirty="0" smtClean="0"/>
              <a:t>(3) HD quality (with </a:t>
            </a:r>
            <a:r>
              <a:rPr lang="en-US" sz="2400" dirty="0"/>
              <a:t>low </a:t>
            </a:r>
            <a:r>
              <a:rPr lang="en-US" sz="2400" dirty="0" smtClean="0"/>
              <a:t>bandwidth utilization)</a:t>
            </a:r>
            <a:br>
              <a:rPr lang="en-US" sz="2400" dirty="0" smtClean="0"/>
            </a:br>
            <a:r>
              <a:rPr lang="en-US" sz="2400" dirty="0" smtClean="0"/>
              <a:t>(4) Also supports </a:t>
            </a:r>
            <a:r>
              <a:rPr lang="en-US" sz="2400" dirty="0"/>
              <a:t>secure </a:t>
            </a:r>
            <a:r>
              <a:rPr lang="en-US" sz="2400" dirty="0" smtClean="0"/>
              <a:t>text, video and file transfers</a:t>
            </a:r>
            <a:br>
              <a:rPr lang="en-US" sz="2400" dirty="0" smtClean="0"/>
            </a:br>
            <a:r>
              <a:rPr lang="en-US" sz="2400" dirty="0" smtClean="0"/>
              <a:t>(5) Runs on "everything"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/>
              <a:t>Highly desirable "</a:t>
            </a:r>
            <a:r>
              <a:rPr lang="en-US" sz="2400" b="1" dirty="0"/>
              <a:t>h</a:t>
            </a:r>
            <a:r>
              <a:rPr lang="en-US" sz="2400" b="1" dirty="0" smtClean="0"/>
              <a:t>ard" (technical) factors: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>(1) Proven </a:t>
            </a:r>
            <a:r>
              <a:rPr lang="en-US" sz="2400" dirty="0" smtClean="0"/>
              <a:t>algorithms</a:t>
            </a:r>
            <a:br>
              <a:rPr lang="en-US" sz="2400" dirty="0" smtClean="0"/>
            </a:br>
            <a:r>
              <a:rPr lang="en-US" sz="2400" dirty="0" smtClean="0"/>
              <a:t>(2) Cryptographically </a:t>
            </a:r>
            <a:r>
              <a:rPr lang="en-US" sz="2400" dirty="0" smtClean="0"/>
              <a:t>secure E2E</a:t>
            </a:r>
            <a:br>
              <a:rPr lang="en-US" sz="2400" dirty="0" smtClean="0"/>
            </a:br>
            <a:r>
              <a:rPr lang="en-US" sz="2400" dirty="0" smtClean="0"/>
              <a:t>(3) </a:t>
            </a:r>
            <a:r>
              <a:rPr lang="en-US" sz="2400" dirty="0" smtClean="0"/>
              <a:t>Non-attributability (doesn't require linkage to a real identity)</a:t>
            </a:r>
            <a:br>
              <a:rPr lang="en-US" sz="2400" dirty="0" smtClean="0"/>
            </a:br>
            <a:r>
              <a:rPr lang="en-US" sz="2400" dirty="0" smtClean="0"/>
              <a:t>(4) </a:t>
            </a:r>
            <a:r>
              <a:rPr lang="en-US" sz="2400" dirty="0" smtClean="0"/>
              <a:t>Avoids opportunities for metadata collection</a:t>
            </a:r>
            <a:br>
              <a:rPr lang="en-US" sz="2400" dirty="0" smtClean="0"/>
            </a:br>
            <a:r>
              <a:rPr lang="en-US" sz="2400" dirty="0" smtClean="0"/>
              <a:t>(5) </a:t>
            </a:r>
            <a:r>
              <a:rPr lang="en-US" sz="2400" dirty="0"/>
              <a:t>O</a:t>
            </a:r>
            <a:r>
              <a:rPr lang="en-US" sz="2400" dirty="0" smtClean="0"/>
              <a:t>pen source for ease of auditing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2583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II. "Soft" Factors:</a:t>
            </a:r>
            <a:br>
              <a:rPr lang="en-US" sz="3200" b="1" dirty="0" smtClean="0"/>
            </a:br>
            <a:r>
              <a:rPr lang="en-US" sz="3200" b="1" dirty="0" smtClean="0"/>
              <a:t>The End-User Experience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25041"/>
            <a:ext cx="6400800" cy="100667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These "soft" factors may be as important, or 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MORE important, than the "hard" factors...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85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(1) Easy to Use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Consumers have been "spoiled" by how easy it is to use many popular unencrypted (or lightly-encrypted) Internet voice or text messaging applications.</a:t>
            </a:r>
          </a:p>
          <a:p>
            <a:endParaRPr lang="en-US" sz="2400" dirty="0" smtClean="0"/>
          </a:p>
          <a:p>
            <a:r>
              <a:rPr lang="en-US" sz="2400" dirty="0" smtClean="0"/>
              <a:t>If encrypted alternatives are too hard-to-use, by comparison, most consumers simply won't bother to do so.</a:t>
            </a:r>
          </a:p>
          <a:p>
            <a:endParaRPr lang="en-US" sz="2400" dirty="0" smtClean="0"/>
          </a:p>
          <a:p>
            <a:r>
              <a:rPr lang="en-US" sz="2400" dirty="0" smtClean="0"/>
              <a:t>It is hard to overemphasize the importance of this point</a:t>
            </a:r>
          </a:p>
          <a:p>
            <a:endParaRPr lang="en-US" sz="2400" dirty="0"/>
          </a:p>
          <a:p>
            <a:r>
              <a:rPr lang="en-US" sz="2400" b="1" dirty="0" smtClean="0"/>
              <a:t>Cryptographically secure products, to succeed, most be easy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(2) Free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Users need to be able to afford any potential solution (at least if we want it to be potentially broadly adopted). </a:t>
            </a:r>
          </a:p>
          <a:p>
            <a:endParaRPr lang="en-US" sz="2400" dirty="0"/>
          </a:p>
          <a:p>
            <a:r>
              <a:rPr lang="en-US" sz="2400" dirty="0" smtClean="0"/>
              <a:t>This implies $500+ solutions are likely non-starters for the consumer market, particularly since both sides of a conversation would need to make such an investment.</a:t>
            </a:r>
          </a:p>
          <a:p>
            <a:endParaRPr lang="en-US" sz="2400" dirty="0"/>
          </a:p>
          <a:p>
            <a:r>
              <a:rPr lang="en-US" sz="2400" dirty="0" smtClean="0"/>
              <a:t>Free/open source software is obviously attractive, *IF* it is easily and securely installed and configured.</a:t>
            </a:r>
          </a:p>
          <a:p>
            <a:endParaRPr lang="en-US" sz="2400" dirty="0"/>
          </a:p>
          <a:p>
            <a:r>
              <a:rPr lang="en-US" sz="2400" dirty="0"/>
              <a:t>F</a:t>
            </a:r>
            <a:r>
              <a:rPr lang="en-US" sz="2400" dirty="0" smtClean="0"/>
              <a:t>ree products also avoid </a:t>
            </a:r>
            <a:r>
              <a:rPr lang="en-US" sz="2400" dirty="0"/>
              <a:t>leaving a financial </a:t>
            </a:r>
            <a:r>
              <a:rPr lang="en-US" sz="2400" dirty="0" smtClean="0"/>
              <a:t>attribution trail ("follow the money")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33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i="1" u="sng" dirty="0" smtClean="0"/>
              <a:t>Free?</a:t>
            </a:r>
            <a:r>
              <a:rPr lang="en-US" sz="3200" b="1" dirty="0" smtClean="0"/>
              <a:t> How Does </a:t>
            </a:r>
            <a:r>
              <a:rPr lang="en-US" sz="3200" b="1" i="1" u="sng" dirty="0" smtClean="0"/>
              <a:t>That</a:t>
            </a:r>
            <a:r>
              <a:rPr lang="en-US" sz="3200" b="1" dirty="0" smtClean="0"/>
              <a:t> Sort of Business Model Work?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common Internet saying is, "If you're not paying, you're the product being sold," and often there's truth in that observation. There are exceptions, however. At least some cryptographically-protected secure voice products have been produced and distributed as "labors of love," relying on grants and donations.</a:t>
            </a:r>
          </a:p>
          <a:p>
            <a:r>
              <a:rPr lang="en-US" sz="2400" dirty="0" smtClean="0"/>
              <a:t>Other products may employ the usual set of "pseudo-free" funding approaches, including: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limited free use (N minutes/month are free, more than that? $)</a:t>
            </a:r>
            <a:br>
              <a:rPr lang="en-US" sz="2400" dirty="0" smtClean="0"/>
            </a:br>
            <a:r>
              <a:rPr lang="en-US" sz="2400" dirty="0" smtClean="0"/>
              <a:t>-- basic product is free; feature-rich "pro" version costs $ </a:t>
            </a:r>
            <a:br>
              <a:rPr lang="en-US" sz="2400" dirty="0" smtClean="0"/>
            </a:br>
            <a:r>
              <a:rPr lang="en-US" sz="2400" dirty="0" smtClean="0"/>
              <a:t>    (for example, a voice product may generally be free, except for</a:t>
            </a:r>
            <a:br>
              <a:rPr lang="en-US" sz="2400" dirty="0" smtClean="0"/>
            </a:br>
            <a:r>
              <a:rPr lang="en-US" sz="2400" dirty="0" smtClean="0"/>
              <a:t>    calls to/from POTS #'s)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</a:t>
            </a:r>
            <a:r>
              <a:rPr lang="en-US" sz="2400" dirty="0"/>
              <a:t>- </a:t>
            </a:r>
            <a:r>
              <a:rPr lang="en-US" sz="2400" dirty="0" smtClean="0"/>
              <a:t>give </a:t>
            </a:r>
            <a:r>
              <a:rPr lang="en-US" sz="2400" dirty="0"/>
              <a:t>away the product, but </a:t>
            </a:r>
            <a:r>
              <a:rPr lang="en-US" sz="2400" dirty="0" smtClean="0"/>
              <a:t>sell product support/prof. services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-- in-app </a:t>
            </a:r>
            <a:r>
              <a:rPr lang="en-US" sz="2400" dirty="0" smtClean="0"/>
              <a:t>advertising generates revenue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free (for now), maybe not-free later (once you're "hooked")</a:t>
            </a:r>
            <a:br>
              <a:rPr lang="en-US" sz="2400" dirty="0" smtClean="0"/>
            </a:br>
            <a:r>
              <a:rPr lang="en-US" sz="2400" dirty="0" smtClean="0"/>
              <a:t>-- build market share with an eye towards an eventual buy-out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1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71717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(3) HD Quality (With Low Bandwidth Utilization)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a secure voice solution can't deliver good (virtually "HD") voice quality, it probably won't end up getting used. </a:t>
            </a:r>
            <a:r>
              <a:rPr lang="en-US" sz="2400" dirty="0"/>
              <a:t>This means that any encrypted voice solution needs to be able to deliver </a:t>
            </a:r>
            <a:r>
              <a:rPr lang="en-US" sz="2400" dirty="0" smtClean="0"/>
              <a:t>high quality, low </a:t>
            </a:r>
            <a:r>
              <a:rPr lang="en-US" sz="2400" dirty="0"/>
              <a:t>jitter </a:t>
            </a:r>
            <a:r>
              <a:rPr lang="en-US" sz="2400" dirty="0" smtClean="0"/>
              <a:t>audio.</a:t>
            </a:r>
          </a:p>
          <a:p>
            <a:endParaRPr lang="en-US" sz="2400" dirty="0"/>
          </a:p>
          <a:p>
            <a:r>
              <a:rPr lang="en-US" sz="2400" dirty="0" smtClean="0"/>
              <a:t>Delays (call setup time, and encrypt/transmit/decrypt latencies) also need to be minimized – this can't be like talking to someone on the moon. "Did this finally connect? Can you hear me? Over..." People just won't put up with it.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AND the application needs to do all this while consuming relatively low amounts of bandwidth.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07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Introduction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81529"/>
            <a:ext cx="8710706" cy="575235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Today's session has two parts:</a:t>
            </a:r>
          </a:p>
          <a:p>
            <a:endParaRPr lang="en-US" sz="2400" dirty="0"/>
          </a:p>
          <a:p>
            <a:pPr lvl="1"/>
            <a:r>
              <a:rPr lang="en-US" sz="2400" b="1" dirty="0" smtClean="0"/>
              <a:t>The first part will consider cryptographic privacy protection for </a:t>
            </a:r>
            <a:r>
              <a:rPr lang="en-US" sz="2400" b="1" u="sng" dirty="0" smtClean="0"/>
              <a:t>messaging other than email.</a:t>
            </a:r>
            <a:endParaRPr lang="en-US" sz="2400" dirty="0"/>
          </a:p>
          <a:p>
            <a:pPr lvl="1"/>
            <a:r>
              <a:rPr lang="en-US" sz="2400" b="1" dirty="0" smtClean="0"/>
              <a:t>The second part will focus on cryptographic protection of </a:t>
            </a:r>
            <a:br>
              <a:rPr lang="en-US" sz="2400" b="1" dirty="0" smtClean="0"/>
            </a:br>
            <a:r>
              <a:rPr lang="en-US" sz="2400" b="1" u="sng" dirty="0" smtClean="0"/>
              <a:t>high speed internal links</a:t>
            </a:r>
            <a:r>
              <a:rPr lang="en-US" sz="2400" b="1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common link between the two topics is that in each case, your options are</a:t>
            </a:r>
            <a:r>
              <a:rPr lang="en-US" sz="2400" b="1" dirty="0" smtClean="0"/>
              <a:t> constrained by what the market offers. </a:t>
            </a:r>
            <a:br>
              <a:rPr lang="en-US" sz="2400" b="1" dirty="0" smtClean="0"/>
            </a:br>
            <a:r>
              <a:rPr lang="en-US" sz="2400" dirty="0" smtClean="0"/>
              <a:t>Today's goal is to help you understand why you want protection for these points of exposure, and how to select a solution.</a:t>
            </a:r>
          </a:p>
          <a:p>
            <a:endParaRPr lang="en-US" sz="2400" dirty="0" smtClean="0"/>
          </a:p>
          <a:p>
            <a:r>
              <a:rPr lang="en-US" sz="2400" dirty="0" smtClean="0"/>
              <a:t>Both of these topics are the subject of pending draft documents in the Pervasive Monitoring SIG.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39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717176"/>
          </a:xfrm>
        </p:spPr>
        <p:txBody>
          <a:bodyPr>
            <a:normAutofit/>
          </a:bodyPr>
          <a:lstStyle/>
          <a:p>
            <a:r>
              <a:rPr lang="en-US" sz="3100" b="1" dirty="0" smtClean="0"/>
              <a:t>(</a:t>
            </a:r>
            <a:r>
              <a:rPr lang="en-US" sz="3100" b="1" dirty="0"/>
              <a:t>4</a:t>
            </a:r>
            <a:r>
              <a:rPr lang="en-US" sz="3100" b="1" dirty="0" smtClean="0"/>
              <a:t>) Supports Secure Text, Video and File Transfers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952400"/>
            <a:ext cx="8710706" cy="5681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While voice is the thing that's often focused upon</a:t>
            </a:r>
            <a:r>
              <a:rPr lang="en-US" sz="2400" dirty="0"/>
              <a:t> </a:t>
            </a:r>
            <a:r>
              <a:rPr lang="en-US" sz="2400" dirty="0" smtClean="0"/>
              <a:t>when it comes to securing mobile devices, mobile devices are often used as a way of transmitting text, files, and video, too.</a:t>
            </a:r>
          </a:p>
          <a:p>
            <a:endParaRPr lang="en-US" sz="2400" dirty="0" smtClean="0"/>
          </a:p>
          <a:p>
            <a:r>
              <a:rPr lang="en-US" sz="2400" dirty="0" smtClean="0"/>
              <a:t>If the user's current non-encrypted messaging solution supports sending texts, video and files, they will expect a secure option to do so, too, and may not be willing to accept any option that doesn't deliver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80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(5) Runs  on "Everything"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solutions may only be available for limited platforms.</a:t>
            </a:r>
          </a:p>
          <a:p>
            <a:r>
              <a:rPr lang="en-US" sz="2400" dirty="0" smtClean="0"/>
              <a:t>For example, a solution might only be available for iPhone, or only be available for Android, or just in the form of a proprietary hardened handset.</a:t>
            </a:r>
          </a:p>
          <a:p>
            <a:r>
              <a:rPr lang="en-US" sz="2400" dirty="0" smtClean="0"/>
              <a:t>Ideally, we'd like a solution that's available for ALL popular handsets and mobile devices, including</a:t>
            </a:r>
            <a:r>
              <a:rPr lang="en-US" sz="2400" dirty="0"/>
              <a:t> </a:t>
            </a:r>
            <a:r>
              <a:rPr lang="en-US" sz="2400" dirty="0" smtClean="0"/>
              <a:t>at least:</a:t>
            </a:r>
            <a:br>
              <a:rPr lang="en-US" sz="2400" dirty="0" smtClean="0"/>
            </a:br>
            <a:r>
              <a:rPr lang="en-US" sz="2400" dirty="0" smtClean="0"/>
              <a:t>-- Android</a:t>
            </a:r>
            <a:br>
              <a:rPr lang="en-US" sz="2400" dirty="0" smtClean="0"/>
            </a:br>
            <a:r>
              <a:rPr lang="en-US" sz="2400" dirty="0" smtClean="0"/>
              <a:t>-- iPhones and other iOS devices</a:t>
            </a:r>
            <a:br>
              <a:rPr lang="en-US" sz="2400" dirty="0" smtClean="0"/>
            </a:br>
            <a:r>
              <a:rPr lang="en-US" sz="2400" dirty="0" smtClean="0"/>
              <a:t>-- Mac OS X</a:t>
            </a:r>
            <a:br>
              <a:rPr lang="en-US" sz="2400" dirty="0" smtClean="0"/>
            </a:br>
            <a:r>
              <a:rPr lang="en-US" sz="2400" dirty="0"/>
              <a:t>-- Microsoft Windows</a:t>
            </a:r>
            <a:br>
              <a:rPr lang="en-US" sz="2400" dirty="0"/>
            </a:br>
            <a:r>
              <a:rPr lang="en-US" sz="2400" dirty="0"/>
              <a:t>-- </a:t>
            </a:r>
            <a:r>
              <a:rPr lang="en-US" sz="2400" dirty="0" smtClean="0"/>
              <a:t>Linux</a:t>
            </a:r>
          </a:p>
          <a:p>
            <a:r>
              <a:rPr lang="en-US" sz="2400" dirty="0" smtClean="0"/>
              <a:t>We'd even like to see support for: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</a:t>
            </a:r>
            <a:r>
              <a:rPr lang="en-US" sz="2400" dirty="0"/>
              <a:t>- Windows Phones</a:t>
            </a:r>
            <a:br>
              <a:rPr lang="en-US" sz="2400" dirty="0"/>
            </a:br>
            <a:r>
              <a:rPr lang="en-US" sz="2400" dirty="0"/>
              <a:t>-- </a:t>
            </a:r>
            <a:r>
              <a:rPr lang="en-US" sz="2400" dirty="0" smtClean="0"/>
              <a:t>Blackberry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9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Interoperability: A Practical Necessity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desire to have a single product that can work "everywhere" </a:t>
            </a:r>
            <a:br>
              <a:rPr lang="en-US" sz="2400" dirty="0" smtClean="0"/>
            </a:br>
            <a:r>
              <a:rPr lang="en-US" sz="2400" dirty="0" smtClean="0"/>
              <a:t>is not some utopian "hippy commune" dream, it's a matter of simple pragmatism.</a:t>
            </a:r>
          </a:p>
          <a:p>
            <a:r>
              <a:rPr lang="en-US" sz="2400" dirty="0" smtClean="0"/>
              <a:t>If a product </a:t>
            </a:r>
            <a:r>
              <a:rPr lang="en-US" sz="2400" b="1" dirty="0" smtClean="0"/>
              <a:t>doesn't</a:t>
            </a:r>
            <a:r>
              <a:rPr lang="en-US" sz="2400" dirty="0" smtClean="0"/>
              <a:t> support all platforms, either: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some people will not be able to securely communicate,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multiple products will need to be used, or </a:t>
            </a:r>
            <a:br>
              <a:rPr lang="en-US" sz="2400" dirty="0" smtClean="0"/>
            </a:br>
            <a:r>
              <a:rPr lang="en-US" sz="2400" dirty="0" smtClean="0"/>
              <a:t>-- users may even have to buy and carry multiple devices</a:t>
            </a:r>
          </a:p>
          <a:p>
            <a:r>
              <a:rPr lang="en-US" sz="2400" dirty="0" smtClean="0"/>
              <a:t>It's a LOT easier if everyone can standardize on one or two mobile products at most (presumably this would mean Android (53.3% of the U.S. smartphone market as of December 2015), plus Apple iOS (42.9% of the US Market),* plus Mac OS X and MS Windows.</a:t>
            </a:r>
          </a:p>
          <a:p>
            <a:pPr marL="0" indent="0">
              <a:buNone/>
            </a:pPr>
            <a:r>
              <a:rPr lang="en-US" sz="2400" dirty="0" smtClean="0"/>
              <a:t>----</a:t>
            </a:r>
            <a:br>
              <a:rPr lang="en-US" sz="2400" dirty="0" smtClean="0"/>
            </a:br>
            <a:r>
              <a:rPr lang="en-US" sz="2400" dirty="0" smtClean="0"/>
              <a:t>https://</a:t>
            </a:r>
            <a:r>
              <a:rPr lang="en-US" sz="2400" dirty="0" err="1" smtClean="0"/>
              <a:t>www.comscore.com</a:t>
            </a:r>
            <a:r>
              <a:rPr lang="en-US" sz="2400" dirty="0" smtClean="0"/>
              <a:t>/Insights/Market-Rankings/comScore-Reports-December-2015-US-Smartphone-Subscriber-Market-Share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65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III. "Hard" Factors:</a:t>
            </a:r>
            <a:br>
              <a:rPr lang="en-US" sz="3200" b="1" dirty="0" smtClean="0"/>
            </a:br>
            <a:r>
              <a:rPr lang="en-US" sz="3200" b="1" dirty="0" smtClean="0"/>
              <a:t>Technical Requirements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3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(1) Proven Cryptographic Algorithms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There's nothing more frightening than use of "home-grown" crypto algorithms in a production system. You need thoroughly scrutinized/soundly implemented crypto protocols, instead.</a:t>
            </a:r>
            <a:endParaRPr lang="en-US" sz="2400" dirty="0"/>
          </a:p>
          <a:p>
            <a:r>
              <a:rPr lang="en-US" sz="2400" dirty="0" smtClean="0"/>
              <a:t>In a voice messaging space, this seems to largely devolve to:</a:t>
            </a:r>
            <a:br>
              <a:rPr lang="en-US" sz="2400" dirty="0" smtClean="0"/>
            </a:br>
            <a:r>
              <a:rPr lang="en-US" sz="2400" dirty="0" smtClean="0"/>
              <a:t>-- </a:t>
            </a:r>
            <a:r>
              <a:rPr lang="en-US" sz="2400" dirty="0" err="1" smtClean="0"/>
              <a:t>sRTP</a:t>
            </a:r>
            <a:r>
              <a:rPr lang="en-US" sz="2400" dirty="0" smtClean="0"/>
              <a:t> ( https://</a:t>
            </a:r>
            <a:r>
              <a:rPr lang="en-US" sz="2400" dirty="0" err="1" smtClean="0"/>
              <a:t>tools.ietf.org</a:t>
            </a:r>
            <a:r>
              <a:rPr lang="en-US" sz="2400" dirty="0" smtClean="0"/>
              <a:t>/html/rfc3711 )</a:t>
            </a:r>
            <a:br>
              <a:rPr lang="en-US" sz="2400" dirty="0" smtClean="0"/>
            </a:br>
            <a:r>
              <a:rPr lang="en-US" sz="2400" dirty="0" smtClean="0"/>
              <a:t>-- zRTP ( https://</a:t>
            </a:r>
            <a:r>
              <a:rPr lang="en-US" sz="2400" dirty="0" err="1" smtClean="0"/>
              <a:t>tools.ietf.org</a:t>
            </a:r>
            <a:r>
              <a:rPr lang="en-US" sz="2400" dirty="0" smtClean="0"/>
              <a:t>/html/rfc6189 )</a:t>
            </a:r>
            <a:br>
              <a:rPr lang="en-US" sz="2400" dirty="0" smtClean="0"/>
            </a:br>
            <a:r>
              <a:rPr lang="en-US" sz="2400" dirty="0" smtClean="0"/>
              <a:t>   [nice FAQ on RTP, </a:t>
            </a:r>
            <a:r>
              <a:rPr lang="en-US" sz="2400" dirty="0" err="1" smtClean="0"/>
              <a:t>sRTP</a:t>
            </a:r>
            <a:r>
              <a:rPr lang="en-US" sz="2400" dirty="0" smtClean="0"/>
              <a:t>, zRTP at </a:t>
            </a:r>
            <a:br>
              <a:rPr lang="en-US" sz="2400" dirty="0" smtClean="0"/>
            </a:br>
            <a:r>
              <a:rPr lang="en-US" sz="2400" dirty="0" smtClean="0"/>
              <a:t>   https://</a:t>
            </a:r>
            <a:r>
              <a:rPr lang="en-US" sz="2400" dirty="0" err="1" smtClean="0"/>
              <a:t>jitsi.org</a:t>
            </a:r>
            <a:r>
              <a:rPr lang="en-US" sz="2400" dirty="0"/>
              <a:t>/</a:t>
            </a:r>
            <a:r>
              <a:rPr lang="en-US" sz="2400" dirty="0" smtClean="0"/>
              <a:t>Documentation/</a:t>
            </a:r>
            <a:r>
              <a:rPr lang="en-US" sz="2400" dirty="0" err="1" smtClean="0"/>
              <a:t>ZrtpFAQ</a:t>
            </a:r>
            <a:r>
              <a:rPr lang="en-US" sz="2400" dirty="0" smtClean="0"/>
              <a:t> , FWIW]</a:t>
            </a:r>
            <a:endParaRPr lang="en-US" sz="2400" dirty="0"/>
          </a:p>
          <a:p>
            <a:r>
              <a:rPr lang="en-US" sz="2400" dirty="0" smtClean="0"/>
              <a:t>Plus old friends from previous cryptographic conversations:</a:t>
            </a:r>
            <a:br>
              <a:rPr lang="en-US" sz="2400" dirty="0" smtClean="0"/>
            </a:br>
            <a:r>
              <a:rPr lang="en-US" sz="2400" dirty="0" smtClean="0"/>
              <a:t>-- TLS (potentially with all its well-loved warts and flaws)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AES</a:t>
            </a:r>
            <a:br>
              <a:rPr lang="en-US" sz="2400" dirty="0" smtClean="0"/>
            </a:br>
            <a:r>
              <a:rPr lang="en-US" sz="2400" dirty="0" smtClean="0"/>
              <a:t>-- ECC</a:t>
            </a:r>
            <a:br>
              <a:rPr lang="en-US" sz="2400" dirty="0" smtClean="0"/>
            </a:br>
            <a:r>
              <a:rPr lang="en-US" sz="2400" dirty="0" smtClean="0"/>
              <a:t>-- DHE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--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4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(2) Secure </a:t>
            </a:r>
            <a:r>
              <a:rPr lang="en-US" sz="3200" b="1" u="sng" dirty="0" smtClean="0"/>
              <a:t>End-To-End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you've attended previous anti-Pervasive Monitoring talks, you know the difference between "in transit" or "hop-by-hop" cryptographic protection (as offered by TLS), and end-to-end protection (as offered by PGP/GPG)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When </a:t>
            </a:r>
            <a:r>
              <a:rPr lang="en-US" sz="2400" dirty="0" smtClean="0"/>
              <a:t>it comes to mobile voice or text traffic, we want to be sure that the solution we use encrypts traffic end-to-end, not hop-by-hop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Some products claim to be cryptographically secure end-to-end, but then exhibit "anomalies.</a:t>
            </a:r>
            <a:r>
              <a:rPr lang="en-US" sz="2400" dirty="0" smtClean="0"/>
              <a:t>"</a:t>
            </a:r>
            <a:endParaRPr lang="en-US" sz="2400" dirty="0"/>
          </a:p>
          <a:p>
            <a:r>
              <a:rPr lang="en-US" sz="2400" dirty="0"/>
              <a:t>For example, imagine a test </a:t>
            </a:r>
            <a:r>
              <a:rPr lang="en-US" sz="2400" dirty="0" smtClean="0"/>
              <a:t>"end-to-end encrypted" session </a:t>
            </a:r>
            <a:r>
              <a:rPr lang="en-US" sz="2400" dirty="0"/>
              <a:t>that </a:t>
            </a:r>
            <a:r>
              <a:rPr lang="en-US" sz="2400" dirty="0" smtClean="0"/>
              <a:t>conveyed </a:t>
            </a:r>
            <a:r>
              <a:rPr lang="en-US" sz="2400" dirty="0"/>
              <a:t>specially tagged URLs, used NOWHERE ELSE, over an "end-to-end" secure channel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r>
              <a:rPr lang="en-US" sz="2400" dirty="0"/>
              <a:t>If those specially tagged URLs end up getting visited by a third party, as </a:t>
            </a:r>
            <a:r>
              <a:rPr lang="en-US" sz="2400" dirty="0" smtClean="0"/>
              <a:t>captured </a:t>
            </a:r>
            <a:r>
              <a:rPr lang="en-US" sz="2400" dirty="0"/>
              <a:t>in </a:t>
            </a:r>
            <a:r>
              <a:rPr lang="en-US" sz="2400" dirty="0" smtClean="0"/>
              <a:t>the content of your </a:t>
            </a:r>
            <a:r>
              <a:rPr lang="en-US" sz="2400" dirty="0"/>
              <a:t>web server log files, you have "smoking gun" proof that somebody other than the sender and receiver had access to traffic that they shouldn't have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0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(3) </a:t>
            </a:r>
            <a:r>
              <a:rPr lang="en-US" sz="3200" b="1" dirty="0" smtClean="0"/>
              <a:t>Non-Attributability/Pseudo-Anonymity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Because of concerns related to traffic analysis (see</a:t>
            </a:r>
            <a:r>
              <a:rPr lang="en-US" sz="2400" dirty="0"/>
              <a:t> </a:t>
            </a:r>
            <a:r>
              <a:rPr lang="en-US" sz="2400" dirty="0" smtClean="0"/>
              <a:t>"The Enduring Challenges of Traffic Analysis," https://www.stsauver.com/joe/</a:t>
            </a:r>
            <a:r>
              <a:rPr lang="en-US" sz="2400" dirty="0" err="1" smtClean="0"/>
              <a:t>dublin</a:t>
            </a:r>
            <a:r>
              <a:rPr lang="en-US" sz="2400" dirty="0" smtClean="0"/>
              <a:t>-traffic-analysis/</a:t>
            </a:r>
            <a:r>
              <a:rPr lang="en-US" sz="2400" dirty="0" err="1" smtClean="0"/>
              <a:t>dublin</a:t>
            </a:r>
            <a:r>
              <a:rPr lang="en-US" sz="2400" dirty="0" smtClean="0"/>
              <a:t>-traffic-</a:t>
            </a:r>
            <a:r>
              <a:rPr lang="en-US" sz="2400" dirty="0" err="1" smtClean="0"/>
              <a:t>analysis.pdf</a:t>
            </a:r>
            <a:r>
              <a:rPr lang="en-US" sz="2400" dirty="0" smtClean="0"/>
              <a:t> ), </a:t>
            </a:r>
            <a:r>
              <a:rPr lang="en-US" sz="2400" b="1" dirty="0" smtClean="0"/>
              <a:t>it will also be highly desirable for E2E voice traffic not to be attributable to a particular known entity, even if it is securely encrypted.</a:t>
            </a:r>
          </a:p>
          <a:p>
            <a:r>
              <a:rPr lang="en-US" sz="2400" dirty="0" smtClean="0"/>
              <a:t>Put simply, </a:t>
            </a:r>
            <a:r>
              <a:rPr lang="en-US" sz="2400" b="1" dirty="0" smtClean="0"/>
              <a:t>you'd ideally like to be able to acquire a secure mobile voice solution for cash</a:t>
            </a:r>
            <a:r>
              <a:rPr lang="en-US" sz="2400" dirty="0" smtClean="0"/>
              <a:t> (or a cash equivalent), and then be able to begin using that device with </a:t>
            </a:r>
            <a:r>
              <a:rPr lang="en-US" sz="2400" b="1" dirty="0" smtClean="0"/>
              <a:t>no registration</a:t>
            </a:r>
            <a:r>
              <a:rPr lang="en-US" sz="2400" dirty="0" smtClean="0"/>
              <a:t> or other linkage to any other online or real-life identity</a:t>
            </a:r>
          </a:p>
          <a:p>
            <a:r>
              <a:rPr lang="en-US" sz="2400" dirty="0" smtClean="0"/>
              <a:t>This means (ideally):</a:t>
            </a:r>
            <a:br>
              <a:rPr lang="en-US" sz="2400" dirty="0" smtClean="0"/>
            </a:br>
            <a:r>
              <a:rPr lang="en-US" sz="2400" dirty="0" smtClean="0"/>
              <a:t>-- Product available for over-the-counter retail purchase (or free </a:t>
            </a:r>
            <a:br>
              <a:rPr lang="en-US" sz="2400" dirty="0" smtClean="0"/>
            </a:br>
            <a:r>
              <a:rPr lang="en-US" sz="2400" dirty="0" smtClean="0"/>
              <a:t>    download for addition to a "burner" phone)</a:t>
            </a:r>
            <a:br>
              <a:rPr lang="en-US" sz="2400" dirty="0" smtClean="0"/>
            </a:br>
            <a:r>
              <a:rPr lang="en-US" sz="2400" dirty="0" smtClean="0"/>
              <a:t>-- No login required to download or activate software</a:t>
            </a:r>
            <a:br>
              <a:rPr lang="en-US" sz="2400" dirty="0" smtClean="0"/>
            </a:br>
            <a:r>
              <a:rPr lang="en-US" sz="2400" dirty="0" smtClean="0"/>
              <a:t>-- No required link to a user's telephone number or to an email </a:t>
            </a:r>
            <a:br>
              <a:rPr lang="en-US" sz="2400" dirty="0" smtClean="0"/>
            </a:br>
            <a:r>
              <a:rPr lang="en-US" sz="2400" dirty="0" smtClean="0"/>
              <a:t>   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9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Non-Attributability &amp; The User Discovery Problem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If a user does NOT link his or her email address and/or phone number to their encrypted communication tool, it may be hard for potential friends and colleagues to discover how to reach them, except through one-on-one side exchanges. </a:t>
            </a:r>
          </a:p>
          <a:p>
            <a:endParaRPr lang="en-US" sz="2400" dirty="0"/>
          </a:p>
          <a:p>
            <a:r>
              <a:rPr lang="en-US" sz="2400" dirty="0" smtClean="0"/>
              <a:t>Many services thus offer the ability to link to the user's phone number or email address(</a:t>
            </a:r>
            <a:r>
              <a:rPr lang="en-US" sz="2400" dirty="0" err="1" smtClean="0"/>
              <a:t>es</a:t>
            </a:r>
            <a:r>
              <a:rPr lang="en-US" sz="2400" dirty="0" smtClean="0"/>
              <a:t>) as an ease-of-use convenience feature for the less-security-paranoid users.</a:t>
            </a:r>
          </a:p>
          <a:p>
            <a:endParaRPr lang="en-US" sz="2400" dirty="0"/>
          </a:p>
          <a:p>
            <a:r>
              <a:rPr lang="en-US" sz="2400" dirty="0" smtClean="0"/>
              <a:t>The good news is that if you do choose to use just a </a:t>
            </a:r>
            <a:r>
              <a:rPr lang="en-US" sz="2400" dirty="0" smtClean="0"/>
              <a:t>long-and-opaque </a:t>
            </a:r>
            <a:r>
              <a:rPr lang="en-US" sz="2400" dirty="0" smtClean="0"/>
              <a:t>non-discoverable address, it may be harder for spammers and other abusers to discover and harass you via encrypted messaging channels.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5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(4) </a:t>
            </a:r>
            <a:r>
              <a:rPr lang="en-US" sz="3200" b="1" dirty="0" smtClean="0"/>
              <a:t>Avoiding Metadata Creation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messaging applications route everything through central servers, client-server style. Central servers are always a scary potential point of compromise and/or monitoring.</a:t>
            </a:r>
          </a:p>
          <a:p>
            <a:endParaRPr lang="en-US" sz="2400" dirty="0"/>
          </a:p>
          <a:p>
            <a:r>
              <a:rPr lang="en-US" sz="2400" dirty="0" smtClean="0"/>
              <a:t>Others route calls directly, "peer-to-peer," even avoiding any use of DNS through the use of distributed hash tables or other non-traditional addressing techniques. This will generally be preferred.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However, because P2P applications must configure systems to permit at least some direct inbound connections from the Internet if they don't check in with a central rendezvous point, they may potentially be subject to identification by active scanning or through passive flow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6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(5) </a:t>
            </a:r>
            <a:r>
              <a:rPr lang="en-US" sz="3200" b="1" dirty="0" smtClean="0"/>
              <a:t>Open Source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thinking about closed source/proprietary programs, we often need to largely depend on vendor self-diligence to protect its users against backdoors or accidental flaws (unless the vendor is willing to </a:t>
            </a:r>
            <a:r>
              <a:rPr lang="en-US" sz="2400" dirty="0" smtClean="0"/>
              <a:t>at least get code </a:t>
            </a:r>
            <a:r>
              <a:rPr lang="en-US" sz="2400" dirty="0" smtClean="0"/>
              <a:t>audits from trusted third party assessors).</a:t>
            </a:r>
          </a:p>
          <a:p>
            <a:endParaRPr lang="en-US" sz="2400" dirty="0" smtClean="0"/>
          </a:p>
          <a:p>
            <a:r>
              <a:rPr lang="en-US" sz="2400" dirty="0" smtClean="0"/>
              <a:t>Open source programs, on the other hand, can be checked by any interested party.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Of course, to be fair, proponents of closed source products will note that open source products may be heavily scrutinized by hacker/crackers, too...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9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I. Messaging Other Than Email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8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IV. Your Current Options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83785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As We've Mentioned, There Are </a:t>
            </a:r>
            <a:br>
              <a:rPr lang="en-US" sz="3200" b="1" dirty="0" smtClean="0"/>
            </a:br>
            <a:r>
              <a:rPr lang="en-US" sz="3200" b="1" dirty="0" smtClean="0"/>
              <a:t>MANY Options From Which To Choose...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1230923"/>
            <a:ext cx="8710706" cy="5402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In alphabetical order by domain name </a:t>
            </a:r>
            <a:r>
              <a:rPr lang="en-US" sz="2400" b="1" dirty="0" smtClean="0">
                <a:solidFill>
                  <a:srgbClr val="FF0000"/>
                </a:solidFill>
              </a:rPr>
              <a:t>(Note – listing here does NOT mean that the service has been "evaluated" or "endorsed" or "approved" by M3AAWG, these are merely some market options)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www.bitwiseim.com</a:t>
            </a:r>
            <a:r>
              <a:rPr lang="en-US" sz="2400" dirty="0" smtClean="0"/>
              <a:t>/</a:t>
            </a:r>
          </a:p>
          <a:p>
            <a:r>
              <a:rPr lang="en-US" sz="2400" dirty="0"/>
              <a:t>http://</a:t>
            </a:r>
            <a:r>
              <a:rPr lang="en-US" sz="2400" dirty="0" err="1"/>
              <a:t>www.bleep.pm</a:t>
            </a:r>
            <a:r>
              <a:rPr lang="en-US" sz="2400" dirty="0" smtClean="0"/>
              <a:t>/</a:t>
            </a:r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www.bull.com</a:t>
            </a:r>
            <a:r>
              <a:rPr lang="en-US" sz="2400" dirty="0"/>
              <a:t>/</a:t>
            </a:r>
            <a:r>
              <a:rPr lang="en-US" sz="2400" dirty="0" err="1" smtClean="0"/>
              <a:t>hoox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www.cellcrypt.com</a:t>
            </a:r>
            <a:r>
              <a:rPr lang="en-US" sz="2400" dirty="0"/>
              <a:t>/</a:t>
            </a:r>
          </a:p>
          <a:p>
            <a:r>
              <a:rPr lang="en-US" sz="2400" dirty="0"/>
              <a:t>http://</a:t>
            </a:r>
            <a:r>
              <a:rPr lang="en-US" sz="2400" dirty="0" err="1"/>
              <a:t>www.celltrust.com</a:t>
            </a:r>
            <a:r>
              <a:rPr lang="en-US" sz="2400" dirty="0"/>
              <a:t>/products/</a:t>
            </a:r>
            <a:r>
              <a:rPr lang="en-US" sz="2400" dirty="0" err="1"/>
              <a:t>celltrust-secureline</a:t>
            </a:r>
            <a:r>
              <a:rPr lang="en-US" sz="2400" dirty="0"/>
              <a:t>/#</a:t>
            </a:r>
            <a:r>
              <a:rPr lang="en-US" sz="2400" dirty="0" smtClean="0"/>
              <a:t>voice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www.coverme.ws</a:t>
            </a:r>
            <a:r>
              <a:rPr lang="en-US" sz="2400" dirty="0"/>
              <a:t>/en/</a:t>
            </a:r>
            <a:r>
              <a:rPr lang="en-US" sz="2400" dirty="0" err="1"/>
              <a:t>index.html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www.crypttalk.com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esdcryptophone.com</a:t>
            </a:r>
            <a:r>
              <a:rPr lang="en-US" sz="2400" dirty="0" smtClean="0"/>
              <a:t>/</a:t>
            </a:r>
          </a:p>
          <a:p>
            <a:pPr marL="0" indent="0">
              <a:buNone/>
            </a:pPr>
            <a:r>
              <a:rPr lang="en-US" sz="2400" dirty="0" smtClean="0"/>
              <a:t>[continued]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8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273539"/>
            <a:ext cx="8710706" cy="636034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www.gold-lock.com</a:t>
            </a:r>
            <a:r>
              <a:rPr lang="en-US" sz="2400" dirty="0"/>
              <a:t>/en/goldlock3g</a:t>
            </a:r>
            <a:r>
              <a:rPr lang="en-US" sz="2400" dirty="0" smtClean="0"/>
              <a:t>/</a:t>
            </a:r>
            <a:endParaRPr lang="en-US" sz="2400" dirty="0"/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gowiper.com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kryptall.com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www.kryptoscommunications.com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voip.kryptotel.net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www.linphone.org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www.mocana.com</a:t>
            </a:r>
            <a:r>
              <a:rPr lang="en-US" sz="2400" dirty="0"/>
              <a:t>/</a:t>
            </a:r>
            <a:r>
              <a:rPr lang="en-US" sz="2400" dirty="0" err="1"/>
              <a:t>keytone</a:t>
            </a:r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wiki.mumble.info</a:t>
            </a:r>
            <a:r>
              <a:rPr lang="en-US" sz="2400" dirty="0"/>
              <a:t>/wiki/</a:t>
            </a:r>
            <a:r>
              <a:rPr lang="en-US" sz="2400" dirty="0" err="1"/>
              <a:t>Main_Page</a:t>
            </a:r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mysecurephone.us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ostel.co</a:t>
            </a:r>
            <a:r>
              <a:rPr lang="en-US" sz="2400" dirty="0"/>
              <a:t>/about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www.phonecrypt.com</a:t>
            </a:r>
            <a:r>
              <a:rPr lang="en-US" sz="2400" dirty="0"/>
              <a:t>/~</a:t>
            </a:r>
            <a:r>
              <a:rPr lang="en-US" sz="2400" dirty="0" err="1"/>
              <a:t>phonecry</a:t>
            </a:r>
            <a:r>
              <a:rPr lang="en-US" sz="2400" dirty="0"/>
              <a:t>/</a:t>
            </a:r>
            <a:r>
              <a:rPr lang="en-US" sz="2400" dirty="0" err="1"/>
              <a:t>index.php</a:t>
            </a:r>
            <a:endParaRPr lang="en-US" sz="2400" dirty="0"/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www.phone-x.net</a:t>
            </a:r>
            <a:r>
              <a:rPr lang="en-US" sz="2400" dirty="0" smtClean="0"/>
              <a:t>/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[continued]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86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273539"/>
            <a:ext cx="8710706" cy="6360344"/>
          </a:xfrm>
        </p:spPr>
        <p:txBody>
          <a:bodyPr>
            <a:norm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www.rohde-schwarz.com</a:t>
            </a:r>
            <a:r>
              <a:rPr lang="en-US" sz="2400" dirty="0"/>
              <a:t>/en/product/topsec-mobile-productstartpage_63493-10284.html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www.rokacom.com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safeum.com</a:t>
            </a:r>
            <a:r>
              <a:rPr lang="en-US" sz="2400" dirty="0" smtClean="0"/>
              <a:t>/</a:t>
            </a:r>
            <a:endParaRPr lang="en-US" sz="2400" dirty="0"/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www.securegroup.com</a:t>
            </a:r>
            <a:r>
              <a:rPr lang="en-US" sz="2400" dirty="0" smtClean="0"/>
              <a:t>/</a:t>
            </a:r>
            <a:endParaRPr lang="en-US" sz="2400" dirty="0"/>
          </a:p>
          <a:p>
            <a:r>
              <a:rPr lang="en-US" sz="2400" dirty="0" smtClean="0"/>
              <a:t>https:</a:t>
            </a:r>
            <a:r>
              <a:rPr lang="en-US" sz="2400" dirty="0"/>
              <a:t>//</a:t>
            </a:r>
            <a:r>
              <a:rPr lang="en-US" sz="2400" dirty="0" err="1"/>
              <a:t>www.securemobile.com</a:t>
            </a:r>
            <a:r>
              <a:rPr lang="en-US" sz="2400" dirty="0" smtClean="0"/>
              <a:t>/</a:t>
            </a:r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www.securevoicegsm.com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www.secure-voice.com</a:t>
            </a:r>
            <a:r>
              <a:rPr lang="en-US" sz="2400" dirty="0"/>
              <a:t>/secure-voice-</a:t>
            </a:r>
            <a:r>
              <a:rPr lang="en-US" sz="2400" dirty="0" smtClean="0"/>
              <a:t>3g.html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www.seecrypt.com</a:t>
            </a:r>
            <a:r>
              <a:rPr lang="en-US" sz="2400" dirty="0"/>
              <a:t>/en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silentcircle.com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www.simlar.org</a:t>
            </a:r>
            <a:r>
              <a:rPr lang="en-US" sz="2400" dirty="0"/>
              <a:t>/en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 smtClean="0"/>
              <a:t>www.tango.me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[continued]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4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273539"/>
            <a:ext cx="8710706" cy="6360344"/>
          </a:xfrm>
        </p:spPr>
        <p:txBody>
          <a:bodyPr>
            <a:normAutofit/>
          </a:bodyPr>
          <a:lstStyle/>
          <a:p>
            <a:r>
              <a:rPr lang="en-US" sz="2400" dirty="0"/>
              <a:t>https://</a:t>
            </a:r>
            <a:r>
              <a:rPr lang="en-US" sz="2400" dirty="0" err="1"/>
              <a:t>threema.ch</a:t>
            </a:r>
            <a:r>
              <a:rPr lang="en-US" sz="2400" dirty="0"/>
              <a:t>/en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www.tivi.com</a:t>
            </a:r>
            <a:r>
              <a:rPr lang="en-US" sz="2400" dirty="0"/>
              <a:t>/en/tech/</a:t>
            </a:r>
            <a:r>
              <a:rPr lang="en-US" sz="2400" dirty="0" err="1"/>
              <a:t>voipsoftcrypt.php</a:t>
            </a:r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torfone.org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tox.chat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www.tutus.se</a:t>
            </a:r>
            <a:r>
              <a:rPr lang="en-US" sz="2400" dirty="0"/>
              <a:t>/products/</a:t>
            </a:r>
            <a:r>
              <a:rPr lang="en-US" sz="2400" dirty="0" err="1"/>
              <a:t>farist-</a:t>
            </a:r>
            <a:r>
              <a:rPr lang="en-US" sz="2400" dirty="0" err="1" smtClean="0"/>
              <a:t>mobile.html</a:t>
            </a:r>
            <a:endParaRPr lang="en-US" sz="2400" dirty="0" smtClean="0"/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www.vipole.com</a:t>
            </a:r>
            <a:r>
              <a:rPr lang="en-US" sz="2400" dirty="0"/>
              <a:t>/en/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www.voiponeclick.com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voxxpro.com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whispersystems.org</a:t>
            </a:r>
            <a:r>
              <a:rPr lang="en-US" sz="2400" dirty="0" smtClean="0"/>
              <a:t>/  ("Signal")</a:t>
            </a:r>
          </a:p>
          <a:p>
            <a:r>
              <a:rPr lang="en-US" sz="2400" dirty="0"/>
              <a:t>https://</a:t>
            </a:r>
            <a:r>
              <a:rPr lang="en-US" sz="2400" dirty="0" err="1"/>
              <a:t>www.wickr.com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www.wire.com</a:t>
            </a:r>
            <a:r>
              <a:rPr lang="en-US" sz="2400" dirty="0"/>
              <a:t>/</a:t>
            </a:r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www.zoiper.com</a:t>
            </a:r>
            <a:r>
              <a:rPr lang="en-US" sz="2400" dirty="0"/>
              <a:t>/</a:t>
            </a:r>
            <a:r>
              <a:rPr lang="en-US" sz="2400" dirty="0" smtClean="0"/>
              <a:t>en</a:t>
            </a:r>
          </a:p>
          <a:p>
            <a:endParaRPr lang="en-US" sz="2400" dirty="0"/>
          </a:p>
          <a:p>
            <a:r>
              <a:rPr lang="en-US" sz="2400" b="1" dirty="0" smtClean="0"/>
              <a:t>If I've overlooked any encrypted voice options, drop me a note...</a:t>
            </a:r>
            <a:endParaRPr lang="en-US" sz="2400" b="1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7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917628"/>
              </p:ext>
            </p:extLst>
          </p:nvPr>
        </p:nvGraphicFramePr>
        <p:xfrm>
          <a:off x="253999" y="809435"/>
          <a:ext cx="8636000" cy="51521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94853"/>
                <a:gridCol w="1845259"/>
                <a:gridCol w="1721556"/>
                <a:gridCol w="207433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Bleep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Signal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Wickr*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E2E Encrypted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1:1 Voice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Voice</a:t>
                      </a:r>
                      <a:r>
                        <a:rPr lang="en-US" sz="20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Messages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E2E Encrypted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1:1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Text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iPhone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Android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Mac OS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X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 smtClean="0"/>
                        <a:t>Beta</a:t>
                      </a:r>
                      <a:endParaRPr lang="en-US" sz="20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Windows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228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Linux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Peer to Peer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Source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Linked to Email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Optional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Optional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Linked to Tel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#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Optional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Optional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Free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Free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Free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70556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'</a:t>
            </a:r>
            <a:r>
              <a:rPr lang="en-US" sz="3200" b="1" dirty="0" smtClean="0"/>
              <a:t>That's Too Many! Just Mention A </a:t>
            </a:r>
            <a:r>
              <a:rPr lang="en-US" sz="3200" b="1" u="sng" dirty="0" smtClean="0"/>
              <a:t>Few</a:t>
            </a:r>
            <a:r>
              <a:rPr lang="en-US" sz="3200" b="1" dirty="0" smtClean="0"/>
              <a:t> Free Ones!'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3999" y="6075144"/>
            <a:ext cx="823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Wickr is included here despite not offering a true real-time voice option to ensure</a:t>
            </a:r>
          </a:p>
          <a:p>
            <a:r>
              <a:rPr lang="en-US" dirty="0" smtClean="0"/>
              <a:t>that at least one easy-to-use cross-platform option with Linux support gets included.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88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304"/>
            <a:ext cx="8229600" cy="76480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"But Joe! You </a:t>
            </a:r>
            <a:r>
              <a:rPr lang="en-US" sz="3200" b="1" u="sng" dirty="0" smtClean="0">
                <a:solidFill>
                  <a:srgbClr val="FF0000"/>
                </a:solidFill>
              </a:rPr>
              <a:t>Should</a:t>
            </a:r>
            <a:r>
              <a:rPr lang="en-US" sz="3200" b="1" dirty="0" smtClean="0">
                <a:solidFill>
                  <a:srgbClr val="FF0000"/>
                </a:solidFill>
              </a:rPr>
              <a:t> Have Picked..."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193" y="1024551"/>
            <a:ext cx="8687611" cy="56969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Think that I picked the </a:t>
            </a:r>
            <a:r>
              <a:rPr lang="en-US" sz="2400" dirty="0" smtClean="0"/>
              <a:t>"wrong" </a:t>
            </a:r>
            <a:r>
              <a:rPr lang="en-US" sz="2400" dirty="0" smtClean="0"/>
              <a:t>three products to show in that table? Entirely possible. I </a:t>
            </a:r>
            <a:r>
              <a:rPr lang="en-US" sz="2400" b="1" dirty="0" smtClean="0"/>
              <a:t>don't</a:t>
            </a:r>
            <a:r>
              <a:rPr lang="en-US" sz="2400" dirty="0" smtClean="0"/>
              <a:t> claim to have </a:t>
            </a:r>
            <a:r>
              <a:rPr lang="en-US" sz="2400" dirty="0" smtClean="0"/>
              <a:t>any overarching </a:t>
            </a:r>
            <a:r>
              <a:rPr lang="en-US" sz="2400" dirty="0" smtClean="0"/>
              <a:t>ability </a:t>
            </a:r>
            <a:r>
              <a:rPr lang="en-US" sz="2400" dirty="0" smtClean="0"/>
              <a:t>to </a:t>
            </a:r>
            <a:r>
              <a:rPr lang="en-US" sz="2400" dirty="0" smtClean="0"/>
              <a:t>pick the best </a:t>
            </a:r>
            <a:r>
              <a:rPr lang="en-US" sz="2400" dirty="0" smtClean="0"/>
              <a:t>thing for everyone </a:t>
            </a:r>
            <a:r>
              <a:rPr lang="en-US" sz="2400" dirty="0" smtClean="0"/>
              <a:t>to use.</a:t>
            </a:r>
          </a:p>
          <a:p>
            <a:endParaRPr lang="en-US" sz="2400" dirty="0"/>
          </a:p>
          <a:p>
            <a:r>
              <a:rPr lang="en-US" sz="2400" dirty="0" smtClean="0"/>
              <a:t>I will say that I DO think that you should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-- PICK </a:t>
            </a:r>
            <a:r>
              <a:rPr lang="en-US" sz="2400" b="1" u="sng" dirty="0" smtClean="0">
                <a:solidFill>
                  <a:srgbClr val="FF0000"/>
                </a:solidFill>
              </a:rPr>
              <a:t>SOMETHING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		-- TRY IT, AND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		-- ENCOURAGE THOSE YOU COMMUNICATE WITH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		    TO TRY IT, TOO!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Let's move on and talk a little about encrypting high speed 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point-to-point network links now.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59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V. Protecting Point-to-Point Network Links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[This section is meant for you to use to spur discussions with your network engineering team]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3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304"/>
            <a:ext cx="8229600" cy="76480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Need For This Work --  </a:t>
            </a:r>
            <a:br>
              <a:rPr lang="en-US" sz="3200" b="1" dirty="0" smtClean="0"/>
            </a:br>
            <a:r>
              <a:rPr lang="en-US" sz="3200" b="1" dirty="0" smtClean="0"/>
              <a:t>"Traffic </a:t>
            </a:r>
            <a:r>
              <a:rPr lang="en-US" sz="3200" b="1" dirty="0" smtClean="0"/>
              <a:t>is </a:t>
            </a:r>
            <a:r>
              <a:rPr lang="en-US" sz="3200" b="1" dirty="0"/>
              <a:t>i</a:t>
            </a:r>
            <a:r>
              <a:rPr lang="en-US" sz="3200" b="1" dirty="0" smtClean="0"/>
              <a:t>n </a:t>
            </a:r>
            <a:r>
              <a:rPr lang="en-US" sz="3200" b="1" dirty="0"/>
              <a:t>c</a:t>
            </a:r>
            <a:r>
              <a:rPr lang="en-US" sz="3200" b="1" dirty="0" smtClean="0"/>
              <a:t>lear </a:t>
            </a:r>
            <a:r>
              <a:rPr lang="en-US" sz="3200" b="1" dirty="0"/>
              <a:t>t</a:t>
            </a:r>
            <a:r>
              <a:rPr lang="en-US" sz="3200" b="1" dirty="0" smtClean="0"/>
              <a:t>ext </a:t>
            </a:r>
            <a:r>
              <a:rPr lang="en-US" sz="3200" b="1" dirty="0"/>
              <a:t>h</a:t>
            </a:r>
            <a:r>
              <a:rPr lang="en-US" sz="3200" b="1" dirty="0" smtClean="0"/>
              <a:t>ere</a:t>
            </a:r>
            <a:r>
              <a:rPr lang="en-US" sz="3200" b="1" dirty="0" smtClean="0"/>
              <a:t>."</a:t>
            </a:r>
            <a:endParaRPr lang="en-US" sz="32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 descr="NSA_Muscular_Google_Clou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031" y="1225550"/>
            <a:ext cx="68326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8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For The Record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victim network targeted in the preceding slide has </a:t>
            </a:r>
            <a:r>
              <a:rPr lang="en-US" sz="2400" dirty="0" smtClean="0"/>
              <a:t>now reportedly </a:t>
            </a:r>
            <a:r>
              <a:rPr lang="en-US" sz="2400" dirty="0" smtClean="0"/>
              <a:t>addressed that vulnerability, see, for </a:t>
            </a:r>
            <a:r>
              <a:rPr lang="en-US" sz="2400" dirty="0" smtClean="0"/>
              <a:t>example: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arstechnica.com</a:t>
            </a:r>
            <a:r>
              <a:rPr lang="en-US" sz="2400" dirty="0"/>
              <a:t>/information-technology/2013/11/</a:t>
            </a:r>
            <a:r>
              <a:rPr lang="en-US" sz="2400" dirty="0" err="1"/>
              <a:t>googlers</a:t>
            </a:r>
            <a:r>
              <a:rPr lang="en-US" sz="2400" dirty="0"/>
              <a:t>-say-f-you-to-nsa-company-encrypts-internal-network</a:t>
            </a:r>
            <a:r>
              <a:rPr lang="en-US" sz="2400" dirty="0" smtClean="0"/>
              <a:t>/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See also: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blogs.microsoft.com</a:t>
            </a:r>
            <a:r>
              <a:rPr lang="en-US" sz="2400" dirty="0"/>
              <a:t>/blog/2013/12/04/protecting-customer-data-from-government-snooping</a:t>
            </a:r>
            <a:r>
              <a:rPr lang="en-US" sz="2400" dirty="0" smtClean="0"/>
              <a:t>/</a:t>
            </a:r>
          </a:p>
          <a:p>
            <a:r>
              <a:rPr lang="en-US" sz="2400" dirty="0"/>
              <a:t>http://</a:t>
            </a:r>
            <a:r>
              <a:rPr lang="en-US" sz="2400" dirty="0" err="1"/>
              <a:t>www.pcworld.com</a:t>
            </a:r>
            <a:r>
              <a:rPr lang="en-US" sz="2400" dirty="0"/>
              <a:t>/article/2139440/yahoo-turns-on-encryption-between-data-</a:t>
            </a:r>
            <a:r>
              <a:rPr lang="en-US" sz="2400" dirty="0" err="1"/>
              <a:t>centers.html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/>
              <a:t>But what about </a:t>
            </a:r>
            <a:r>
              <a:rPr lang="en-US" sz="2400" b="1" u="sng" dirty="0" smtClean="0"/>
              <a:t>your</a:t>
            </a:r>
            <a:r>
              <a:rPr lang="en-US" sz="2400" b="1" dirty="0" smtClean="0"/>
              <a:t> company's internal network links?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Are </a:t>
            </a:r>
            <a:r>
              <a:rPr lang="en-US" sz="2400" b="1" dirty="0" smtClean="0"/>
              <a:t>they encrypted,</a:t>
            </a:r>
            <a:r>
              <a:rPr lang="en-US" sz="2400" b="1" dirty="0"/>
              <a:t> </a:t>
            </a:r>
            <a:r>
              <a:rPr lang="en-US" sz="2400" b="1" dirty="0" smtClean="0"/>
              <a:t>too?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Messaging Other Than Email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M3AAWG has been working hard on protecting </a:t>
            </a:r>
            <a:r>
              <a:rPr lang="en-US" sz="2400" b="1" u="sng" dirty="0" smtClean="0"/>
              <a:t>email</a:t>
            </a:r>
            <a:r>
              <a:rPr lang="en-US" sz="2400" dirty="0" smtClean="0"/>
              <a:t> against pervasive monitoring. </a:t>
            </a:r>
          </a:p>
          <a:p>
            <a:endParaRPr lang="en-US" sz="2400" dirty="0"/>
          </a:p>
          <a:p>
            <a:r>
              <a:rPr lang="en-US" sz="2400" dirty="0" smtClean="0"/>
              <a:t>That's very important work, and </a:t>
            </a:r>
            <a:r>
              <a:rPr lang="en-US" sz="2400" dirty="0"/>
              <a:t>p</a:t>
            </a:r>
            <a:r>
              <a:rPr lang="en-US" sz="2400" dirty="0" smtClean="0"/>
              <a:t>rotecting email privacy is a totally appropriate goal for M3AAWG.</a:t>
            </a:r>
          </a:p>
          <a:p>
            <a:endParaRPr lang="en-US" sz="2400" dirty="0"/>
          </a:p>
          <a:p>
            <a:r>
              <a:rPr lang="en-US" sz="2400" dirty="0" smtClean="0"/>
              <a:t>Although M3AAWG has always had a strong focus on </a:t>
            </a:r>
            <a:r>
              <a:rPr lang="en-US" sz="2400" b="1" u="sng" dirty="0" smtClean="0"/>
              <a:t>email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/>
              <a:t>our charter, as the anti-Pervasive Monitoring SIG of the </a:t>
            </a:r>
            <a:r>
              <a:rPr lang="en-US" sz="2400" b="1" dirty="0" smtClean="0"/>
              <a:t>Messaging,</a:t>
            </a:r>
            <a:r>
              <a:rPr lang="en-US" sz="2400" dirty="0" smtClean="0"/>
              <a:t> Malware, and </a:t>
            </a:r>
            <a:r>
              <a:rPr lang="en-US" sz="2400" b="1" dirty="0" smtClean="0"/>
              <a:t>Mobile</a:t>
            </a:r>
            <a:r>
              <a:rPr lang="en-US" sz="2400" dirty="0" smtClean="0"/>
              <a:t> Anti-Abuse Working Group, includes, or </a:t>
            </a:r>
            <a:r>
              <a:rPr lang="en-US" sz="2400" b="1" dirty="0" smtClean="0"/>
              <a:t>should include</a:t>
            </a:r>
            <a:r>
              <a:rPr lang="en-US" sz="2400" dirty="0" smtClean="0"/>
              <a:t>, protecting mobile voice telephony and mobile applications (such as texting/chat), too. </a:t>
            </a:r>
          </a:p>
          <a:p>
            <a:endParaRPr lang="en-US" sz="2400" dirty="0"/>
          </a:p>
          <a:p>
            <a:r>
              <a:rPr lang="en-US" sz="2400" dirty="0" smtClean="0"/>
              <a:t>Arguably, for many users, secure mobile voice and secure text/chat is </a:t>
            </a:r>
            <a:r>
              <a:rPr lang="en-US" sz="2400" b="1" dirty="0" smtClean="0"/>
              <a:t>as important</a:t>
            </a:r>
            <a:r>
              <a:rPr lang="en-US" sz="2400" dirty="0" smtClean="0"/>
              <a:t>, or even </a:t>
            </a:r>
            <a:r>
              <a:rPr lang="en-US" sz="2400" b="1" dirty="0" smtClean="0"/>
              <a:t>more important</a:t>
            </a:r>
            <a:r>
              <a:rPr lang="en-US" sz="2400" dirty="0" smtClean="0"/>
              <a:t> than email.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3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29"/>
            <a:ext cx="9144000" cy="80400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M3AAWG Members Typically Need Solutions </a:t>
            </a:r>
            <a:br>
              <a:rPr lang="en-US" sz="3200" b="1" dirty="0" smtClean="0"/>
            </a:br>
            <a:r>
              <a:rPr lang="en-US" sz="3200" b="1" dirty="0" smtClean="0"/>
              <a:t>That START At </a:t>
            </a:r>
            <a:r>
              <a:rPr lang="en-US" sz="3200" b="1" dirty="0" smtClean="0"/>
              <a:t>10 Gbps </a:t>
            </a:r>
            <a:r>
              <a:rPr lang="en-US" sz="3200" b="1" dirty="0" smtClean="0"/>
              <a:t>and </a:t>
            </a:r>
            <a:r>
              <a:rPr lang="en-US" sz="3200" b="1" dirty="0" smtClean="0"/>
              <a:t>Go On Up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1183284"/>
            <a:ext cx="8710706" cy="54505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Just to make sure we're talking about the right scale, these days many M3AAWG members' internal network links likely start at </a:t>
            </a:r>
            <a:br>
              <a:rPr lang="en-US" sz="2400" dirty="0" smtClean="0"/>
            </a:br>
            <a:r>
              <a:rPr lang="en-US" sz="2400" dirty="0" smtClean="0"/>
              <a:t>10 Gigabit per second and just keep going up from there.</a:t>
            </a:r>
          </a:p>
          <a:p>
            <a:endParaRPr lang="en-US" sz="2400" dirty="0"/>
          </a:p>
          <a:p>
            <a:r>
              <a:rPr lang="en-US" sz="2400" dirty="0" smtClean="0"/>
              <a:t>The speed of those links can be important because cryptographic options at those speeds may be relatively limited.</a:t>
            </a:r>
          </a:p>
          <a:p>
            <a:endParaRPr lang="en-US" sz="2400" dirty="0"/>
          </a:p>
          <a:p>
            <a:r>
              <a:rPr lang="en-US" sz="2400" dirty="0" smtClean="0"/>
              <a:t>Very high speed crypto solutions can also be surprisingly </a:t>
            </a:r>
            <a:r>
              <a:rPr lang="en-US" sz="2400" dirty="0" smtClean="0"/>
              <a:t>expensive (at least </a:t>
            </a:r>
            <a:r>
              <a:rPr lang="en-US" sz="2400" dirty="0" smtClean="0"/>
              <a:t>in some </a:t>
            </a:r>
            <a:r>
              <a:rPr lang="en-US" sz="2400" dirty="0" smtClean="0"/>
              <a:t>cases).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There are other considerations, too...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Encrypt at </a:t>
            </a:r>
            <a:r>
              <a:rPr lang="en-US" sz="3200" b="1" i="1" u="sng" dirty="0" smtClean="0"/>
              <a:t>What Layer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/>
              <a:t>Network </a:t>
            </a:r>
            <a:r>
              <a:rPr lang="en-US" sz="2400" dirty="0" smtClean="0"/>
              <a:t>link encryption </a:t>
            </a:r>
            <a:r>
              <a:rPr lang="en-US" sz="2400" dirty="0"/>
              <a:t>can be handled by options running at </a:t>
            </a:r>
            <a:r>
              <a:rPr lang="en-US" sz="2400" dirty="0" smtClean="0"/>
              <a:t>layer </a:t>
            </a:r>
            <a:r>
              <a:rPr lang="en-US" sz="2400" dirty="0"/>
              <a:t>1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[1]</a:t>
            </a:r>
            <a:r>
              <a:rPr lang="en-US" sz="2400" dirty="0" smtClean="0"/>
              <a:t> </a:t>
            </a:r>
            <a:r>
              <a:rPr lang="en-US" sz="2400" dirty="0" smtClean="0"/>
              <a:t>layer </a:t>
            </a:r>
            <a:r>
              <a:rPr lang="en-US" sz="2400" dirty="0"/>
              <a:t>2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[2]</a:t>
            </a:r>
            <a:r>
              <a:rPr lang="en-US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/>
              <a:t>layer </a:t>
            </a:r>
            <a:r>
              <a:rPr lang="en-US" sz="2400" dirty="0" smtClean="0"/>
              <a:t>3</a:t>
            </a:r>
            <a:r>
              <a:rPr lang="en-US" sz="2400" baseline="30000" dirty="0" smtClean="0"/>
              <a:t>[3]</a:t>
            </a:r>
            <a:r>
              <a:rPr lang="en-US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 smtClean="0"/>
              <a:t>OSI</a:t>
            </a:r>
            <a:r>
              <a:rPr lang="en-US" sz="2400" baseline="30000" dirty="0" smtClean="0"/>
              <a:t>[4]</a:t>
            </a:r>
            <a:r>
              <a:rPr lang="en-US" sz="2400" dirty="0" smtClean="0"/>
              <a:t> </a:t>
            </a:r>
            <a:r>
              <a:rPr lang="en-US" sz="2400" dirty="0" smtClean="0"/>
              <a:t>model. </a:t>
            </a:r>
            <a:br>
              <a:rPr lang="en-US" sz="2400" dirty="0" smtClean="0"/>
            </a:br>
            <a:r>
              <a:rPr lang="en-US" sz="2400" dirty="0" smtClean="0"/>
              <a:t>Given </a:t>
            </a:r>
            <a:r>
              <a:rPr lang="en-US" sz="2400" dirty="0"/>
              <a:t>uncertainties about various attacks against encryption technologies, some sites may </a:t>
            </a:r>
            <a:r>
              <a:rPr lang="en-US" sz="2400" dirty="0" smtClean="0"/>
              <a:t>even </a:t>
            </a:r>
            <a:r>
              <a:rPr lang="en-US" sz="2400" dirty="0"/>
              <a:t>decide that they want to run </a:t>
            </a:r>
            <a:r>
              <a:rPr lang="en-US" sz="2400" i="1" dirty="0"/>
              <a:t>multiple</a:t>
            </a:r>
            <a:r>
              <a:rPr lang="en-US" sz="2400" dirty="0"/>
              <a:t> encryption </a:t>
            </a:r>
            <a:r>
              <a:rPr lang="en-US" sz="2400" dirty="0" smtClean="0"/>
              <a:t>products </a:t>
            </a:r>
            <a:r>
              <a:rPr lang="en-US" sz="2400" dirty="0"/>
              <a:t>at different network layers, for </a:t>
            </a:r>
            <a:r>
              <a:rPr lang="en-US" sz="2400" dirty="0" smtClean="0"/>
              <a:t>security </a:t>
            </a:r>
            <a:r>
              <a:rPr lang="en-US" sz="2400" dirty="0"/>
              <a:t>in depth and reduced risk of unexpected exposure. </a:t>
            </a:r>
            <a:endParaRPr lang="en-US" sz="2400" dirty="0" smtClean="0"/>
          </a:p>
          <a:p>
            <a:r>
              <a:rPr lang="en-US" sz="2400" dirty="0"/>
              <a:t>Of course, doing network-based encryption at layers 1, 2, or 3 </a:t>
            </a:r>
            <a:r>
              <a:rPr lang="en-US" sz="2400" dirty="0" smtClean="0"/>
              <a:t>doesn't preclude </a:t>
            </a:r>
            <a:r>
              <a:rPr lang="en-US" sz="2400" i="1" dirty="0" smtClean="0"/>
              <a:t>also</a:t>
            </a:r>
            <a:r>
              <a:rPr lang="en-US" sz="2400" dirty="0" smtClean="0"/>
              <a:t> doing encryption at </a:t>
            </a:r>
            <a:r>
              <a:rPr lang="en-US" sz="2400" dirty="0"/>
              <a:t>layer </a:t>
            </a:r>
            <a:r>
              <a:rPr lang="en-US" sz="2400" dirty="0"/>
              <a:t>6</a:t>
            </a:r>
            <a:r>
              <a:rPr lang="en-US" sz="2400" baseline="30000" dirty="0" smtClean="0"/>
              <a:t>[5]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e.g., opportunistic SSL/TLS), or encryption at layer </a:t>
            </a:r>
            <a:r>
              <a:rPr lang="en-US" sz="2400" dirty="0" smtClean="0"/>
              <a:t>7</a:t>
            </a:r>
            <a:r>
              <a:rPr lang="en-US" sz="2400" baseline="30000" dirty="0" smtClean="0"/>
              <a:t>[6]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end-to-end encryption), as well. </a:t>
            </a:r>
          </a:p>
          <a:p>
            <a:pPr marL="0" indent="0">
              <a:buNone/>
            </a:pPr>
            <a:r>
              <a:rPr lang="en-US" sz="1800" dirty="0" smtClean="0"/>
              <a:t>---------------------------------------------------------------------------</a:t>
            </a:r>
            <a:br>
              <a:rPr lang="en-US" sz="1800" dirty="0" smtClean="0"/>
            </a:br>
            <a:r>
              <a:rPr lang="en-US" sz="1800" dirty="0" smtClean="0"/>
              <a:t>1</a:t>
            </a:r>
            <a:r>
              <a:rPr lang="en-US" sz="1800" dirty="0" smtClean="0"/>
              <a:t>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Physical_layer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2</a:t>
            </a:r>
            <a:r>
              <a:rPr lang="en-US" sz="1800" dirty="0" smtClean="0"/>
              <a:t>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Data_link_layer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3</a:t>
            </a:r>
            <a:r>
              <a:rPr lang="en-US" sz="1800" dirty="0" smtClean="0"/>
              <a:t>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Network_layer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4</a:t>
            </a:r>
            <a:r>
              <a:rPr lang="en-US" sz="1800" dirty="0" smtClean="0"/>
              <a:t>	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 smtClean="0"/>
              <a:t>OSI_model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5	</a:t>
            </a:r>
            <a:r>
              <a:rPr lang="en-US" sz="1800" dirty="0"/>
              <a:t>https://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Presentation_layer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6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Application_layer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OSI Model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42</a:t>
            </a:fld>
            <a:endParaRPr lang="en-US"/>
          </a:p>
        </p:txBody>
      </p:sp>
      <p:pic>
        <p:nvPicPr>
          <p:cNvPr id="6" name="Picture 5" descr="osi-mod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503"/>
            <a:ext cx="9144000" cy="41482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3176" y="5245218"/>
            <a:ext cx="4801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https</a:t>
            </a:r>
            <a:r>
              <a:rPr lang="en-US" dirty="0"/>
              <a:t>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 smtClean="0"/>
              <a:t>OSI_model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32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You Must Be At Least /This Tall/ To Ride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/>
              <a:t>To be considered </a:t>
            </a:r>
            <a:r>
              <a:rPr lang="en-US" sz="2400" dirty="0" smtClean="0"/>
              <a:t>here</a:t>
            </a:r>
            <a:r>
              <a:rPr lang="en-US" sz="2400" dirty="0"/>
              <a:t>, network encryption solutions must support a minimum of AES-256</a:t>
            </a:r>
            <a:r>
              <a:rPr lang="en-US" sz="2400" dirty="0" smtClean="0"/>
              <a:t>. This </a:t>
            </a:r>
            <a:r>
              <a:rPr lang="en-US" sz="2400" dirty="0"/>
              <a:t>rules out, for example, products that only support </a:t>
            </a:r>
            <a:r>
              <a:rPr lang="en-US" sz="2400" dirty="0" smtClean="0"/>
              <a:t>less-strong AES</a:t>
            </a:r>
            <a:r>
              <a:rPr lang="en-US" sz="2400" dirty="0"/>
              <a:t>-</a:t>
            </a:r>
            <a:r>
              <a:rPr lang="en-US" sz="2400" dirty="0" smtClean="0"/>
              <a:t>128.</a:t>
            </a:r>
          </a:p>
          <a:p>
            <a:r>
              <a:rPr lang="en-US" sz="2400" dirty="0" smtClean="0"/>
              <a:t>While there has long been discussion in the industry around whether or not AES-128 is "good enough," guidance from the </a:t>
            </a:r>
            <a:br>
              <a:rPr lang="en-US" sz="2400" dirty="0" smtClean="0"/>
            </a:br>
            <a:r>
              <a:rPr lang="en-US" sz="2400" dirty="0" smtClean="0"/>
              <a:t>NSA itself now clarifies its position on recommended key lengths. See </a:t>
            </a:r>
            <a:r>
              <a:rPr lang="en-US" sz="2400" dirty="0"/>
              <a:t>for example "... it is prudent to use larger key sizes in algorithms </a:t>
            </a:r>
            <a:r>
              <a:rPr lang="en-US" sz="2400" dirty="0" smtClean="0"/>
              <a:t>[...] </a:t>
            </a:r>
            <a:r>
              <a:rPr lang="en-US" sz="2400" dirty="0"/>
              <a:t>in many systems (especially, smaller scale systems). Additionally, IAD customers using layered commercial solutions to protect classified national security information with a long intelligence life should begin implementing a layer of quantum resistant protection. Such protection may be implemented today through the use of large symmetric </a:t>
            </a:r>
            <a:r>
              <a:rPr lang="en-US" sz="2400" dirty="0" smtClean="0"/>
              <a:t>keys..."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 smtClean="0"/>
              <a:t>guidance specifically calls out AES</a:t>
            </a:r>
            <a:r>
              <a:rPr lang="en-US" sz="2400" dirty="0" smtClean="0"/>
              <a:t>-256. See </a:t>
            </a:r>
            <a:br>
              <a:rPr lang="en-US" sz="2400" dirty="0" smtClean="0"/>
            </a:br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www.nsa.gov</a:t>
            </a:r>
            <a:r>
              <a:rPr lang="en-US" sz="2400" dirty="0"/>
              <a:t>/</a:t>
            </a:r>
            <a:r>
              <a:rPr lang="en-US" sz="2400" dirty="0" err="1"/>
              <a:t>ia</a:t>
            </a:r>
            <a:r>
              <a:rPr lang="en-US" sz="2400" dirty="0"/>
              <a:t>/programs/</a:t>
            </a:r>
            <a:r>
              <a:rPr lang="en-US" sz="2400" dirty="0" err="1"/>
              <a:t>suiteb_cryptography</a:t>
            </a:r>
            <a:r>
              <a:rPr lang="en-US" sz="2400" dirty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6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Is It Available To Non-Governmental Entities?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/>
              <a:t>Products must </a:t>
            </a:r>
            <a:r>
              <a:rPr lang="en-US" sz="2400" dirty="0" smtClean="0"/>
              <a:t>also be </a:t>
            </a:r>
            <a:r>
              <a:rPr lang="en-US" sz="2400" dirty="0"/>
              <a:t>available for sale to non-governmental </a:t>
            </a:r>
            <a:r>
              <a:rPr lang="en-US" sz="2400" dirty="0" smtClean="0"/>
              <a:t>entities. This means excluding </a:t>
            </a:r>
            <a:r>
              <a:rPr lang="en-US" sz="2400" dirty="0" smtClean="0"/>
              <a:t>HAIPE</a:t>
            </a:r>
            <a:r>
              <a:rPr lang="en-US" sz="2400" baseline="30000" dirty="0" smtClean="0"/>
              <a:t>[1]</a:t>
            </a:r>
            <a:r>
              <a:rPr lang="en-US" sz="2400" dirty="0" smtClean="0"/>
              <a:t>-</a:t>
            </a:r>
            <a:r>
              <a:rPr lang="en-US" sz="2400" dirty="0"/>
              <a:t>compliant devices </a:t>
            </a:r>
            <a:r>
              <a:rPr lang="en-US" sz="2400" dirty="0" smtClean="0"/>
              <a:t>such as: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gdmissionsystems.com</a:t>
            </a:r>
            <a:r>
              <a:rPr lang="en-US" sz="2400" dirty="0"/>
              <a:t>/cyber/products/</a:t>
            </a:r>
            <a:r>
              <a:rPr lang="en-US" sz="2400" dirty="0" err="1"/>
              <a:t>taclane</a:t>
            </a:r>
            <a:r>
              <a:rPr lang="en-US" sz="2400" dirty="0"/>
              <a:t>-network-encryption/taclane-10g-encryptor</a:t>
            </a:r>
            <a:r>
              <a:rPr lang="en-US" sz="2400" dirty="0" smtClean="0"/>
              <a:t>/  </a:t>
            </a:r>
            <a:r>
              <a:rPr lang="en-US" sz="2400" dirty="0"/>
              <a:t> </a:t>
            </a:r>
            <a:r>
              <a:rPr lang="en-US" sz="2400" dirty="0" smtClean="0"/>
              <a:t>  and 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http://www2.l-3com.com/</a:t>
            </a:r>
            <a:r>
              <a:rPr lang="en-US" sz="2400" dirty="0" err="1"/>
              <a:t>cs</a:t>
            </a:r>
            <a:r>
              <a:rPr lang="en-US" sz="2400" dirty="0"/>
              <a:t>-east/</a:t>
            </a:r>
            <a:r>
              <a:rPr lang="en-US" sz="2400" dirty="0" err="1"/>
              <a:t>pdf</a:t>
            </a:r>
            <a:r>
              <a:rPr lang="en-US" sz="2400" dirty="0"/>
              <a:t>/</a:t>
            </a:r>
            <a:r>
              <a:rPr lang="en-US" sz="2400" dirty="0" smtClean="0"/>
              <a:t>kg245x.pdf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both of which are 10Gbps, but which use </a:t>
            </a:r>
            <a:r>
              <a:rPr lang="en-US" sz="2400" dirty="0"/>
              <a:t>classified NSA Suite </a:t>
            </a:r>
            <a:r>
              <a:rPr lang="en-US" sz="2400" dirty="0" smtClean="0"/>
              <a:t>A</a:t>
            </a:r>
            <a:r>
              <a:rPr lang="en-US" sz="2400" baseline="30000" dirty="0" smtClean="0"/>
              <a:t>[2]</a:t>
            </a:r>
            <a:r>
              <a:rPr lang="en-US" sz="2400" dirty="0" smtClean="0"/>
              <a:t> </a:t>
            </a:r>
            <a:r>
              <a:rPr lang="en-US" sz="2400" dirty="0" smtClean="0"/>
              <a:t>crypto algorithms restricted to just government and military </a:t>
            </a:r>
            <a:r>
              <a:rPr lang="en-US" sz="2400" dirty="0" smtClean="0"/>
              <a:t>users.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--------------</a:t>
            </a:r>
          </a:p>
          <a:p>
            <a:pPr marL="0" indent="0">
              <a:buNone/>
            </a:pPr>
            <a:r>
              <a:rPr lang="en-US" sz="1800" dirty="0"/>
              <a:t>1</a:t>
            </a:r>
            <a:r>
              <a:rPr lang="en-US" sz="1800" dirty="0" smtClean="0"/>
              <a:t> </a:t>
            </a:r>
            <a:r>
              <a:rPr lang="en-US" sz="1800" dirty="0" smtClean="0"/>
              <a:t>	https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 smtClean="0"/>
              <a:t>High_Assurance_Internet_Protocol_Encryptor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2</a:t>
            </a:r>
            <a:r>
              <a:rPr lang="en-US" sz="1800" dirty="0" smtClean="0"/>
              <a:t>	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NSA_Suite_A_Cryptography</a:t>
            </a:r>
            <a:endParaRPr lang="en-US" sz="1800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0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You </a:t>
            </a:r>
            <a:r>
              <a:rPr lang="en-US" sz="3200" b="1" i="1" u="sng" dirty="0" smtClean="0"/>
              <a:t>Will</a:t>
            </a:r>
            <a:r>
              <a:rPr lang="en-US" sz="3200" b="1" dirty="0" smtClean="0"/>
              <a:t> Be Buying A Commercial Solution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/>
              <a:t>Solutions in this space are normally delivered in the form of hardware from commercial </a:t>
            </a:r>
            <a:r>
              <a:rPr lang="en-US" sz="2400" dirty="0" smtClean="0"/>
              <a:t>vendors</a:t>
            </a:r>
            <a:r>
              <a:rPr lang="en-US" sz="2400" dirty="0"/>
              <a:t> </a:t>
            </a:r>
            <a:r>
              <a:rPr lang="en-US" sz="2400" dirty="0" smtClean="0"/>
              <a:t>(you can't role your own 10gig-or-faster crypto </a:t>
            </a:r>
            <a:r>
              <a:rPr lang="en-US" sz="2400" dirty="0" smtClean="0"/>
              <a:t>appliances in software)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enumerating the </a:t>
            </a:r>
            <a:r>
              <a:rPr lang="en-US" sz="2400" dirty="0" smtClean="0"/>
              <a:t>products discussed herein, neither M3AAWG nor I are </a:t>
            </a:r>
            <a:r>
              <a:rPr lang="en-US" sz="2400" dirty="0"/>
              <a:t>a position </a:t>
            </a:r>
            <a:r>
              <a:rPr lang="en-US" sz="2400" dirty="0" smtClean="0"/>
              <a:t>to say which </a:t>
            </a:r>
            <a:r>
              <a:rPr lang="en-US" sz="2400" dirty="0"/>
              <a:t>competing vendor's solution may be "best," nor do we assert that </a:t>
            </a:r>
            <a:r>
              <a:rPr lang="en-US" sz="2400" dirty="0" smtClean="0"/>
              <a:t>ANY vendor </a:t>
            </a:r>
            <a:r>
              <a:rPr lang="en-US" sz="2400" dirty="0"/>
              <a:t>solution will be adequate to meet a particular site's </a:t>
            </a:r>
            <a:r>
              <a:rPr lang="en-US" sz="2400" dirty="0" smtClean="0"/>
              <a:t>needs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Each company must </a:t>
            </a:r>
            <a:r>
              <a:rPr lang="en-US" sz="2400" dirty="0"/>
              <a:t>do its own due diligence when it comes to evaluating network cryptographic options in light of its own unique requirements. </a:t>
            </a:r>
            <a:endParaRPr lang="en-US" sz="2400" dirty="0" smtClean="0"/>
          </a:p>
          <a:p>
            <a:r>
              <a:rPr lang="en-US" sz="2400" b="1" dirty="0" smtClean="0"/>
              <a:t>This </a:t>
            </a:r>
            <a:r>
              <a:rPr lang="en-US" sz="2400" b="1" dirty="0"/>
              <a:t>document is meant as a collection of starting points, nothing more.</a:t>
            </a:r>
            <a:r>
              <a:rPr lang="en-US" sz="2400" dirty="0"/>
              <a:t> </a:t>
            </a:r>
            <a:r>
              <a:rPr lang="en-US" sz="2400" dirty="0" smtClean="0"/>
              <a:t>Available </a:t>
            </a:r>
            <a:r>
              <a:rPr lang="en-US" sz="2400" dirty="0"/>
              <a:t>products may </a:t>
            </a:r>
            <a:r>
              <a:rPr lang="en-US" sz="2400" dirty="0" smtClean="0"/>
              <a:t>change from time-to-time, </a:t>
            </a:r>
            <a:r>
              <a:rPr lang="en-US" sz="2400" dirty="0"/>
              <a:t>so please </a:t>
            </a:r>
            <a:r>
              <a:rPr lang="en-US" sz="2400" dirty="0" smtClean="0"/>
              <a:t>always consult </a:t>
            </a:r>
            <a:r>
              <a:rPr lang="en-US" sz="2400" dirty="0"/>
              <a:t>vendors of interest for </a:t>
            </a:r>
            <a:r>
              <a:rPr lang="en-US" sz="2400" dirty="0" smtClean="0"/>
              <a:t>the latest </a:t>
            </a:r>
            <a:r>
              <a:rPr lang="en-US" sz="2400" dirty="0"/>
              <a:t>options</a:t>
            </a:r>
            <a:r>
              <a:rPr lang="en-US" sz="2400" dirty="0" smtClean="0"/>
              <a:t>. Typically I'll only mention one product per vendor per category; see each vendor for other potential possibilities.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08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We're Talking About </a:t>
            </a:r>
            <a:r>
              <a:rPr lang="en-US" sz="3200" b="1" u="sng" dirty="0" smtClean="0"/>
              <a:t>Domestic</a:t>
            </a:r>
            <a:r>
              <a:rPr lang="en-US" sz="3200" b="1" dirty="0" smtClean="0"/>
              <a:t> Networks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network </a:t>
            </a:r>
            <a:r>
              <a:rPr lang="en-US" sz="2400" dirty="0"/>
              <a:t>infrastructure </a:t>
            </a:r>
            <a:r>
              <a:rPr lang="en-US" sz="2400" dirty="0" smtClean="0"/>
              <a:t>cryptographic products </a:t>
            </a:r>
            <a:r>
              <a:rPr lang="en-US" sz="2400" dirty="0"/>
              <a:t>discussed in this </a:t>
            </a:r>
            <a:r>
              <a:rPr lang="en-US" sz="2400" dirty="0" smtClean="0"/>
              <a:t>talk </a:t>
            </a:r>
            <a:r>
              <a:rPr lang="en-US" sz="2400" dirty="0"/>
              <a:t>are assumed to be meant for use within the United States.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If </a:t>
            </a:r>
            <a:r>
              <a:rPr lang="en-US" sz="2400" dirty="0"/>
              <a:t>these devices </a:t>
            </a:r>
            <a:r>
              <a:rPr lang="en-US" sz="2400" dirty="0" smtClean="0"/>
              <a:t>are needed for use </a:t>
            </a:r>
            <a:r>
              <a:rPr lang="en-US" sz="2400" dirty="0"/>
              <a:t>abroad, they </a:t>
            </a:r>
            <a:r>
              <a:rPr lang="en-US" sz="2400" dirty="0" smtClean="0"/>
              <a:t>will </a:t>
            </a:r>
            <a:r>
              <a:rPr lang="en-US" sz="2400" dirty="0"/>
              <a:t>typically subject to U.S. export controls,  and the devices may be subject to international controls as well. </a:t>
            </a:r>
            <a:r>
              <a:rPr lang="en-US" sz="2400" dirty="0" smtClean="0"/>
              <a:t>See the excerpt on the following slide as an example of one relevant U.S. provision.</a:t>
            </a:r>
          </a:p>
          <a:p>
            <a:endParaRPr lang="en-US" sz="2400" dirty="0"/>
          </a:p>
          <a:p>
            <a:r>
              <a:rPr lang="en-US" sz="2400" dirty="0" smtClean="0"/>
              <a:t>Please </a:t>
            </a:r>
            <a:r>
              <a:rPr lang="en-US" sz="2400" dirty="0"/>
              <a:t>consult an attorney for </a:t>
            </a:r>
            <a:r>
              <a:rPr lang="en-US" sz="2400" dirty="0" smtClean="0"/>
              <a:t>authoritative </a:t>
            </a:r>
            <a:r>
              <a:rPr lang="en-US" sz="2400" dirty="0"/>
              <a:t>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52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303036"/>
            <a:ext cx="8710706" cy="63308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/>
              <a:t>The </a:t>
            </a:r>
            <a:r>
              <a:rPr lang="en-US" sz="2200" b="1" dirty="0" smtClean="0"/>
              <a:t>network hardware </a:t>
            </a:r>
            <a:r>
              <a:rPr lang="en-US" sz="2200" b="1" dirty="0"/>
              <a:t>solutions identified in this </a:t>
            </a:r>
            <a:r>
              <a:rPr lang="en-US" sz="2200" b="1" dirty="0" smtClean="0"/>
              <a:t>talk </a:t>
            </a:r>
            <a:r>
              <a:rPr lang="en-US" sz="2200" b="1" dirty="0"/>
              <a:t>generally are: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800" dirty="0" smtClean="0"/>
              <a:t>"</a:t>
            </a:r>
            <a:r>
              <a:rPr lang="en-US" sz="1800" dirty="0"/>
              <a:t>(A) </a:t>
            </a:r>
            <a:r>
              <a:rPr lang="en-US" sz="1800" b="1" dirty="0"/>
              <a:t>Network infrastructure software and commodities</a:t>
            </a:r>
            <a:r>
              <a:rPr lang="en-US" sz="1800" dirty="0"/>
              <a:t> and components thereof (including </a:t>
            </a:r>
          </a:p>
          <a:p>
            <a:pPr marL="0" indent="0">
              <a:buNone/>
            </a:pPr>
            <a:r>
              <a:rPr lang="en-US" sz="1800" dirty="0"/>
              <a:t>	commodities and software necessary to activate or enable cryptographic functionality in </a:t>
            </a:r>
          </a:p>
          <a:p>
            <a:pPr marL="0" indent="0">
              <a:buNone/>
            </a:pPr>
            <a:r>
              <a:rPr lang="en-US" sz="1800" dirty="0"/>
              <a:t>	network infrastructure products) </a:t>
            </a:r>
            <a:r>
              <a:rPr lang="en-US" sz="1800" b="1" dirty="0"/>
              <a:t>providing secure Wide Area Network (WAN), </a:t>
            </a:r>
          </a:p>
          <a:p>
            <a:pPr marL="0" indent="0">
              <a:buNone/>
            </a:pPr>
            <a:r>
              <a:rPr lang="en-US" sz="1800" b="1" dirty="0"/>
              <a:t>	Metropolitan Area Network (MAN), Virtual Private Network (VPN)</a:t>
            </a:r>
            <a:r>
              <a:rPr lang="en-US" sz="1800" dirty="0"/>
              <a:t>, satellite, digital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packet telephony</a:t>
            </a:r>
            <a:r>
              <a:rPr lang="en-US" sz="1800" dirty="0"/>
              <a:t>/media (voice, video, data) over Internet protocol, cellular or trunked </a:t>
            </a:r>
          </a:p>
          <a:p>
            <a:pPr marL="0" indent="0">
              <a:buNone/>
            </a:pPr>
            <a:r>
              <a:rPr lang="en-US" sz="1800" dirty="0"/>
              <a:t>	communications meeting any of the following </a:t>
            </a:r>
            <a:r>
              <a:rPr lang="en-US" sz="1800" b="1" dirty="0"/>
              <a:t>with key lengths exceeding 80-bits for </a:t>
            </a:r>
          </a:p>
          <a:p>
            <a:pPr marL="0" indent="0">
              <a:buNone/>
            </a:pPr>
            <a:r>
              <a:rPr lang="en-US" sz="1800" b="1" dirty="0"/>
              <a:t>	symmetric algorithms:</a:t>
            </a:r>
            <a:r>
              <a:rPr lang="en-US" sz="1800" dirty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(</a:t>
            </a:r>
            <a:r>
              <a:rPr lang="en-US" sz="1800" dirty="0"/>
              <a:t>1) </a:t>
            </a:r>
            <a:r>
              <a:rPr lang="en-US" sz="1800" b="1" dirty="0"/>
              <a:t>Aggregate encrypted WAN, MAN, VPN or backhaul throughput</a:t>
            </a:r>
            <a:r>
              <a:rPr lang="en-US" sz="1800" dirty="0"/>
              <a:t> (including </a:t>
            </a:r>
          </a:p>
          <a:p>
            <a:pPr marL="0" indent="0">
              <a:buNone/>
            </a:pPr>
            <a:r>
              <a:rPr lang="en-US" sz="1800" dirty="0"/>
              <a:t>		communications through wireless network elements such as gateways, mobile </a:t>
            </a:r>
          </a:p>
          <a:p>
            <a:pPr marL="0" indent="0">
              <a:buNone/>
            </a:pPr>
            <a:r>
              <a:rPr lang="en-US" sz="1800" dirty="0"/>
              <a:t>		switches, and controllers) </a:t>
            </a:r>
            <a:r>
              <a:rPr lang="en-US" sz="1800" b="1" dirty="0"/>
              <a:t>greater than 90 Mbps; </a:t>
            </a:r>
          </a:p>
          <a:p>
            <a:pPr marL="0" indent="0">
              <a:buNone/>
            </a:pPr>
            <a:r>
              <a:rPr lang="en-US" sz="1800" dirty="0"/>
              <a:t>		(2) </a:t>
            </a:r>
            <a:r>
              <a:rPr lang="en-US" sz="1800" b="1" dirty="0"/>
              <a:t>Wire (line), cable or fiber-optic WAN, MAN or VPN single-channel input </a:t>
            </a:r>
          </a:p>
          <a:p>
            <a:pPr marL="0" indent="0">
              <a:buNone/>
            </a:pPr>
            <a:r>
              <a:rPr lang="en-US" sz="1800" b="1" dirty="0"/>
              <a:t>		data rate exceeding 154 Mbps</a:t>
            </a:r>
            <a:r>
              <a:rPr lang="en-US" sz="1800" dirty="0"/>
              <a:t>; [...]"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See 15 C.F.R. 740.17 (b) (2</a:t>
            </a:r>
            <a:r>
              <a:rPr lang="en-US" sz="1800" dirty="0" smtClean="0"/>
              <a:t>),  http</a:t>
            </a:r>
            <a:r>
              <a:rPr lang="en-US" sz="1800" dirty="0"/>
              <a:t>://</a:t>
            </a:r>
            <a:r>
              <a:rPr lang="en-US" sz="1800" dirty="0" err="1"/>
              <a:t>www.law.cornell.edu</a:t>
            </a:r>
            <a:r>
              <a:rPr lang="en-US" sz="1800" dirty="0"/>
              <a:t>/</a:t>
            </a:r>
            <a:r>
              <a:rPr lang="en-US" sz="1800" dirty="0" err="1"/>
              <a:t>cfr</a:t>
            </a:r>
            <a:r>
              <a:rPr lang="en-US" sz="1800" dirty="0"/>
              <a:t>/text/15/</a:t>
            </a:r>
            <a:r>
              <a:rPr lang="en-US" sz="1800" dirty="0" smtClean="0"/>
              <a:t>740.17 (emphasis added).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Such </a:t>
            </a:r>
            <a:r>
              <a:rPr lang="en-US" sz="2200" b="1" dirty="0" smtClean="0">
                <a:solidFill>
                  <a:srgbClr val="FF0000"/>
                </a:solidFill>
              </a:rPr>
              <a:t>items are </a:t>
            </a:r>
            <a:r>
              <a:rPr lang="en-US" sz="2200" b="1" dirty="0">
                <a:solidFill>
                  <a:srgbClr val="FF0000"/>
                </a:solidFill>
              </a:rPr>
              <a:t>subject to special export licensing/controls.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8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VI. Layer 1 Encryption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13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Encryption at the Optical Layer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/>
              <a:t>In the layer 1 encryption case, encryption is handled on a point-to-point (or ring-by-ring) basis at the optical layer.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This choice imposes the least network overhead and the lowest latency, and has the advantage of being protocol independent. It also supports some of the highest network bit rates available</a:t>
            </a:r>
            <a:r>
              <a:rPr lang="en-US" sz="2400" dirty="0" smtClean="0"/>
              <a:t>. See https</a:t>
            </a:r>
            <a:r>
              <a:rPr lang="en-US" sz="2400" dirty="0"/>
              <a:t>://meetings.internet2.edu/media/</a:t>
            </a:r>
            <a:r>
              <a:rPr lang="en-US" sz="2400" dirty="0" err="1"/>
              <a:t>medialibrary</a:t>
            </a:r>
            <a:r>
              <a:rPr lang="en-US" sz="2400" dirty="0"/>
              <a:t>/2015/04/29/Internet2_Global_ADVA_Optical_Networking-</a:t>
            </a:r>
            <a:r>
              <a:rPr lang="en-US" sz="2400" dirty="0" smtClean="0"/>
              <a:t>Final.pdf</a:t>
            </a:r>
          </a:p>
          <a:p>
            <a:endParaRPr lang="en-US" sz="2400" dirty="0"/>
          </a:p>
          <a:p>
            <a:r>
              <a:rPr lang="en-US" sz="2400" dirty="0" smtClean="0"/>
              <a:t>Interoperability </a:t>
            </a:r>
            <a:r>
              <a:rPr lang="en-US" sz="2400" dirty="0"/>
              <a:t>between/across vendors may be limited.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This </a:t>
            </a:r>
            <a:r>
              <a:rPr lang="en-US" sz="2400" dirty="0"/>
              <a:t>may constrain layer 1 optical encryption choices to </a:t>
            </a:r>
            <a:r>
              <a:rPr lang="en-US" sz="2400" dirty="0" smtClean="0"/>
              <a:t>what's available from your </a:t>
            </a:r>
            <a:r>
              <a:rPr lang="en-US" sz="2400" dirty="0"/>
              <a:t>current </a:t>
            </a:r>
            <a:r>
              <a:rPr lang="en-US" sz="2400" dirty="0" smtClean="0"/>
              <a:t>optical vendor</a:t>
            </a:r>
            <a:r>
              <a:rPr lang="en-US" sz="2400" dirty="0"/>
              <a:t>, at least </a:t>
            </a:r>
            <a:r>
              <a:rPr lang="en-US" sz="2400" dirty="0" smtClean="0"/>
              <a:t>if you're a site </a:t>
            </a:r>
            <a:r>
              <a:rPr lang="en-US" sz="2400" dirty="0"/>
              <a:t>that have already deployed extensive optical infrastructure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82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What's The Need/Use Case For Secure Mobile Voice?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are many use cases/drivers, including...</a:t>
            </a:r>
          </a:p>
          <a:p>
            <a:r>
              <a:rPr lang="en-US" sz="2400" dirty="0" smtClean="0"/>
              <a:t>Deterring warrantless pervasive monitoring of voice traffic by foreign or domestic government agencies</a:t>
            </a:r>
          </a:p>
          <a:p>
            <a:r>
              <a:rPr lang="en-US" sz="2400" dirty="0" smtClean="0"/>
              <a:t>Helping to secure company-confidential info (business leads, new product development work, proprietary research, HR info, etc.)</a:t>
            </a:r>
          </a:p>
          <a:p>
            <a:r>
              <a:rPr lang="en-US" sz="2400" dirty="0" smtClean="0"/>
              <a:t>Assisting journalists to protect their confidential sources</a:t>
            </a:r>
          </a:p>
          <a:p>
            <a:r>
              <a:rPr lang="en-US" sz="2400" dirty="0" smtClean="0"/>
              <a:t>Helping attorneys confidentially consult with their clients</a:t>
            </a:r>
          </a:p>
          <a:p>
            <a:r>
              <a:rPr lang="en-US" sz="2400" dirty="0" smtClean="0"/>
              <a:t>Hardening health-care-related communications WRT HIPAA</a:t>
            </a:r>
            <a:endParaRPr lang="en-US" sz="2400" dirty="0"/>
          </a:p>
          <a:p>
            <a:r>
              <a:rPr lang="en-US" sz="2400" dirty="0" smtClean="0"/>
              <a:t>A simple human desire to enjoy the "luxury" of private communication with one's friends or family members</a:t>
            </a:r>
          </a:p>
          <a:p>
            <a:r>
              <a:rPr lang="en-US" sz="2400" dirty="0" smtClean="0"/>
              <a:t>And if we can have an encrypted experience that's as good as the unencrypted experience, why </a:t>
            </a:r>
            <a:r>
              <a:rPr lang="en-US" sz="2400" i="1" dirty="0" smtClean="0"/>
              <a:t>shouldn't</a:t>
            </a:r>
            <a:r>
              <a:rPr lang="en-US" sz="2400" dirty="0" smtClean="0"/>
              <a:t> we encrypt by default?</a:t>
            </a:r>
            <a:endParaRPr lang="en-US" sz="2400" dirty="0"/>
          </a:p>
          <a:p>
            <a:r>
              <a:rPr lang="en-US" sz="2400" dirty="0" smtClean="0"/>
              <a:t>If nothing else, shifting the default may help keep encrypted traffic from being novel and inherently interesting as such...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7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Sample Layer 1 Encryption Options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"</a:t>
            </a:r>
            <a:r>
              <a:rPr lang="en-US" sz="2400" b="1" dirty="0"/>
              <a:t>ADVA</a:t>
            </a:r>
            <a:r>
              <a:rPr lang="en-US" sz="2400" dirty="0"/>
              <a:t> Optical Networking Launches Industry First with 100G Metro and Built-in Encryption," </a:t>
            </a:r>
            <a:r>
              <a:rPr lang="en-US" sz="2400" dirty="0" smtClean="0"/>
              <a:t>May </a:t>
            </a:r>
            <a:r>
              <a:rPr lang="en-US" sz="2400" dirty="0"/>
              <a:t>14, 2014,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www.advaoptical.com</a:t>
            </a:r>
            <a:r>
              <a:rPr lang="en-US" sz="2400" dirty="0"/>
              <a:t>/en/newsroom/press-releases-</a:t>
            </a:r>
            <a:r>
              <a:rPr lang="en-US" sz="2400" dirty="0" err="1"/>
              <a:t>english</a:t>
            </a:r>
            <a:r>
              <a:rPr lang="en-US" sz="2400" dirty="0"/>
              <a:t>/</a:t>
            </a:r>
            <a:r>
              <a:rPr lang="en-US" sz="2400" dirty="0" smtClean="0"/>
              <a:t>20140514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/>
              <a:t>Alcatel</a:t>
            </a:r>
            <a:r>
              <a:rPr lang="en-US" sz="2400" dirty="0"/>
              <a:t> Secure Solutions for Data Center Connect,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resources.alcatel-lucent.com</a:t>
            </a:r>
            <a:r>
              <a:rPr lang="en-US" sz="2400" dirty="0"/>
              <a:t>/?</a:t>
            </a:r>
            <a:r>
              <a:rPr lang="en-US" sz="2400" dirty="0" err="1"/>
              <a:t>cid</a:t>
            </a:r>
            <a:r>
              <a:rPr lang="en-US" sz="2400" dirty="0"/>
              <a:t>=</a:t>
            </a:r>
            <a:r>
              <a:rPr lang="en-US" sz="2400" dirty="0" smtClean="0"/>
              <a:t>154976</a:t>
            </a:r>
          </a:p>
          <a:p>
            <a:r>
              <a:rPr lang="en-US" sz="2400" dirty="0" smtClean="0"/>
              <a:t>"</a:t>
            </a:r>
            <a:r>
              <a:rPr lang="en-US" sz="2400" b="1" dirty="0" smtClean="0"/>
              <a:t>Arista</a:t>
            </a:r>
            <a:r>
              <a:rPr lang="en-US" sz="2400" dirty="0" smtClean="0"/>
              <a:t> </a:t>
            </a:r>
            <a:r>
              <a:rPr lang="en-US" sz="2400" dirty="0"/>
              <a:t>7500 Series,"</a:t>
            </a:r>
            <a:br>
              <a:rPr lang="en-US" sz="2400" dirty="0"/>
            </a:br>
            <a:r>
              <a:rPr lang="en-US" sz="2400" dirty="0"/>
              <a:t>https://</a:t>
            </a:r>
            <a:r>
              <a:rPr lang="en-US" sz="2400" dirty="0" err="1"/>
              <a:t>www.arista.com</a:t>
            </a:r>
            <a:r>
              <a:rPr lang="en-US" sz="2400" dirty="0"/>
              <a:t>/en/products/7500-series</a:t>
            </a:r>
          </a:p>
          <a:p>
            <a:r>
              <a:rPr lang="en-US" sz="2400" dirty="0"/>
              <a:t>"New Encryption Solution from </a:t>
            </a:r>
            <a:r>
              <a:rPr lang="en-US" sz="2400" b="1" dirty="0"/>
              <a:t>Ciena</a:t>
            </a:r>
            <a:r>
              <a:rPr lang="en-US" sz="2400" dirty="0"/>
              <a:t> Decreases Data Breach Risks Across Metro and Long-Haul </a:t>
            </a:r>
            <a:r>
              <a:rPr lang="en-US" sz="2400" dirty="0" smtClean="0"/>
              <a:t>Networks," 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newswire.telecomramblings.com</a:t>
            </a:r>
            <a:r>
              <a:rPr lang="en-US" sz="2400" dirty="0"/>
              <a:t>/2016/01/new-encryption-solution-from-ciena-decreases-data-breach-risks-across-metro-and-long-haul-networks/</a:t>
            </a:r>
          </a:p>
          <a:p>
            <a:r>
              <a:rPr lang="en-US" sz="2400" dirty="0" smtClean="0"/>
              <a:t>"</a:t>
            </a:r>
            <a:r>
              <a:rPr lang="en-US" sz="2400" b="1" dirty="0" smtClean="0"/>
              <a:t>Cisco</a:t>
            </a:r>
            <a:r>
              <a:rPr lang="en-US" sz="2400" dirty="0" smtClean="0"/>
              <a:t> Transport Layer Encryption,"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www.slideshare.net</a:t>
            </a:r>
            <a:r>
              <a:rPr lang="en-US" sz="2400" dirty="0"/>
              <a:t>/</a:t>
            </a:r>
            <a:r>
              <a:rPr lang="en-US" sz="2400" dirty="0" err="1"/>
              <a:t>CiscoPublicSector</a:t>
            </a:r>
            <a:r>
              <a:rPr lang="en-US" sz="2400" dirty="0"/>
              <a:t>/encryption-ponc-33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1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Physical Protection, Too?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addition to encrypting your network traffic at layer 1, you may also want anti-tampering protections, too. </a:t>
            </a:r>
          </a:p>
          <a:p>
            <a:endParaRPr lang="en-US" sz="2400" dirty="0"/>
          </a:p>
          <a:p>
            <a:r>
              <a:rPr lang="en-US" sz="2400" dirty="0" smtClean="0"/>
              <a:t>See </a:t>
            </a:r>
            <a:r>
              <a:rPr lang="en-US" sz="2400" dirty="0"/>
              <a:t>the discussion </a:t>
            </a:r>
            <a:r>
              <a:rPr lang="en-US" sz="2400" dirty="0" smtClean="0"/>
              <a:t>in "Physical </a:t>
            </a:r>
            <a:r>
              <a:rPr lang="en-US" sz="2400" dirty="0"/>
              <a:t>Security of Advanced Network and Systems </a:t>
            </a:r>
            <a:r>
              <a:rPr lang="en-US" sz="2400" dirty="0" smtClean="0"/>
              <a:t>Infrastructure," https</a:t>
            </a:r>
            <a:r>
              <a:rPr lang="en-US" sz="2400" dirty="0"/>
              <a:t>://www.stsauver.com/~joe/phys-sec-i2mm/phys-sec-</a:t>
            </a:r>
            <a:r>
              <a:rPr lang="en-US" sz="2400" dirty="0" smtClean="0"/>
              <a:t>i2mm.pdf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7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VII. Layer 2 Encryption:</a:t>
            </a:r>
            <a:br>
              <a:rPr lang="en-US" sz="3200" b="1" dirty="0" smtClean="0"/>
            </a:br>
            <a:r>
              <a:rPr lang="en-US" sz="3200" b="1" dirty="0" err="1" smtClean="0"/>
              <a:t>MacSec</a:t>
            </a:r>
            <a:r>
              <a:rPr lang="en-US" sz="3200" b="1" dirty="0" smtClean="0"/>
              <a:t>/LinkSec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23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Layer 2 Encryption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/>
              <a:t>Layer 2 encryption is now often referred to as "MACsec,</a:t>
            </a:r>
            <a:r>
              <a:rPr lang="en-US" sz="2400" dirty="0" smtClean="0"/>
              <a:t>" </a:t>
            </a:r>
            <a:r>
              <a:rPr lang="en-US" sz="2400" dirty="0"/>
              <a:t>LinkSec, or 802.1AE. 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Low </a:t>
            </a:r>
            <a:r>
              <a:rPr lang="en-US" sz="2400" dirty="0"/>
              <a:t>overhead, low latency, protocol agnostic and relatively well-standardized, MACsec is a popular option that's normally deployed as a point-to-point protocol, protecting switch-to-switch, switch-to-router, or switch-to-server links.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Layer </a:t>
            </a:r>
            <a:r>
              <a:rPr lang="en-US" sz="2400" dirty="0"/>
              <a:t>2 encryption is typically one of the least expensive </a:t>
            </a:r>
            <a:r>
              <a:rPr lang="en-US" sz="2400" dirty="0" smtClean="0"/>
              <a:t>10Gbps+ </a:t>
            </a:r>
            <a:r>
              <a:rPr lang="en-US" sz="2400" dirty="0"/>
              <a:t>encryption solutions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Nice </a:t>
            </a:r>
            <a:r>
              <a:rPr lang="en-US" sz="2400" dirty="0" err="1" smtClean="0"/>
              <a:t>MacSec</a:t>
            </a:r>
            <a:r>
              <a:rPr lang="en-US" sz="2400" dirty="0" smtClean="0"/>
              <a:t> overview </a:t>
            </a:r>
            <a:r>
              <a:rPr lang="en-US" sz="2400" dirty="0" smtClean="0"/>
              <a:t>in </a:t>
            </a:r>
            <a:r>
              <a:rPr lang="en-US" sz="2400" dirty="0" smtClean="0"/>
              <a:t>"</a:t>
            </a:r>
            <a:r>
              <a:rPr lang="en-US" sz="2400" dirty="0"/>
              <a:t>Using MACsec to Protect High-Speed Ethernet </a:t>
            </a:r>
            <a:r>
              <a:rPr lang="en-US" sz="2400" dirty="0" smtClean="0"/>
              <a:t>Links,"</a:t>
            </a:r>
            <a:r>
              <a:rPr lang="en-US" sz="2400" b="1" i="1" dirty="0" smtClean="0"/>
              <a:t> </a:t>
            </a: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www.ethernetsummit.com</a:t>
            </a:r>
            <a:r>
              <a:rPr lang="en-US" sz="2400" dirty="0"/>
              <a:t>/English/Collaterals/</a:t>
            </a:r>
            <a:r>
              <a:rPr lang="en-US" sz="2400" dirty="0" smtClean="0"/>
              <a:t>Proceedings/2015</a:t>
            </a:r>
            <a:r>
              <a:rPr lang="en-US" sz="2400" dirty="0"/>
              <a:t>/</a:t>
            </a:r>
            <a:r>
              <a:rPr lang="en-US" sz="2400" dirty="0" smtClean="0"/>
              <a:t>20150416_A201_Singer.pdf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7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Layer 2 Encryption Options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"</a:t>
            </a:r>
            <a:r>
              <a:rPr lang="en-US" sz="2400" b="1" dirty="0"/>
              <a:t>Atmedia</a:t>
            </a:r>
            <a:r>
              <a:rPr lang="en-US" sz="2400" dirty="0"/>
              <a:t> 10G Ethernet Encryptor,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www.atmedia.de</a:t>
            </a:r>
            <a:r>
              <a:rPr lang="en-US" sz="2400" dirty="0"/>
              <a:t>/en/products/atmedia-10g-ethernet-</a:t>
            </a:r>
            <a:r>
              <a:rPr lang="en-US" sz="2400" dirty="0" smtClean="0"/>
              <a:t>encryptor.html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/>
              <a:t>Certes</a:t>
            </a:r>
            <a:r>
              <a:rPr lang="en-US" sz="2400" dirty="0"/>
              <a:t> Networks </a:t>
            </a:r>
            <a:r>
              <a:rPr lang="en-US" sz="2400" dirty="0" smtClean="0"/>
              <a:t>Secure Data Center Interconnect,"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certesnetworks.com</a:t>
            </a:r>
            <a:r>
              <a:rPr lang="en-US" sz="2400" dirty="0"/>
              <a:t>/solutions/secure-data-center-interconnect</a:t>
            </a:r>
            <a:r>
              <a:rPr lang="en-US" sz="2400" dirty="0" smtClean="0"/>
              <a:t>/</a:t>
            </a:r>
          </a:p>
          <a:p>
            <a:r>
              <a:rPr lang="en-US" sz="2400" dirty="0"/>
              <a:t>"</a:t>
            </a:r>
            <a:r>
              <a:rPr lang="en-US" sz="2400" b="1" dirty="0"/>
              <a:t>Cisco</a:t>
            </a:r>
            <a:r>
              <a:rPr lang="en-US" sz="2400" dirty="0"/>
              <a:t> Catalyst 6900 Series 40 Gigabit Ethernet Interface Module for Cisco Catalyst 6500 Series Switches Data Sheet," </a:t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www.cisco.com</a:t>
            </a:r>
            <a:r>
              <a:rPr lang="en-US" sz="2400" dirty="0"/>
              <a:t>/c/en/us/products/collateral/switches/catalyst-6500-series-switches/data_sheet_c78-696623.</a:t>
            </a:r>
            <a:r>
              <a:rPr lang="en-US" sz="2400" dirty="0" smtClean="0"/>
              <a:t>html</a:t>
            </a:r>
          </a:p>
          <a:p>
            <a:r>
              <a:rPr lang="en-US" sz="2400" dirty="0"/>
              <a:t>"</a:t>
            </a:r>
            <a:r>
              <a:rPr lang="en-US" sz="2400" b="1" dirty="0"/>
              <a:t>Crypto Link</a:t>
            </a:r>
            <a:r>
              <a:rPr lang="en-US" sz="2400" dirty="0"/>
              <a:t> HC-8682 100G ,"</a:t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www.crypto.ch</a:t>
            </a:r>
            <a:r>
              <a:rPr lang="en-US" sz="2400" dirty="0"/>
              <a:t>/en/products-and-services/products/crypto-link-hc-8682-</a:t>
            </a:r>
            <a:r>
              <a:rPr lang="en-US" sz="2400" dirty="0" smtClean="0"/>
              <a:t>100g</a:t>
            </a:r>
          </a:p>
          <a:p>
            <a:pPr marL="0" indent="0">
              <a:buNone/>
            </a:pPr>
            <a:r>
              <a:rPr lang="en-US" sz="2400" dirty="0" smtClean="0"/>
              <a:t>[continued]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33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Layer 2 Encryption Options (</a:t>
            </a:r>
            <a:r>
              <a:rPr lang="en-US" sz="3200" b="1" dirty="0" err="1" smtClean="0"/>
              <a:t>cont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"</a:t>
            </a:r>
            <a:r>
              <a:rPr lang="en-US" sz="2400" b="1" dirty="0"/>
              <a:t>Cube Optics</a:t>
            </a:r>
            <a:r>
              <a:rPr lang="en-US" sz="2400" dirty="0"/>
              <a:t> Transport Cube Encryption Unit,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www.cubeoptics.com</a:t>
            </a:r>
            <a:r>
              <a:rPr lang="en-US" sz="2400" dirty="0"/>
              <a:t>/uploads/</a:t>
            </a:r>
            <a:r>
              <a:rPr lang="en-US" sz="2400" dirty="0" err="1"/>
              <a:t>tx_cuboproducts</a:t>
            </a:r>
            <a:r>
              <a:rPr lang="en-US" sz="2400" dirty="0"/>
              <a:t>/D-5121-</a:t>
            </a:r>
            <a:r>
              <a:rPr lang="en-US" sz="2400" dirty="0" smtClean="0"/>
              <a:t>Rev.A_Encryption_TRANSPORT_CUBE.pdf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/>
              <a:t>ID Quantique</a:t>
            </a:r>
            <a:r>
              <a:rPr lang="en-US" sz="2400" dirty="0"/>
              <a:t> Centauris Layer 2 Encryptors (CN8000),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www.idquantique.com</a:t>
            </a:r>
            <a:r>
              <a:rPr lang="en-US" sz="2400" dirty="0"/>
              <a:t>/quantum-safe-crypto/network-encryption/centauris-layer-2-</a:t>
            </a:r>
            <a:r>
              <a:rPr lang="en-US" sz="2400" dirty="0" smtClean="0"/>
              <a:t>encryptors.html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/>
              <a:t>Juniper</a:t>
            </a:r>
            <a:r>
              <a:rPr lang="en-US" sz="2400" dirty="0"/>
              <a:t> EX4200 Ethernet Switches,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www.juniper.net</a:t>
            </a:r>
            <a:r>
              <a:rPr lang="en-US" sz="2400" dirty="0"/>
              <a:t>/assets/us/en/local/</a:t>
            </a:r>
            <a:r>
              <a:rPr lang="en-US" sz="2400" dirty="0" err="1"/>
              <a:t>pdf</a:t>
            </a:r>
            <a:r>
              <a:rPr lang="en-US" sz="2400" dirty="0"/>
              <a:t>/datasheets/1000215-en.pdf </a:t>
            </a:r>
          </a:p>
          <a:p>
            <a:r>
              <a:rPr lang="en-US" sz="2400" dirty="0" smtClean="0"/>
              <a:t>"</a:t>
            </a:r>
            <a:r>
              <a:rPr lang="en-US" sz="2400" b="1" dirty="0"/>
              <a:t>NEC</a:t>
            </a:r>
            <a:r>
              <a:rPr lang="en-US" sz="2400" dirty="0"/>
              <a:t> COMCIPHER XL2B,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jpn.nec.com</a:t>
            </a:r>
            <a:r>
              <a:rPr lang="en-US" sz="2400" dirty="0"/>
              <a:t>/access/prod/xl2b/</a:t>
            </a:r>
            <a:r>
              <a:rPr lang="en-US" sz="2400" dirty="0" err="1" smtClean="0"/>
              <a:t>index.html</a:t>
            </a:r>
            <a:endParaRPr lang="en-US" sz="2400" dirty="0" smtClean="0"/>
          </a:p>
          <a:p>
            <a:r>
              <a:rPr lang="en-US" sz="2400" dirty="0"/>
              <a:t>"</a:t>
            </a:r>
            <a:r>
              <a:rPr lang="en-US" sz="2400" b="1" dirty="0"/>
              <a:t>Rodhe &amp; Schwartz</a:t>
            </a:r>
            <a:r>
              <a:rPr lang="en-US" sz="2400" dirty="0"/>
              <a:t> SITLine ETH Ethernet Encryptor,"</a:t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www.sit.rohde-schwarz.com</a:t>
            </a:r>
            <a:r>
              <a:rPr lang="en-US" sz="2400" dirty="0"/>
              <a:t>/en/Products/</a:t>
            </a:r>
            <a:r>
              <a:rPr lang="en-US" sz="2400" dirty="0" err="1" smtClean="0"/>
              <a:t>SITLine_ETH.html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[continued]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47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Layer 2 Encryption Options (</a:t>
            </a:r>
            <a:r>
              <a:rPr lang="en-US" sz="3200" b="1" dirty="0" err="1" smtClean="0"/>
              <a:t>cont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"</a:t>
            </a:r>
            <a:r>
              <a:rPr lang="en-US" sz="2400" b="1" dirty="0" err="1" smtClean="0"/>
              <a:t>Safenet</a:t>
            </a:r>
            <a:r>
              <a:rPr lang="en-US" sz="2400" dirty="0" smtClean="0"/>
              <a:t> </a:t>
            </a:r>
            <a:r>
              <a:rPr lang="en-US" sz="2400" dirty="0"/>
              <a:t>CN 6100 0 Gbps Ethernet </a:t>
            </a:r>
            <a:r>
              <a:rPr lang="en-US" sz="2400" dirty="0" smtClean="0"/>
              <a:t>Encryptor," 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www.safenet-inc.com</a:t>
            </a:r>
            <a:r>
              <a:rPr lang="en-US" sz="2400" dirty="0"/>
              <a:t>/resources/product-brief/data-protection/SafeNet-CN6100-Ethernet-Encryptor_Product_Brief/?</a:t>
            </a:r>
            <a:r>
              <a:rPr lang="en-US" sz="2400" dirty="0" err="1"/>
              <a:t>utm_source</a:t>
            </a:r>
            <a:r>
              <a:rPr lang="en-US" sz="2400" dirty="0"/>
              <a:t>=</a:t>
            </a:r>
            <a:r>
              <a:rPr lang="en-US" sz="2400" dirty="0" err="1"/>
              <a:t>press-release&amp;utm_medium</a:t>
            </a:r>
            <a:r>
              <a:rPr lang="en-US" sz="2400" dirty="0"/>
              <a:t>=</a:t>
            </a:r>
            <a:r>
              <a:rPr lang="en-US" sz="2400" dirty="0" err="1"/>
              <a:t>pr-link&amp;utm_campaign</a:t>
            </a:r>
            <a:r>
              <a:rPr lang="en-US" sz="2400" dirty="0"/>
              <a:t>=new-</a:t>
            </a:r>
            <a:r>
              <a:rPr lang="en-US" sz="2400" dirty="0" err="1"/>
              <a:t>hse</a:t>
            </a:r>
            <a:r>
              <a:rPr lang="en-US" sz="2400" dirty="0"/>
              <a:t>-</a:t>
            </a:r>
            <a:r>
              <a:rPr lang="en-US" sz="2400" dirty="0" smtClean="0"/>
              <a:t>products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/>
              <a:t>Senetas</a:t>
            </a:r>
            <a:r>
              <a:rPr lang="en-US" sz="2400" dirty="0"/>
              <a:t> CN6100,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www.senetas.com</a:t>
            </a:r>
            <a:r>
              <a:rPr lang="en-US" sz="2400" dirty="0"/>
              <a:t>/_uploads/files/Technical-</a:t>
            </a:r>
            <a:r>
              <a:rPr lang="en-US" sz="2400" dirty="0" smtClean="0"/>
              <a:t>Paper_Understanding_Senetas_Layer_2_Encryption.pdf</a:t>
            </a: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b="1" dirty="0" err="1" smtClean="0"/>
              <a:t>Secunet</a:t>
            </a:r>
            <a:r>
              <a:rPr lang="en-US" sz="2400" dirty="0" smtClean="0"/>
              <a:t> SINA </a:t>
            </a:r>
            <a:r>
              <a:rPr lang="en-US" sz="2400" dirty="0"/>
              <a:t>L2 Encryption Box,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www.secunet.com</a:t>
            </a:r>
            <a:r>
              <a:rPr lang="en-US" sz="2400" dirty="0"/>
              <a:t>/</a:t>
            </a:r>
            <a:r>
              <a:rPr lang="en-US" sz="2400" dirty="0" err="1"/>
              <a:t>fileadmin</a:t>
            </a:r>
            <a:r>
              <a:rPr lang="en-US" sz="2400" dirty="0"/>
              <a:t>/</a:t>
            </a:r>
            <a:r>
              <a:rPr lang="en-US" sz="2400" dirty="0" err="1"/>
              <a:t>sina_downloads</a:t>
            </a:r>
            <a:r>
              <a:rPr lang="en-US" sz="2400" dirty="0"/>
              <a:t>/</a:t>
            </a:r>
            <a:r>
              <a:rPr lang="en-US" sz="2400" dirty="0" err="1"/>
              <a:t>Produktinfo_englisch</a:t>
            </a:r>
            <a:r>
              <a:rPr lang="en-US" sz="2400" dirty="0"/>
              <a:t>/</a:t>
            </a:r>
            <a:r>
              <a:rPr lang="en-US" sz="2400" dirty="0" smtClean="0"/>
              <a:t>SINA_L2_Brochure_en_final.pdf</a:t>
            </a:r>
          </a:p>
          <a:p>
            <a:r>
              <a:rPr lang="en-US" sz="2400" dirty="0"/>
              <a:t>"</a:t>
            </a:r>
            <a:r>
              <a:rPr lang="en-US" sz="2400" b="1" dirty="0"/>
              <a:t>Thales</a:t>
            </a:r>
            <a:r>
              <a:rPr lang="en-US" sz="2400" dirty="0"/>
              <a:t> e-Security Datacryptor Ethernet Layer 2,"</a:t>
            </a:r>
            <a:br>
              <a:rPr lang="en-US" sz="2400" dirty="0"/>
            </a:br>
            <a:r>
              <a:rPr lang="en-US" sz="2400" dirty="0"/>
              <a:t>http://</a:t>
            </a:r>
            <a:r>
              <a:rPr lang="en-US" sz="2400" dirty="0" err="1"/>
              <a:t>images.go.thales-esecurity.com</a:t>
            </a:r>
            <a:r>
              <a:rPr lang="en-US" sz="2400" dirty="0"/>
              <a:t>/Web/</a:t>
            </a:r>
            <a:r>
              <a:rPr lang="en-US" sz="2400" dirty="0" err="1"/>
              <a:t>ThalesEsecurity</a:t>
            </a:r>
            <a:r>
              <a:rPr lang="en-US" sz="2400" dirty="0"/>
              <a:t>/%7B36be2461-0a58-4395-bfe0-75b4c1063432%</a:t>
            </a:r>
            <a:r>
              <a:rPr lang="en-US" sz="2400" dirty="0" smtClean="0"/>
              <a:t>7D_Datacryptor_Ethernet_Layer_2_ds.pdf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1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10Gbps+ NICs and LinkSec/</a:t>
            </a:r>
            <a:r>
              <a:rPr lang="en-US" sz="3200" b="1" dirty="0" err="1" smtClean="0"/>
              <a:t>MacSec</a:t>
            </a:r>
            <a:r>
              <a:rPr lang="en-US" sz="3200" b="1" dirty="0" smtClean="0"/>
              <a:t> Support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/>
              <a:t>At 10Gbps and above, our focus is generally on enclave-to-enclave links within the data center, and on datacenter-to-datacenter links.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However</a:t>
            </a:r>
            <a:r>
              <a:rPr lang="en-US" sz="2400" dirty="0"/>
              <a:t>, if you need to push layer two crypto all the way to the server, be sure you're using a network adapter/NIC card that supports MACsec.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While </a:t>
            </a:r>
            <a:r>
              <a:rPr lang="en-US" sz="2400" dirty="0"/>
              <a:t>there are many NICs that support MACsec at one Gbps speeds, at this time, we're only aware of a few that indicate that they're able to do so at </a:t>
            </a:r>
            <a:r>
              <a:rPr lang="en-US" sz="2400" dirty="0" smtClean="0"/>
              <a:t>10Gbps or faster speeds.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1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Some 10Gbps+ NICs Supporting LinkSec/</a:t>
            </a:r>
            <a:r>
              <a:rPr lang="en-US" sz="3200" b="1" dirty="0" err="1" smtClean="0"/>
              <a:t>MacSec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/>
              <a:t>"Advantech MIC-3666 Dual 10 Gigabit Ethernet XMC,</a:t>
            </a:r>
            <a:r>
              <a:rPr lang="en-US" sz="2400" dirty="0" smtClean="0"/>
              <a:t>"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downloadt.advantech.com</a:t>
            </a:r>
            <a:r>
              <a:rPr lang="en-US" sz="2400" dirty="0"/>
              <a:t>/</a:t>
            </a:r>
            <a:r>
              <a:rPr lang="en-US" sz="2400" dirty="0" err="1"/>
              <a:t>ProductFile</a:t>
            </a:r>
            <a:r>
              <a:rPr lang="en-US" sz="2400" dirty="0"/>
              <a:t>/PIS/MIC-3666/Product%20-%20Datasheet/MIC-3666_DS20120626175504.</a:t>
            </a:r>
            <a:r>
              <a:rPr lang="en-US" sz="2400" dirty="0" smtClean="0"/>
              <a:t>pdf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dirty="0"/>
              <a:t>Hotlava Systems Multi-Port 10 Gigabit Ethernet Network Adapters,</a:t>
            </a:r>
            <a:r>
              <a:rPr lang="en-US" sz="2400" dirty="0" smtClean="0"/>
              <a:t>" 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www.hotlavasystems.com</a:t>
            </a:r>
            <a:r>
              <a:rPr lang="en-US" sz="2400" dirty="0"/>
              <a:t>/</a:t>
            </a:r>
            <a:r>
              <a:rPr lang="en-US" sz="2400" dirty="0" err="1"/>
              <a:t>pdfs</a:t>
            </a:r>
            <a:r>
              <a:rPr lang="en-US" sz="2400" dirty="0"/>
              <a:t>/</a:t>
            </a:r>
            <a:r>
              <a:rPr lang="en-US" sz="2400" dirty="0" err="1"/>
              <a:t>HLS_TamboraDS.pdf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dirty="0"/>
              <a:t>Intel Ethernet Converged Network Adapter X520,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www.intel.com</a:t>
            </a:r>
            <a:r>
              <a:rPr lang="en-US" sz="2400" dirty="0"/>
              <a:t>/content/dam/doc/product-brief/ethernet-x520-server-adapters-brief.pdf</a:t>
            </a:r>
          </a:p>
          <a:p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dirty="0"/>
              <a:t>Niagara  32716 Hex Port Fiber 10 Gigabit Ethernet NIC,"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www.interfacemasters.com</a:t>
            </a:r>
            <a:r>
              <a:rPr lang="en-US" sz="2400" dirty="0"/>
              <a:t>/</a:t>
            </a:r>
            <a:r>
              <a:rPr lang="en-US" sz="2400" dirty="0" err="1"/>
              <a:t>pdf</a:t>
            </a:r>
            <a:r>
              <a:rPr lang="en-US" sz="2400" dirty="0"/>
              <a:t>/Niagara_32716.pdf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7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VIII. Layer 3 Encryption:</a:t>
            </a:r>
            <a:br>
              <a:rPr lang="en-US" sz="3200" b="1" dirty="0" smtClean="0"/>
            </a:br>
            <a:r>
              <a:rPr lang="en-US" sz="3200" b="1" dirty="0" smtClean="0"/>
              <a:t>IPSec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What About The Bad Guys?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assert that</a:t>
            </a:r>
            <a:r>
              <a:rPr lang="en-US" sz="2400" dirty="0"/>
              <a:t> </a:t>
            </a:r>
            <a:r>
              <a:rPr lang="en-US" sz="2400" dirty="0" smtClean="0"/>
              <a:t>offering strong crypto for voice calls, texts, etc., hinders </a:t>
            </a:r>
            <a:r>
              <a:rPr lang="en-US" sz="2400" b="1" dirty="0" smtClean="0"/>
              <a:t>LEOs</a:t>
            </a:r>
            <a:r>
              <a:rPr lang="en-US" sz="2400" dirty="0" smtClean="0"/>
              <a:t> and the </a:t>
            </a:r>
            <a:r>
              <a:rPr lang="en-US" sz="2400" b="1" dirty="0" smtClean="0"/>
              <a:t>Intelligence </a:t>
            </a:r>
            <a:r>
              <a:rPr lang="en-US" sz="2400" b="1" dirty="0" smtClean="0"/>
              <a:t>community</a:t>
            </a:r>
            <a:r>
              <a:rPr lang="en-US" sz="2400" dirty="0" smtClean="0"/>
              <a:t>, making it harder for them to keep us all safe. There have even been calls for a ban on strong encryption, or for government-accessible "backdoors." </a:t>
            </a:r>
          </a:p>
          <a:p>
            <a:r>
              <a:rPr lang="en-US" sz="2400" dirty="0" smtClean="0"/>
              <a:t>While such proposals are unquestionably offered with the best of intentions, they represent yet another failure to understand the modern reality – </a:t>
            </a:r>
            <a:r>
              <a:rPr lang="en-US" sz="2400" b="1" dirty="0" smtClean="0"/>
              <a:t>crypto isn't something that can be effectively controlled on a country-by-country basis.</a:t>
            </a:r>
          </a:p>
          <a:p>
            <a:r>
              <a:rPr lang="en-US" sz="2400" dirty="0" smtClean="0"/>
              <a:t>See for example</a:t>
            </a:r>
            <a:r>
              <a:rPr lang="en-US" sz="2400" dirty="0"/>
              <a:t>, "Encryption Is Worldwide: Yet Another Reason Why a US Ban Makes No Sense," </a:t>
            </a: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www.wired.com</a:t>
            </a:r>
            <a:r>
              <a:rPr lang="en-US" sz="2400" dirty="0"/>
              <a:t>/2016/02/encryption-is-worldwide-yet-another-reason-why-a-us-ban-makes-no-sense/ which noted, "Any laws mandating encryption backdoors will overwhelmingly affect the innocent users of those products, </a:t>
            </a:r>
            <a:r>
              <a:rPr lang="en-US" sz="2400" dirty="0" smtClean="0"/>
              <a:t>[...] </a:t>
            </a:r>
            <a:r>
              <a:rPr lang="en-US" sz="2400" dirty="0"/>
              <a:t>while having little effect on the rogue parties for which the backdoors are intended</a:t>
            </a:r>
            <a:r>
              <a:rPr lang="en-US" sz="2400" dirty="0" smtClean="0"/>
              <a:t>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63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Layer 3 Encryption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/>
              <a:t>Layer 3 encryption generally means doing IPsec</a:t>
            </a:r>
            <a:r>
              <a:rPr lang="en-US" sz="2400" dirty="0" smtClean="0"/>
              <a:t>.</a:t>
            </a:r>
            <a:r>
              <a:rPr lang="en-US" sz="2400" baseline="30000" dirty="0" smtClean="0"/>
              <a:t>[1]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will assume a desire to do IPsec in tunnel </a:t>
            </a:r>
            <a:r>
              <a:rPr lang="en-US" sz="2400" dirty="0" smtClean="0"/>
              <a:t>mode</a:t>
            </a:r>
            <a:r>
              <a:rPr lang="en-US" sz="2400" baseline="30000" dirty="0" smtClean="0"/>
              <a:t>[2]</a:t>
            </a:r>
            <a:r>
              <a:rPr lang="en-US" sz="2400" dirty="0" smtClean="0"/>
              <a:t> </a:t>
            </a:r>
            <a:r>
              <a:rPr lang="en-US" sz="2400" dirty="0"/>
              <a:t>(rather than transport mode). </a:t>
            </a:r>
            <a:r>
              <a:rPr lang="en-US" sz="2400" dirty="0" smtClean="0"/>
              <a:t>Tunnel mode encapsulates and protects the entire IP packet.</a:t>
            </a:r>
            <a:endParaRPr lang="en-US" sz="2400" dirty="0"/>
          </a:p>
          <a:p>
            <a:r>
              <a:rPr lang="en-US" sz="2400" dirty="0" smtClean="0"/>
              <a:t>Doing </a:t>
            </a:r>
            <a:r>
              <a:rPr lang="en-US" sz="2400" dirty="0"/>
              <a:t>IPsec at 10Gbps can be quite challenging/expensive, and is subject to both materials latency issues and substantial overhead-related impacts. That's why network encryption is typically done at layer 1 or layer 2, instead of layer 3. </a:t>
            </a:r>
          </a:p>
          <a:p>
            <a:r>
              <a:rPr lang="en-US" sz="2400" dirty="0"/>
              <a:t>However, we include pointers to </a:t>
            </a:r>
            <a:r>
              <a:rPr lang="en-US" sz="2400" dirty="0" smtClean="0"/>
              <a:t>at least a couple </a:t>
            </a:r>
            <a:r>
              <a:rPr lang="en-US" sz="2400" dirty="0"/>
              <a:t>layer 3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10Gbps</a:t>
            </a:r>
            <a:r>
              <a:rPr lang="en-US" sz="2400" dirty="0"/>
              <a:t>+ IPsec options here for completeness, and for situations where encryption at layer 3 might be desirable as a complement to encryption at other layers</a:t>
            </a:r>
            <a:r>
              <a:rPr lang="en-US" sz="2400" dirty="0" smtClean="0"/>
              <a:t>. IPsec is also often suggested as the correct way to protect MPLS traffic from eavesdropping.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-----------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</a:t>
            </a:r>
            <a:r>
              <a:rPr lang="en-US" sz="1800" dirty="0" smtClean="0"/>
              <a:t>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smtClean="0"/>
              <a:t>IPsec</a:t>
            </a:r>
            <a:br>
              <a:rPr lang="en-US" sz="1800" dirty="0" smtClean="0"/>
            </a:br>
            <a:r>
              <a:rPr lang="en-US" sz="1800" dirty="0"/>
              <a:t>2</a:t>
            </a:r>
            <a:r>
              <a:rPr lang="en-US" sz="1800" dirty="0" smtClean="0"/>
              <a:t>	</a:t>
            </a: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en.wikipedia.org</a:t>
            </a:r>
            <a:r>
              <a:rPr lang="en-US" sz="1800" dirty="0"/>
              <a:t>/wiki/</a:t>
            </a:r>
            <a:r>
              <a:rPr lang="en-US" sz="1800" dirty="0" err="1"/>
              <a:t>IPsec#Tunnel_mode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 Couple of Sample Layer 3 Encryption Options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"</a:t>
            </a:r>
            <a:r>
              <a:rPr lang="en-US" sz="2400" dirty="0"/>
              <a:t>Brocade MLX 4-Port 10 GBE IPsec Module,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www.brocade.com</a:t>
            </a:r>
            <a:r>
              <a:rPr lang="en-US" sz="2400" dirty="0"/>
              <a:t>/downloads/documents/</a:t>
            </a:r>
            <a:r>
              <a:rPr lang="en-US" sz="2400" dirty="0" err="1"/>
              <a:t>data_sheets</a:t>
            </a:r>
            <a:r>
              <a:rPr lang="en-US" sz="2400" dirty="0"/>
              <a:t>/</a:t>
            </a:r>
            <a:r>
              <a:rPr lang="en-US" sz="2400" dirty="0" err="1"/>
              <a:t>product_data_sheets</a:t>
            </a:r>
            <a:r>
              <a:rPr lang="en-US" sz="2400" dirty="0"/>
              <a:t>/brocade-mlx-</a:t>
            </a:r>
            <a:r>
              <a:rPr lang="en-US" sz="2400" dirty="0" err="1"/>
              <a:t>ipsec</a:t>
            </a:r>
            <a:r>
              <a:rPr lang="en-US" sz="2400" dirty="0"/>
              <a:t>-module-</a:t>
            </a:r>
            <a:r>
              <a:rPr lang="en-US" sz="2400" dirty="0" err="1"/>
              <a:t>ds.pdf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"</a:t>
            </a:r>
            <a:r>
              <a:rPr lang="en-US" sz="2400" dirty="0"/>
              <a:t>Fortinet FortiGate 5000 Series,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www.fortinet.com</a:t>
            </a:r>
            <a:r>
              <a:rPr lang="en-US" sz="2400" dirty="0"/>
              <a:t>/sites/default/files/</a:t>
            </a:r>
            <a:r>
              <a:rPr lang="en-US" sz="2400" dirty="0" err="1"/>
              <a:t>productdatasheets</a:t>
            </a:r>
            <a:r>
              <a:rPr lang="en-US" sz="2400" dirty="0"/>
              <a:t>/FortiGate-</a:t>
            </a:r>
            <a:r>
              <a:rPr lang="en-US" sz="2400" dirty="0" smtClean="0"/>
              <a:t>5101C.pdf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7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IETF MPLS Encryption Draft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Those who have extensive MPLS networks may also want to check out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"</a:t>
            </a:r>
            <a:r>
              <a:rPr lang="en-US" sz="2400" dirty="0"/>
              <a:t>Opportunistic Security in MPLS </a:t>
            </a:r>
            <a:r>
              <a:rPr lang="en-US" sz="2400" dirty="0" smtClean="0"/>
              <a:t>Networks,"</a:t>
            </a:r>
            <a:br>
              <a:rPr lang="en-US" sz="2400" dirty="0" smtClean="0"/>
            </a:br>
            <a:r>
              <a:rPr lang="en-US" sz="2400" dirty="0" smtClean="0"/>
              <a:t>draft</a:t>
            </a:r>
            <a:r>
              <a:rPr lang="en-US" sz="2400" dirty="0"/>
              <a:t>-ietf-mpls-opportunistic-encrypt-00.</a:t>
            </a:r>
            <a:r>
              <a:rPr lang="en-US" sz="2400" dirty="0" smtClean="0"/>
              <a:t>txt (expires</a:t>
            </a:r>
            <a:br>
              <a:rPr lang="en-US" sz="2400" dirty="0" smtClean="0"/>
            </a:br>
            <a:r>
              <a:rPr lang="en-US" sz="2400" dirty="0" smtClean="0"/>
              <a:t>January 23</a:t>
            </a:r>
            <a:r>
              <a:rPr lang="en-US" sz="2400" baseline="30000" dirty="0" smtClean="0"/>
              <a:t>rd</a:t>
            </a:r>
            <a:r>
              <a:rPr lang="en-US" sz="2400" dirty="0"/>
              <a:t>, 2016</a:t>
            </a:r>
            <a:r>
              <a:rPr lang="en-US" sz="2400" dirty="0" smtClean="0"/>
              <a:t>), https</a:t>
            </a:r>
            <a:r>
              <a:rPr lang="en-US" sz="2400" dirty="0"/>
              <a:t>://</a:t>
            </a:r>
            <a:r>
              <a:rPr lang="en-US" sz="2400" dirty="0" err="1"/>
              <a:t>tools.ietf.org</a:t>
            </a:r>
            <a:r>
              <a:rPr lang="en-US" sz="2400" dirty="0"/>
              <a:t>/html/draft-ietf-mpls-opportunistic-encrypt-</a:t>
            </a:r>
            <a:r>
              <a:rPr lang="en-US" sz="2400" dirty="0" smtClean="0"/>
              <a:t>00</a:t>
            </a:r>
          </a:p>
          <a:p>
            <a:endParaRPr lang="en-US" sz="2400" dirty="0"/>
          </a:p>
          <a:p>
            <a:r>
              <a:rPr lang="en-US" sz="2400" dirty="0" smtClean="0"/>
              <a:t>You may also want to visit with M3AAWG </a:t>
            </a:r>
            <a:r>
              <a:rPr lang="en-US" sz="2400" dirty="0" err="1" smtClean="0"/>
              <a:t>Sr</a:t>
            </a:r>
            <a:r>
              <a:rPr lang="en-US" sz="2400" dirty="0" smtClean="0"/>
              <a:t> Technical Advisor Stephen Farrell, since he's one of the authors of that draft!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IX. Conclusion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One Slide Takeaway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Traditionally, M3AAWG has focused on hardening email against pervasive monitoring, and we've made good progress. However, our work isn't done. </a:t>
            </a:r>
          </a:p>
          <a:p>
            <a:endParaRPr lang="en-US" sz="2400" dirty="0"/>
          </a:p>
          <a:p>
            <a:r>
              <a:rPr lang="en-US" sz="2400" dirty="0" smtClean="0"/>
              <a:t>For example, regular mobile voice and text traffic isn't adequately protected from eavesdropping. You should select and employ a commercially available mobile encryption product (such as Bleep, Signal, or </a:t>
            </a:r>
            <a:r>
              <a:rPr lang="en-US" sz="2400" dirty="0" smtClean="0"/>
              <a:t>Wickr, among others) </a:t>
            </a:r>
            <a:r>
              <a:rPr lang="en-US" sz="2400" dirty="0" smtClean="0"/>
              <a:t>to improve the security and privacy of your mobile voice and messaging traffic.</a:t>
            </a:r>
          </a:p>
          <a:p>
            <a:endParaRPr lang="en-US" sz="2400" dirty="0" smtClean="0"/>
          </a:p>
          <a:p>
            <a:r>
              <a:rPr lang="en-US" sz="2400" dirty="0" smtClean="0"/>
              <a:t>Another area where encryption is needed is on intra-data center and inter-data center links. While those links may be running at 10Gbps, 40Gbps or even 100Gbps, there are now commercially available encryption solutions that will </a:t>
            </a:r>
            <a:r>
              <a:rPr lang="en-US" sz="2400" dirty="0" err="1" smtClean="0"/>
              <a:t>evenwork</a:t>
            </a:r>
            <a:r>
              <a:rPr lang="en-US" sz="2400" dirty="0" smtClean="0"/>
              <a:t> </a:t>
            </a:r>
            <a:r>
              <a:rPr lang="en-US" sz="2400" dirty="0" smtClean="0"/>
              <a:t>at those speeds.</a:t>
            </a:r>
            <a:br>
              <a:rPr lang="en-US" sz="2400" dirty="0" smtClean="0"/>
            </a:br>
            <a:r>
              <a:rPr lang="en-US" sz="2400" dirty="0" smtClean="0"/>
              <a:t>You should be </a:t>
            </a:r>
            <a:r>
              <a:rPr lang="en-US" sz="2400" dirty="0" smtClean="0"/>
              <a:t>using those solutions to </a:t>
            </a:r>
            <a:r>
              <a:rPr lang="en-US" sz="2400" dirty="0" smtClean="0"/>
              <a:t>protect your links.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6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530"/>
            <a:ext cx="91440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Thanks for The Chance To Talk Today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707085"/>
            <a:ext cx="8710706" cy="5926797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Are there any questions?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1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83287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Please Note: We're NOT Talking About </a:t>
            </a:r>
            <a:br>
              <a:rPr lang="en-US" sz="3200" b="1" dirty="0" smtClean="0"/>
            </a:br>
            <a:r>
              <a:rPr lang="en-US" sz="3200" b="1" dirty="0" smtClean="0"/>
              <a:t>Overcoming Local Device Encryption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1139994"/>
            <a:ext cx="8710706" cy="549388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talk is NOT about whether or not a given phone, once seized, can be accessed by the </a:t>
            </a:r>
            <a:r>
              <a:rPr lang="en-US" sz="2400" dirty="0" smtClean="0"/>
              <a:t>authorities</a:t>
            </a:r>
            <a:r>
              <a:rPr lang="en-US" sz="2400" dirty="0"/>
              <a:t> </a:t>
            </a:r>
            <a:r>
              <a:rPr lang="en-US" sz="2400" dirty="0" smtClean="0"/>
              <a:t>(although see "</a:t>
            </a:r>
            <a:r>
              <a:rPr lang="en-US" sz="2400" dirty="0"/>
              <a:t>Judge orders Apple to help FBI hack San Bernardino gunman’s </a:t>
            </a:r>
            <a:r>
              <a:rPr lang="en-US" sz="2400" dirty="0" smtClean="0"/>
              <a:t>cellphone</a:t>
            </a:r>
            <a:r>
              <a:rPr lang="en-US" sz="2400" dirty="0"/>
              <a:t>," http://</a:t>
            </a:r>
            <a:r>
              <a:rPr lang="en-US" sz="2400" dirty="0" err="1"/>
              <a:t>www.washingtontimes.com</a:t>
            </a:r>
            <a:r>
              <a:rPr lang="en-US" sz="2400" dirty="0"/>
              <a:t>/news/2016/</a:t>
            </a:r>
            <a:r>
              <a:rPr lang="en-US" sz="2400" dirty="0" err="1"/>
              <a:t>feb</a:t>
            </a:r>
            <a:r>
              <a:rPr lang="en-US" sz="2400" dirty="0"/>
              <a:t>/16/apple-ordered-help-</a:t>
            </a:r>
            <a:r>
              <a:rPr lang="en-US" sz="2400" dirty="0" err="1"/>
              <a:t>fbi</a:t>
            </a:r>
            <a:r>
              <a:rPr lang="en-US" sz="2400" dirty="0"/>
              <a:t>-access-</a:t>
            </a:r>
            <a:r>
              <a:rPr lang="en-US" sz="2400" dirty="0" err="1"/>
              <a:t>syed</a:t>
            </a:r>
            <a:r>
              <a:rPr lang="en-US" sz="2400" dirty="0"/>
              <a:t>-</a:t>
            </a:r>
            <a:r>
              <a:rPr lang="en-US" sz="2400" dirty="0" err="1"/>
              <a:t>farooks-cellpho</a:t>
            </a:r>
            <a:r>
              <a:rPr lang="en-US" sz="2400" dirty="0" smtClean="0"/>
              <a:t>/ )</a:t>
            </a:r>
            <a:endParaRPr lang="en-US" sz="2400" dirty="0"/>
          </a:p>
          <a:p>
            <a:r>
              <a:rPr lang="en-US" sz="2400" dirty="0" smtClean="0"/>
              <a:t>We ARE talking about protecting </a:t>
            </a:r>
            <a:r>
              <a:rPr lang="en-US" sz="2400" b="1" dirty="0" smtClean="0"/>
              <a:t>network traffic</a:t>
            </a:r>
            <a:r>
              <a:rPr lang="en-US" sz="2400" dirty="0" smtClean="0"/>
              <a:t> when it is</a:t>
            </a:r>
            <a:br>
              <a:rPr lang="en-US" sz="2400" dirty="0" smtClean="0"/>
            </a:br>
            <a:r>
              <a:rPr lang="en-US" sz="2400" b="1" i="1" u="sng" dirty="0" smtClean="0"/>
              <a:t>in transit</a:t>
            </a:r>
            <a:r>
              <a:rPr lang="en-US" sz="2400" dirty="0" smtClean="0"/>
              <a:t> between two mobile devices.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I emphasize: w</a:t>
            </a:r>
            <a:r>
              <a:rPr lang="en-US" sz="2400" dirty="0" smtClean="0"/>
              <a:t>e're </a:t>
            </a:r>
            <a:r>
              <a:rPr lang="en-US" sz="2400" dirty="0" smtClean="0"/>
              <a:t>NOT talking </a:t>
            </a:r>
            <a:r>
              <a:rPr lang="en-US" sz="2400" dirty="0" smtClean="0"/>
              <a:t>about keeping </a:t>
            </a:r>
            <a:r>
              <a:rPr lang="en-US" sz="2400" dirty="0" smtClean="0"/>
              <a:t>investigators from accessing the contents of a device </a:t>
            </a:r>
            <a:r>
              <a:rPr lang="en-US" sz="2400" dirty="0" smtClean="0"/>
              <a:t>they've seized.</a:t>
            </a:r>
            <a:endParaRPr lang="en-US" sz="2400" dirty="0" smtClean="0"/>
          </a:p>
          <a:p>
            <a:r>
              <a:rPr lang="en-US" sz="2400" dirty="0" smtClean="0"/>
              <a:t>The American Enterprise Institute has an article that does a nice job of teasing these two issues apart. See the December 2015 piece: "Encryption</a:t>
            </a:r>
            <a:r>
              <a:rPr lang="en-US" sz="2400" dirty="0"/>
              <a:t>: Conflating two technical issues in one policy </a:t>
            </a:r>
            <a:r>
              <a:rPr lang="en-US" sz="2400" dirty="0" smtClean="0"/>
              <a:t>debate," https</a:t>
            </a:r>
            <a:r>
              <a:rPr lang="en-US" sz="2400" dirty="0"/>
              <a:t>://</a:t>
            </a:r>
            <a:r>
              <a:rPr lang="en-US" sz="2400" dirty="0" err="1"/>
              <a:t>www.aei.org</a:t>
            </a:r>
            <a:r>
              <a:rPr lang="en-US" sz="2400" dirty="0"/>
              <a:t>/publication/encryption-conflating-two-technical-issues-in-one-policy-debate</a:t>
            </a:r>
            <a:r>
              <a:rPr lang="en-US" sz="2400" dirty="0" smtClean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3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Status Quo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Much mobile text/voice telephony transit traffic is unencrypted (or, at best, imperfectly encrypted) by default.</a:t>
            </a:r>
            <a:r>
              <a:rPr lang="en-US" sz="2400" dirty="0"/>
              <a:t> </a:t>
            </a:r>
            <a:r>
              <a:rPr lang="en-US" sz="2400" dirty="0" smtClean="0"/>
              <a:t>What do I mean by "imperfectly encrypted?" Well, as one example, see, "The Great SIM Heist: How Spies Stole the Keys to the Encryption Castle,"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https://</a:t>
            </a:r>
            <a:r>
              <a:rPr lang="en-US" sz="2400" dirty="0" err="1"/>
              <a:t>theintercept.com</a:t>
            </a:r>
            <a:r>
              <a:rPr lang="en-US" sz="2400" dirty="0"/>
              <a:t>/2015/02/19/great-</a:t>
            </a:r>
            <a:r>
              <a:rPr lang="en-US" sz="2400" dirty="0" err="1"/>
              <a:t>sim</a:t>
            </a:r>
            <a:r>
              <a:rPr lang="en-US" sz="2400" dirty="0"/>
              <a:t>-heist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Today's talk describes some commercially available </a:t>
            </a:r>
            <a:r>
              <a:rPr lang="en-US" sz="2400" b="1" dirty="0" smtClean="0"/>
              <a:t>mobile voice telephony</a:t>
            </a:r>
            <a:r>
              <a:rPr lang="en-US" sz="2400" dirty="0" smtClean="0"/>
              <a:t> options that are </a:t>
            </a:r>
            <a:r>
              <a:rPr lang="en-US" sz="2400" b="1" dirty="0" smtClean="0"/>
              <a:t>strongly encrypted end-to-end ("E2E"). </a:t>
            </a:r>
            <a:r>
              <a:rPr lang="en-US" sz="2400" dirty="0" smtClean="0"/>
              <a:t>Some of those options also include:</a:t>
            </a:r>
            <a:br>
              <a:rPr lang="en-US" sz="2400" dirty="0" smtClean="0"/>
            </a:br>
            <a:r>
              <a:rPr lang="en-US" sz="2400" dirty="0" smtClean="0"/>
              <a:t>-- end-to-end encrypted </a:t>
            </a:r>
            <a:r>
              <a:rPr lang="en-US" sz="2400" u="sng" dirty="0" smtClean="0"/>
              <a:t>chat/text messaging</a:t>
            </a:r>
            <a:r>
              <a:rPr lang="en-US" sz="2400" dirty="0" smtClean="0"/>
              <a:t> and/or </a:t>
            </a:r>
            <a:br>
              <a:rPr lang="en-US" sz="2400" dirty="0" smtClean="0"/>
            </a:br>
            <a:r>
              <a:rPr lang="en-US" sz="2400" dirty="0" smtClean="0"/>
              <a:t>-- end-to-end encrypted person-to-person </a:t>
            </a:r>
            <a:r>
              <a:rPr lang="en-US" sz="2400" u="sng" dirty="0" smtClean="0"/>
              <a:t>video</a:t>
            </a:r>
            <a:r>
              <a:rPr lang="en-US" sz="2400" dirty="0" smtClean="0"/>
              <a:t>.</a:t>
            </a:r>
            <a:endParaRPr lang="en-US" sz="2400" b="1" dirty="0"/>
          </a:p>
          <a:p>
            <a:r>
              <a:rPr lang="en-US" sz="2400" dirty="0" smtClean="0"/>
              <a:t>At one level, given that these are commercially-available products , </a:t>
            </a:r>
            <a:r>
              <a:rPr lang="en-US" sz="2400" b="1" dirty="0" smtClean="0"/>
              <a:t>"all that people need to do is pick a product and use it."</a:t>
            </a:r>
            <a:r>
              <a:rPr lang="en-US" sz="2400" dirty="0" smtClean="0"/>
              <a:t> That sounds easy, but the problem is </a:t>
            </a:r>
            <a:r>
              <a:rPr lang="en-US" sz="2400" b="1" dirty="0" smtClean="0"/>
              <a:t>non-interoperability</a:t>
            </a:r>
            <a:r>
              <a:rPr lang="en-US" sz="2400" dirty="0" smtClean="0"/>
              <a:t> and</a:t>
            </a:r>
            <a:r>
              <a:rPr lang="en-US" sz="2400" b="1" dirty="0" smtClean="0"/>
              <a:t> the number of products available</a:t>
            </a:r>
            <a:r>
              <a:rPr lang="en-US" sz="2400" dirty="0" smtClean="0"/>
              <a:t> for potential adoption.</a:t>
            </a:r>
          </a:p>
          <a:p>
            <a:r>
              <a:rPr lang="en-US" sz="2400" dirty="0" smtClean="0"/>
              <a:t>This can be a real problem if you're not just </a:t>
            </a:r>
            <a:r>
              <a:rPr lang="en-US" sz="2400" b="1" dirty="0" smtClean="0"/>
              <a:t>"talking to yourself."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82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530"/>
            <a:ext cx="8229600" cy="47811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Distributed Bi-Lateral Adoption Problem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836706"/>
            <a:ext cx="8710706" cy="5797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order for me to be able to use a secure mobile voice product </a:t>
            </a:r>
            <a:r>
              <a:rPr lang="en-US" sz="2400" dirty="0" smtClean="0"/>
              <a:t>that I've </a:t>
            </a:r>
            <a:r>
              <a:rPr lang="en-US" sz="2400" dirty="0" smtClean="0"/>
              <a:t>selected, </a:t>
            </a:r>
            <a:r>
              <a:rPr lang="en-US" sz="2400" b="1" dirty="0" smtClean="0"/>
              <a:t>the </a:t>
            </a:r>
            <a:r>
              <a:rPr lang="en-US" sz="2400" b="1" dirty="0" smtClean="0"/>
              <a:t>person on the other end must ALSO must have it installed.</a:t>
            </a:r>
          </a:p>
          <a:p>
            <a:endParaRPr lang="en-US" sz="2400" dirty="0"/>
          </a:p>
          <a:p>
            <a:r>
              <a:rPr lang="en-US" sz="2400" b="1" dirty="0" smtClean="0"/>
              <a:t>This is the critical problem we face today: 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-- lots of choices, but no critical mass around any one product</a:t>
            </a:r>
            <a:br>
              <a:rPr lang="en-US" sz="2400" b="1" dirty="0" smtClean="0"/>
            </a:br>
            <a:r>
              <a:rPr lang="en-US" sz="2400" b="1" dirty="0" smtClean="0"/>
              <a:t>-- poor/non-existent interoperability between products.</a:t>
            </a:r>
          </a:p>
          <a:p>
            <a:endParaRPr lang="en-US" sz="2400" b="1" dirty="0"/>
          </a:p>
          <a:p>
            <a:r>
              <a:rPr lang="en-US" sz="2400" dirty="0" smtClean="0"/>
              <a:t>This is the "distributed bi-lateral adoption problem.</a:t>
            </a:r>
          </a:p>
          <a:p>
            <a:endParaRPr lang="en-US" sz="2400" dirty="0"/>
          </a:p>
          <a:p>
            <a:r>
              <a:rPr lang="en-US" sz="2400" dirty="0" smtClean="0"/>
              <a:t>Some people have ideas for overcoming this problem...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8D8-518F-1748-85EC-6DA330613B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3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5398</TotalTime>
  <Words>4223</Words>
  <Application>Microsoft Macintosh PowerPoint</Application>
  <PresentationFormat>On-screen Show (4:3)</PresentationFormat>
  <Paragraphs>464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Protecting Messaging Other Than Email,  plus Network Link Protection</vt:lpstr>
      <vt:lpstr>Introduction</vt:lpstr>
      <vt:lpstr>I. Messaging Other Than Email</vt:lpstr>
      <vt:lpstr>Messaging Other Than Email </vt:lpstr>
      <vt:lpstr>What's The Need/Use Case For Secure Mobile Voice?</vt:lpstr>
      <vt:lpstr>What About The Bad Guys?</vt:lpstr>
      <vt:lpstr>Please Note: We're NOT Talking About  Overcoming Local Device Encryption</vt:lpstr>
      <vt:lpstr>Status Quo</vt:lpstr>
      <vt:lpstr>The Distributed Bi-Lateral Adoption Problem</vt:lpstr>
      <vt:lpstr>Some "Solutions" to Handling "The Other End"</vt:lpstr>
      <vt:lpstr>The Potentially Critical Role of Mobile Carriers</vt:lpstr>
      <vt:lpstr>Bet-Your-Life-Grade Protection?</vt:lpstr>
      <vt:lpstr>Explicitly Excluded From Our Discussion</vt:lpstr>
      <vt:lpstr>Winnowing The Remaining Abundance of Options</vt:lpstr>
      <vt:lpstr>II. "Soft" Factors: The End-User Experience</vt:lpstr>
      <vt:lpstr>(1) Easy to Use</vt:lpstr>
      <vt:lpstr>(2) Free</vt:lpstr>
      <vt:lpstr>Free? How Does That Sort of Business Model Work?</vt:lpstr>
      <vt:lpstr>(3) HD Quality (With Low Bandwidth Utilization)</vt:lpstr>
      <vt:lpstr>(4) Supports Secure Text, Video and File Transfers</vt:lpstr>
      <vt:lpstr>(5) Runs  on "Everything"</vt:lpstr>
      <vt:lpstr>Interoperability: A Practical Necessity</vt:lpstr>
      <vt:lpstr>III. "Hard" Factors: Technical Requirements</vt:lpstr>
      <vt:lpstr>(1) Proven Cryptographic Algorithms</vt:lpstr>
      <vt:lpstr>(2) Secure End-To-End</vt:lpstr>
      <vt:lpstr>(3) Non-Attributability/Pseudo-Anonymity</vt:lpstr>
      <vt:lpstr>Non-Attributability &amp; The User Discovery Problem</vt:lpstr>
      <vt:lpstr>(4) Avoiding Metadata Creation</vt:lpstr>
      <vt:lpstr>(5) Open Source</vt:lpstr>
      <vt:lpstr>IV. Your Current Options</vt:lpstr>
      <vt:lpstr>As We've Mentioned, There Are  MANY Options From Which To Choose...</vt:lpstr>
      <vt:lpstr>PowerPoint Presentation</vt:lpstr>
      <vt:lpstr>PowerPoint Presentation</vt:lpstr>
      <vt:lpstr>PowerPoint Presentation</vt:lpstr>
      <vt:lpstr>PowerPoint Presentation</vt:lpstr>
      <vt:lpstr>"But Joe! You Should Have Picked..."</vt:lpstr>
      <vt:lpstr>V. Protecting Point-to-Point Network Links</vt:lpstr>
      <vt:lpstr>The Need For This Work --   "Traffic is in clear text here."</vt:lpstr>
      <vt:lpstr>For The Record</vt:lpstr>
      <vt:lpstr>M3AAWG Members Typically Need Solutions  That START At 10 Gbps and Go On Up</vt:lpstr>
      <vt:lpstr>Encrypt at What Layer?</vt:lpstr>
      <vt:lpstr>The OSI Model</vt:lpstr>
      <vt:lpstr>You Must Be At Least /This Tall/ To Ride</vt:lpstr>
      <vt:lpstr>Is It Available To Non-Governmental Entities?</vt:lpstr>
      <vt:lpstr>You Will Be Buying A Commercial Solution</vt:lpstr>
      <vt:lpstr>We're Talking About Domestic Networks</vt:lpstr>
      <vt:lpstr>PowerPoint Presentation</vt:lpstr>
      <vt:lpstr>VI. Layer 1 Encryption</vt:lpstr>
      <vt:lpstr>Encryption at the Optical Layer</vt:lpstr>
      <vt:lpstr>Some Sample Layer 1 Encryption Options</vt:lpstr>
      <vt:lpstr>Physical Protection, Too?</vt:lpstr>
      <vt:lpstr>VII. Layer 2 Encryption: MacSec/LinkSec</vt:lpstr>
      <vt:lpstr>Layer 2 Encryption</vt:lpstr>
      <vt:lpstr>Some Layer 2 Encryption Options</vt:lpstr>
      <vt:lpstr>Some Layer 2 Encryption Options (cont)</vt:lpstr>
      <vt:lpstr>Some Layer 2 Encryption Options (cont)</vt:lpstr>
      <vt:lpstr>10Gbps+ NICs and LinkSec/MacSec Support</vt:lpstr>
      <vt:lpstr>Some 10Gbps+ NICs Supporting LinkSec/MacSec</vt:lpstr>
      <vt:lpstr>VIII. Layer 3 Encryption: IPSec</vt:lpstr>
      <vt:lpstr>Layer 3 Encryption</vt:lpstr>
      <vt:lpstr>A Couple of Sample Layer 3 Encryption Options</vt:lpstr>
      <vt:lpstr>IETF MPLS Encryption Draft</vt:lpstr>
      <vt:lpstr>IX. Conclusion</vt:lpstr>
      <vt:lpstr>One Slide Takeaway</vt:lpstr>
      <vt:lpstr>Thanks for The Chance To Talk Today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Messaging Other Than Email,  plus Network Link Protection</dc:title>
  <dc:creator>Joe</dc:creator>
  <cp:lastModifiedBy>Joe</cp:lastModifiedBy>
  <cp:revision>254</cp:revision>
  <dcterms:created xsi:type="dcterms:W3CDTF">2016-02-07T19:44:35Z</dcterms:created>
  <dcterms:modified xsi:type="dcterms:W3CDTF">2016-02-17T08:32:53Z</dcterms:modified>
</cp:coreProperties>
</file>