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2"/>
  </p:notesMasterIdLst>
  <p:handoutMasterIdLst>
    <p:handoutMasterId r:id="rId73"/>
  </p:handoutMasterIdLst>
  <p:sldIdLst>
    <p:sldId id="256" r:id="rId2"/>
    <p:sldId id="270" r:id="rId3"/>
    <p:sldId id="257" r:id="rId4"/>
    <p:sldId id="275" r:id="rId5"/>
    <p:sldId id="286" r:id="rId6"/>
    <p:sldId id="350" r:id="rId7"/>
    <p:sldId id="273" r:id="rId8"/>
    <p:sldId id="289" r:id="rId9"/>
    <p:sldId id="318" r:id="rId10"/>
    <p:sldId id="297" r:id="rId11"/>
    <p:sldId id="348" r:id="rId12"/>
    <p:sldId id="299" r:id="rId13"/>
    <p:sldId id="351" r:id="rId14"/>
    <p:sldId id="298" r:id="rId15"/>
    <p:sldId id="301" r:id="rId16"/>
    <p:sldId id="347" r:id="rId17"/>
    <p:sldId id="300" r:id="rId18"/>
    <p:sldId id="319" r:id="rId19"/>
    <p:sldId id="302" r:id="rId20"/>
    <p:sldId id="349" r:id="rId21"/>
    <p:sldId id="296" r:id="rId22"/>
    <p:sldId id="320" r:id="rId23"/>
    <p:sldId id="321" r:id="rId24"/>
    <p:sldId id="272" r:id="rId25"/>
    <p:sldId id="303" r:id="rId26"/>
    <p:sldId id="309" r:id="rId27"/>
    <p:sldId id="307" r:id="rId28"/>
    <p:sldId id="316" r:id="rId29"/>
    <p:sldId id="315" r:id="rId30"/>
    <p:sldId id="311" r:id="rId31"/>
    <p:sldId id="304" r:id="rId32"/>
    <p:sldId id="305" r:id="rId33"/>
    <p:sldId id="306" r:id="rId34"/>
    <p:sldId id="308" r:id="rId35"/>
    <p:sldId id="312" r:id="rId36"/>
    <p:sldId id="322" r:id="rId37"/>
    <p:sldId id="346" r:id="rId38"/>
    <p:sldId id="325" r:id="rId39"/>
    <p:sldId id="326" r:id="rId40"/>
    <p:sldId id="294" r:id="rId41"/>
    <p:sldId id="295" r:id="rId42"/>
    <p:sldId id="290" r:id="rId43"/>
    <p:sldId id="291" r:id="rId44"/>
    <p:sldId id="292" r:id="rId45"/>
    <p:sldId id="293" r:id="rId46"/>
    <p:sldId id="288" r:id="rId47"/>
    <p:sldId id="323" r:id="rId48"/>
    <p:sldId id="327" r:id="rId49"/>
    <p:sldId id="324" r:id="rId50"/>
    <p:sldId id="274" r:id="rId51"/>
    <p:sldId id="328" r:id="rId52"/>
    <p:sldId id="258" r:id="rId53"/>
    <p:sldId id="330" r:id="rId54"/>
    <p:sldId id="329" r:id="rId55"/>
    <p:sldId id="336" r:id="rId56"/>
    <p:sldId id="337" r:id="rId57"/>
    <p:sldId id="338" r:id="rId58"/>
    <p:sldId id="331" r:id="rId59"/>
    <p:sldId id="260" r:id="rId60"/>
    <p:sldId id="333" r:id="rId61"/>
    <p:sldId id="334" r:id="rId62"/>
    <p:sldId id="341" r:id="rId63"/>
    <p:sldId id="266" r:id="rId64"/>
    <p:sldId id="343" r:id="rId65"/>
    <p:sldId id="344" r:id="rId66"/>
    <p:sldId id="342" r:id="rId67"/>
    <p:sldId id="268" r:id="rId68"/>
    <p:sldId id="280" r:id="rId69"/>
    <p:sldId id="263" r:id="rId70"/>
    <p:sldId id="339"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52" autoAdjust="0"/>
    <p:restoredTop sz="98710" autoAdjust="0"/>
  </p:normalViewPr>
  <p:slideViewPr>
    <p:cSldViewPr snapToGrid="0" snapToObjects="1">
      <p:cViewPr>
        <p:scale>
          <a:sx n="85" d="100"/>
          <a:sy n="85" d="100"/>
        </p:scale>
        <p:origin x="-352" y="-272"/>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5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B0F7F8-B75D-404F-AFEE-05EEF6CDA4C8}" type="datetimeFigureOut">
              <a:rPr lang="en-US" smtClean="0"/>
              <a:t>4/18/17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2B3833-C0FA-CD4B-BC09-14389054DCF0}" type="slidenum">
              <a:rPr lang="en-US" smtClean="0"/>
              <a:t>‹#›</a:t>
            </a:fld>
            <a:endParaRPr lang="en-US"/>
          </a:p>
        </p:txBody>
      </p:sp>
    </p:spTree>
    <p:extLst>
      <p:ext uri="{BB962C8B-B14F-4D97-AF65-F5344CB8AC3E}">
        <p14:creationId xmlns:p14="http://schemas.microsoft.com/office/powerpoint/2010/main" val="3725914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D1890-9128-1041-9D77-961BACEAD229}" type="datetimeFigureOut">
              <a:rPr lang="en-US" smtClean="0"/>
              <a:t>4/18/17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A33739-54FE-D347-8E3E-9F37C7451D95}" type="slidenum">
              <a:rPr lang="en-US" smtClean="0"/>
              <a:t>‹#›</a:t>
            </a:fld>
            <a:endParaRPr lang="en-US"/>
          </a:p>
        </p:txBody>
      </p:sp>
    </p:spTree>
    <p:extLst>
      <p:ext uri="{BB962C8B-B14F-4D97-AF65-F5344CB8AC3E}">
        <p14:creationId xmlns:p14="http://schemas.microsoft.com/office/powerpoint/2010/main" val="14957321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8FDDB2-30C4-194A-BF81-A2355C0F7912}"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0682C-A969-5049-999C-8CAB041EE99B}" type="slidenum">
              <a:rPr lang="en-US" smtClean="0"/>
              <a:t>‹#›</a:t>
            </a:fld>
            <a:endParaRPr lang="en-US"/>
          </a:p>
        </p:txBody>
      </p:sp>
    </p:spTree>
    <p:extLst>
      <p:ext uri="{BB962C8B-B14F-4D97-AF65-F5344CB8AC3E}">
        <p14:creationId xmlns:p14="http://schemas.microsoft.com/office/powerpoint/2010/main" val="406989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5D3FD-12AC-3242-AFF3-3B4688D75756}"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0682C-A969-5049-999C-8CAB041EE99B}" type="slidenum">
              <a:rPr lang="en-US" smtClean="0"/>
              <a:t>‹#›</a:t>
            </a:fld>
            <a:endParaRPr lang="en-US"/>
          </a:p>
        </p:txBody>
      </p:sp>
    </p:spTree>
    <p:extLst>
      <p:ext uri="{BB962C8B-B14F-4D97-AF65-F5344CB8AC3E}">
        <p14:creationId xmlns:p14="http://schemas.microsoft.com/office/powerpoint/2010/main" val="44001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C4068F-6779-4A4F-A9D3-5387A8C9A385}"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0682C-A969-5049-999C-8CAB041EE99B}" type="slidenum">
              <a:rPr lang="en-US" smtClean="0"/>
              <a:t>‹#›</a:t>
            </a:fld>
            <a:endParaRPr lang="en-US"/>
          </a:p>
        </p:txBody>
      </p:sp>
    </p:spTree>
    <p:extLst>
      <p:ext uri="{BB962C8B-B14F-4D97-AF65-F5344CB8AC3E}">
        <p14:creationId xmlns:p14="http://schemas.microsoft.com/office/powerpoint/2010/main" val="230672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474C5-150F-DD48-B6BF-93474E3FFBF9}"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0682C-A969-5049-999C-8CAB041EE99B}" type="slidenum">
              <a:rPr lang="en-US" smtClean="0"/>
              <a:t>‹#›</a:t>
            </a:fld>
            <a:endParaRPr lang="en-US"/>
          </a:p>
        </p:txBody>
      </p:sp>
    </p:spTree>
    <p:extLst>
      <p:ext uri="{BB962C8B-B14F-4D97-AF65-F5344CB8AC3E}">
        <p14:creationId xmlns:p14="http://schemas.microsoft.com/office/powerpoint/2010/main" val="234089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83C974-DBFF-514D-9D83-B52537319599}"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0682C-A969-5049-999C-8CAB041EE99B}" type="slidenum">
              <a:rPr lang="en-US" smtClean="0"/>
              <a:t>‹#›</a:t>
            </a:fld>
            <a:endParaRPr lang="en-US"/>
          </a:p>
        </p:txBody>
      </p:sp>
    </p:spTree>
    <p:extLst>
      <p:ext uri="{BB962C8B-B14F-4D97-AF65-F5344CB8AC3E}">
        <p14:creationId xmlns:p14="http://schemas.microsoft.com/office/powerpoint/2010/main" val="242326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2CB3FE-5ABD-E344-B401-3ED98BC84FF4}" type="datetime1">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0682C-A969-5049-999C-8CAB041EE99B}" type="slidenum">
              <a:rPr lang="en-US" smtClean="0"/>
              <a:t>‹#›</a:t>
            </a:fld>
            <a:endParaRPr lang="en-US"/>
          </a:p>
        </p:txBody>
      </p:sp>
    </p:spTree>
    <p:extLst>
      <p:ext uri="{BB962C8B-B14F-4D97-AF65-F5344CB8AC3E}">
        <p14:creationId xmlns:p14="http://schemas.microsoft.com/office/powerpoint/2010/main" val="1202986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500F29-E7B8-2146-80C8-A3AAD5C9D4EC}" type="datetime1">
              <a:rPr lang="en-US" smtClean="0"/>
              <a:t>4/18/17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0682C-A969-5049-999C-8CAB041EE99B}" type="slidenum">
              <a:rPr lang="en-US" smtClean="0"/>
              <a:t>‹#›</a:t>
            </a:fld>
            <a:endParaRPr lang="en-US"/>
          </a:p>
        </p:txBody>
      </p:sp>
    </p:spTree>
    <p:extLst>
      <p:ext uri="{BB962C8B-B14F-4D97-AF65-F5344CB8AC3E}">
        <p14:creationId xmlns:p14="http://schemas.microsoft.com/office/powerpoint/2010/main" val="256704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7081D4-4B2D-5E4A-B597-5F30CF624E42}" type="datetime1">
              <a:rPr lang="en-US" smtClean="0"/>
              <a:t>4/18/17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0682C-A969-5049-999C-8CAB041EE99B}" type="slidenum">
              <a:rPr lang="en-US" smtClean="0"/>
              <a:t>‹#›</a:t>
            </a:fld>
            <a:endParaRPr lang="en-US"/>
          </a:p>
        </p:txBody>
      </p:sp>
    </p:spTree>
    <p:extLst>
      <p:ext uri="{BB962C8B-B14F-4D97-AF65-F5344CB8AC3E}">
        <p14:creationId xmlns:p14="http://schemas.microsoft.com/office/powerpoint/2010/main" val="368819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71E7D-7180-F34A-927C-B5BA64AF8701}" type="datetime1">
              <a:rPr lang="en-US" smtClean="0"/>
              <a:t>4/18/17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0682C-A969-5049-999C-8CAB041EE99B}" type="slidenum">
              <a:rPr lang="en-US" smtClean="0"/>
              <a:t>‹#›</a:t>
            </a:fld>
            <a:endParaRPr lang="en-US"/>
          </a:p>
        </p:txBody>
      </p:sp>
    </p:spTree>
    <p:extLst>
      <p:ext uri="{BB962C8B-B14F-4D97-AF65-F5344CB8AC3E}">
        <p14:creationId xmlns:p14="http://schemas.microsoft.com/office/powerpoint/2010/main" val="119250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D7D21-A966-CC45-AA63-E4D93F8C4CB7}" type="datetime1">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0682C-A969-5049-999C-8CAB041EE99B}" type="slidenum">
              <a:rPr lang="en-US" smtClean="0"/>
              <a:t>‹#›</a:t>
            </a:fld>
            <a:endParaRPr lang="en-US"/>
          </a:p>
        </p:txBody>
      </p:sp>
    </p:spTree>
    <p:extLst>
      <p:ext uri="{BB962C8B-B14F-4D97-AF65-F5344CB8AC3E}">
        <p14:creationId xmlns:p14="http://schemas.microsoft.com/office/powerpoint/2010/main" val="268003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738D3-15FA-434A-8BD4-CBE68278CE14}" type="datetime1">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0682C-A969-5049-999C-8CAB041EE99B}" type="slidenum">
              <a:rPr lang="en-US" smtClean="0"/>
              <a:t>‹#›</a:t>
            </a:fld>
            <a:endParaRPr lang="en-US"/>
          </a:p>
        </p:txBody>
      </p:sp>
    </p:spTree>
    <p:extLst>
      <p:ext uri="{BB962C8B-B14F-4D97-AF65-F5344CB8AC3E}">
        <p14:creationId xmlns:p14="http://schemas.microsoft.com/office/powerpoint/2010/main" val="25800550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EA327-0E35-2B42-ACF0-604C5A97FE9B}" type="datetime1">
              <a:rPr lang="en-US" smtClean="0"/>
              <a:t>4/18/17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0682C-A969-5049-999C-8CAB041EE99B}" type="slidenum">
              <a:rPr lang="en-US" smtClean="0"/>
              <a:t>‹#›</a:t>
            </a:fld>
            <a:endParaRPr lang="en-US"/>
          </a:p>
        </p:txBody>
      </p:sp>
    </p:spTree>
    <p:extLst>
      <p:ext uri="{BB962C8B-B14F-4D97-AF65-F5344CB8AC3E}">
        <p14:creationId xmlns:p14="http://schemas.microsoft.com/office/powerpoint/2010/main" val="1897168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0450"/>
            <a:ext cx="7772400" cy="2840718"/>
          </a:xfrm>
        </p:spPr>
        <p:txBody>
          <a:bodyPr>
            <a:normAutofit/>
          </a:bodyPr>
          <a:lstStyle/>
          <a:p>
            <a:r>
              <a:rPr lang="en-US" sz="3200" b="1" dirty="0"/>
              <a:t>Today's Cyber </a:t>
            </a:r>
            <a:r>
              <a:rPr lang="en-US" sz="3200" b="1" dirty="0" smtClean="0"/>
              <a:t>Security Weather </a:t>
            </a:r>
            <a:r>
              <a:rPr lang="en-US" sz="3200" b="1" dirty="0"/>
              <a:t>Forecast: </a:t>
            </a:r>
            <a:r>
              <a:rPr lang="en-US" sz="3200" b="1" dirty="0" smtClean="0"/>
              <a:t/>
            </a:r>
            <a:br>
              <a:rPr lang="en-US" sz="3200" b="1" dirty="0" smtClean="0"/>
            </a:br>
            <a:r>
              <a:rPr lang="en-US" sz="3200" b="1" dirty="0" smtClean="0"/>
              <a:t>Partly </a:t>
            </a:r>
            <a:r>
              <a:rPr lang="en-US" sz="3200" b="1" dirty="0"/>
              <a:t>Cloudy with Chance of </a:t>
            </a:r>
            <a:r>
              <a:rPr lang="en-US" sz="3200" b="1" dirty="0" smtClean="0"/>
              <a:t>Rain</a:t>
            </a:r>
            <a:br>
              <a:rPr lang="en-US" sz="3200" b="1" dirty="0" smtClean="0"/>
            </a:br>
            <a:r>
              <a:rPr lang="en-US" sz="3200" b="1" dirty="0" smtClean="0"/>
              <a:t>(But No</a:t>
            </a:r>
            <a:r>
              <a:rPr lang="en-US" sz="3200" b="1" dirty="0"/>
              <a:t>, </a:t>
            </a:r>
            <a:r>
              <a:rPr lang="en-US" sz="3200" b="1" dirty="0" smtClean="0"/>
              <a:t>The Sky </a:t>
            </a:r>
            <a:r>
              <a:rPr lang="en-US" sz="3200" b="1" dirty="0"/>
              <a:t>ISN'T </a:t>
            </a:r>
            <a:r>
              <a:rPr lang="en-US" sz="3200" b="1" dirty="0" smtClean="0"/>
              <a:t>Falling</a:t>
            </a:r>
            <a:r>
              <a:rPr lang="en-US" sz="3200" b="1" dirty="0"/>
              <a:t>...</a:t>
            </a:r>
            <a:r>
              <a:rPr lang="en-US" sz="3200" b="1" dirty="0" smtClean="0"/>
              <a:t>)</a:t>
            </a:r>
            <a:br>
              <a:rPr lang="en-US" sz="3200" b="1" dirty="0" smtClean="0"/>
            </a:br>
            <a:r>
              <a:rPr lang="en-US" sz="3200" b="1" dirty="0"/>
              <a:t/>
            </a:r>
            <a:br>
              <a:rPr lang="en-US" sz="3200" b="1" dirty="0"/>
            </a:br>
            <a:r>
              <a:rPr lang="en-US" sz="3200" b="1" dirty="0" smtClean="0"/>
              <a:t>Big </a:t>
            </a:r>
            <a:r>
              <a:rPr lang="en-US" sz="3200" b="1" dirty="0"/>
              <a:t>Sky Information Security </a:t>
            </a:r>
            <a:r>
              <a:rPr lang="en-US" sz="3200" b="1" dirty="0" smtClean="0"/>
              <a:t>Conference</a:t>
            </a:r>
            <a:endParaRPr lang="en-US" sz="2400" dirty="0"/>
          </a:p>
        </p:txBody>
      </p:sp>
      <p:sp>
        <p:nvSpPr>
          <p:cNvPr id="3" name="Subtitle 2"/>
          <p:cNvSpPr>
            <a:spLocks noGrp="1"/>
          </p:cNvSpPr>
          <p:nvPr>
            <p:ph type="subTitle" idx="1"/>
          </p:nvPr>
        </p:nvSpPr>
        <p:spPr>
          <a:xfrm>
            <a:off x="1371600" y="3513628"/>
            <a:ext cx="6400800" cy="2985783"/>
          </a:xfrm>
        </p:spPr>
        <p:txBody>
          <a:bodyPr>
            <a:normAutofit/>
          </a:bodyPr>
          <a:lstStyle/>
          <a:p>
            <a:r>
              <a:rPr lang="en-US" sz="2400" dirty="0" smtClean="0">
                <a:solidFill>
                  <a:srgbClr val="FFFF00"/>
                </a:solidFill>
              </a:rPr>
              <a:t>Joe St Sauver, Ph.D. ( </a:t>
            </a:r>
            <a:r>
              <a:rPr lang="en-US" sz="2400" dirty="0" err="1" smtClean="0">
                <a:solidFill>
                  <a:srgbClr val="FFFF00"/>
                </a:solidFill>
              </a:rPr>
              <a:t>stsauver@fsi.io</a:t>
            </a:r>
            <a:r>
              <a:rPr lang="en-US" sz="2400" dirty="0" smtClean="0">
                <a:solidFill>
                  <a:srgbClr val="FFFF00"/>
                </a:solidFill>
              </a:rPr>
              <a:t> )</a:t>
            </a:r>
          </a:p>
          <a:p>
            <a:r>
              <a:rPr lang="en-US" sz="2400" dirty="0" smtClean="0">
                <a:solidFill>
                  <a:srgbClr val="FFFF00"/>
                </a:solidFill>
              </a:rPr>
              <a:t>Scientist, Farsight Security, Inc.</a:t>
            </a:r>
          </a:p>
          <a:p>
            <a:endParaRPr lang="en-US" sz="2400" dirty="0">
              <a:solidFill>
                <a:srgbClr val="FFFF00"/>
              </a:solidFill>
            </a:endParaRPr>
          </a:p>
          <a:p>
            <a:r>
              <a:rPr lang="en-US" sz="2400" dirty="0" smtClean="0">
                <a:solidFill>
                  <a:srgbClr val="FFFF00"/>
                </a:solidFill>
              </a:rPr>
              <a:t>10:00-10:50 AM, April </a:t>
            </a:r>
            <a:r>
              <a:rPr lang="en-US" sz="2400" dirty="0">
                <a:solidFill>
                  <a:srgbClr val="FFFF00"/>
                </a:solidFill>
              </a:rPr>
              <a:t>19</a:t>
            </a:r>
            <a:r>
              <a:rPr lang="en-US" sz="2400" baseline="30000" dirty="0">
                <a:solidFill>
                  <a:srgbClr val="FFFF00"/>
                </a:solidFill>
              </a:rPr>
              <a:t>th</a:t>
            </a:r>
            <a:r>
              <a:rPr lang="en-US" sz="2400" dirty="0">
                <a:solidFill>
                  <a:srgbClr val="FFFF00"/>
                </a:solidFill>
              </a:rPr>
              <a:t>, 2017</a:t>
            </a:r>
            <a:br>
              <a:rPr lang="en-US" sz="2400" dirty="0">
                <a:solidFill>
                  <a:srgbClr val="FFFF00"/>
                </a:solidFill>
              </a:rPr>
            </a:br>
            <a:r>
              <a:rPr lang="en-US" sz="2400" dirty="0">
                <a:solidFill>
                  <a:srgbClr val="FFFF00"/>
                </a:solidFill>
              </a:rPr>
              <a:t>North Ballroom in the UC,</a:t>
            </a:r>
            <a:br>
              <a:rPr lang="en-US" sz="2400" dirty="0">
                <a:solidFill>
                  <a:srgbClr val="FFFF00"/>
                </a:solidFill>
              </a:rPr>
            </a:br>
            <a:r>
              <a:rPr lang="en-US" sz="2400" dirty="0">
                <a:solidFill>
                  <a:srgbClr val="FFFF00"/>
                </a:solidFill>
              </a:rPr>
              <a:t>University of Montana, Missoula, </a:t>
            </a:r>
            <a:r>
              <a:rPr lang="en-US" sz="2400" dirty="0" smtClean="0">
                <a:solidFill>
                  <a:srgbClr val="FFFF00"/>
                </a:solidFill>
              </a:rPr>
              <a:t>MT</a:t>
            </a:r>
          </a:p>
          <a:p>
            <a:r>
              <a:rPr lang="en-US" sz="2400" dirty="0" smtClean="0">
                <a:solidFill>
                  <a:srgbClr val="FFFF00"/>
                </a:solidFill>
              </a:rPr>
              <a:t>https://</a:t>
            </a:r>
            <a:r>
              <a:rPr lang="en-US" sz="2400" dirty="0" err="1" smtClean="0">
                <a:solidFill>
                  <a:srgbClr val="FFFF00"/>
                </a:solidFill>
              </a:rPr>
              <a:t>www.stsauver.com</a:t>
            </a:r>
            <a:r>
              <a:rPr lang="en-US" sz="2400" dirty="0" smtClean="0">
                <a:solidFill>
                  <a:srgbClr val="FFFF00"/>
                </a:solidFill>
              </a:rPr>
              <a:t>/joe/</a:t>
            </a:r>
            <a:r>
              <a:rPr lang="en-US" sz="2400" dirty="0" err="1" smtClean="0">
                <a:solidFill>
                  <a:srgbClr val="FFFF00"/>
                </a:solidFill>
              </a:rPr>
              <a:t>bigsky</a:t>
            </a:r>
            <a:r>
              <a:rPr lang="en-US" sz="2400" dirty="0" smtClean="0">
                <a:solidFill>
                  <a:srgbClr val="FFFF00"/>
                </a:solidFill>
              </a:rPr>
              <a:t>/</a:t>
            </a:r>
          </a:p>
          <a:p>
            <a:endParaRPr lang="en-US" sz="2400" dirty="0">
              <a:solidFill>
                <a:srgbClr val="FFFF00"/>
              </a:solidFill>
            </a:endParaRPr>
          </a:p>
        </p:txBody>
      </p:sp>
    </p:spTree>
    <p:extLst>
      <p:ext uri="{BB962C8B-B14F-4D97-AF65-F5344CB8AC3E}">
        <p14:creationId xmlns:p14="http://schemas.microsoft.com/office/powerpoint/2010/main" val="17153401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399"/>
            <a:ext cx="7772400" cy="1470025"/>
          </a:xfrm>
        </p:spPr>
        <p:txBody>
          <a:bodyPr>
            <a:normAutofit/>
          </a:bodyPr>
          <a:lstStyle/>
          <a:p>
            <a:r>
              <a:rPr lang="en-US" sz="3200" b="1" dirty="0" smtClean="0"/>
              <a:t>III. Risk, and The </a:t>
            </a:r>
            <a:r>
              <a:rPr lang="en-US" sz="3200" b="1" u="sng" dirty="0" smtClean="0"/>
              <a:t>Perception</a:t>
            </a:r>
            <a:r>
              <a:rPr lang="en-US" sz="3200" b="1" dirty="0" smtClean="0"/>
              <a:t> of Risk</a:t>
            </a:r>
            <a:endParaRPr lang="en-US" sz="3200" b="1" dirty="0"/>
          </a:p>
        </p:txBody>
      </p:sp>
      <p:sp>
        <p:nvSpPr>
          <p:cNvPr id="3" name="Subtitle 2"/>
          <p:cNvSpPr>
            <a:spLocks noGrp="1"/>
          </p:cNvSpPr>
          <p:nvPr>
            <p:ph type="subTitle" idx="1"/>
          </p:nvPr>
        </p:nvSpPr>
        <p:spPr>
          <a:xfrm>
            <a:off x="1504462" y="2469660"/>
            <a:ext cx="6428154" cy="3626340"/>
          </a:xfrm>
        </p:spPr>
        <p:txBody>
          <a:bodyPr>
            <a:normAutofit/>
          </a:bodyPr>
          <a:lstStyle/>
          <a:p>
            <a:pPr algn="l"/>
            <a:r>
              <a:rPr lang="en-US" sz="2400" b="1" dirty="0" smtClean="0">
                <a:solidFill>
                  <a:schemeClr val="tx1"/>
                </a:solidFill>
              </a:rPr>
              <a:t>"[...] people </a:t>
            </a:r>
            <a:r>
              <a:rPr lang="en-US" sz="2400" b="1" dirty="0">
                <a:solidFill>
                  <a:schemeClr val="tx1"/>
                </a:solidFill>
              </a:rPr>
              <a:t>overestimate risks that are being </a:t>
            </a: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talked about </a:t>
            </a:r>
            <a:r>
              <a:rPr lang="en-US" sz="2400" b="1" dirty="0">
                <a:solidFill>
                  <a:schemeClr val="tx1"/>
                </a:solidFill>
              </a:rPr>
              <a:t>and remain an object of public scrutiny. </a:t>
            </a:r>
            <a:r>
              <a:rPr lang="en-US" sz="2400" b="1" dirty="0" smtClean="0">
                <a:solidFill>
                  <a:schemeClr val="tx1"/>
                </a:solidFill>
              </a:rPr>
              <a:t>News</a:t>
            </a:r>
            <a:r>
              <a:rPr lang="en-US" sz="2400" b="1" dirty="0">
                <a:solidFill>
                  <a:schemeClr val="tx1"/>
                </a:solidFill>
              </a:rPr>
              <a:t>, by definition, is about anomalies</a:t>
            </a:r>
            <a:r>
              <a:rPr lang="en-US" sz="2400" b="1" dirty="0" smtClean="0">
                <a:solidFill>
                  <a:schemeClr val="tx1"/>
                </a:solidFill>
              </a:rPr>
              <a:t>.</a:t>
            </a:r>
            <a:r>
              <a:rPr lang="en-US" sz="2400" dirty="0" smtClean="0">
                <a:solidFill>
                  <a:schemeClr val="tx1"/>
                </a:solidFill>
              </a:rPr>
              <a:t>"</a:t>
            </a:r>
          </a:p>
          <a:p>
            <a:pPr algn="l"/>
            <a:endParaRPr lang="en-US" sz="2400" dirty="0">
              <a:solidFill>
                <a:srgbClr val="000000"/>
              </a:solidFill>
            </a:endParaRPr>
          </a:p>
          <a:p>
            <a:pPr algn="l"/>
            <a:r>
              <a:rPr lang="en-US" sz="2400" i="1" dirty="0" smtClean="0">
                <a:solidFill>
                  <a:srgbClr val="000000"/>
                </a:solidFill>
              </a:rPr>
              <a:t>Beyond Fear: Thinking </a:t>
            </a:r>
            <a:r>
              <a:rPr lang="en-US" sz="2400" i="1" dirty="0">
                <a:solidFill>
                  <a:srgbClr val="000000"/>
                </a:solidFill>
              </a:rPr>
              <a:t>Sensibly about Security </a:t>
            </a:r>
            <a:r>
              <a:rPr lang="en-US" sz="2400" i="1" dirty="0" smtClean="0">
                <a:solidFill>
                  <a:srgbClr val="000000"/>
                </a:solidFill>
              </a:rPr>
              <a:t/>
            </a:r>
            <a:br>
              <a:rPr lang="en-US" sz="2400" i="1" dirty="0" smtClean="0">
                <a:solidFill>
                  <a:srgbClr val="000000"/>
                </a:solidFill>
              </a:rPr>
            </a:br>
            <a:r>
              <a:rPr lang="en-US" sz="2400" i="1" dirty="0" smtClean="0">
                <a:solidFill>
                  <a:srgbClr val="000000"/>
                </a:solidFill>
              </a:rPr>
              <a:t>in </a:t>
            </a:r>
            <a:r>
              <a:rPr lang="en-US" sz="2400" i="1" dirty="0">
                <a:solidFill>
                  <a:srgbClr val="000000"/>
                </a:solidFill>
              </a:rPr>
              <a:t>an Uncertain </a:t>
            </a:r>
            <a:r>
              <a:rPr lang="en-US" sz="2400" i="1" dirty="0" smtClean="0">
                <a:solidFill>
                  <a:srgbClr val="000000"/>
                </a:solidFill>
              </a:rPr>
              <a:t>World </a:t>
            </a:r>
            <a:r>
              <a:rPr lang="en-US" sz="2400" dirty="0" smtClean="0">
                <a:solidFill>
                  <a:srgbClr val="000000"/>
                </a:solidFill>
              </a:rPr>
              <a:t>(2003)</a:t>
            </a:r>
            <a:r>
              <a:rPr lang="en-US" sz="2400" i="1" dirty="0" smtClean="0">
                <a:solidFill>
                  <a:srgbClr val="000000"/>
                </a:solidFill>
              </a:rPr>
              <a:t>, </a:t>
            </a:r>
            <a:r>
              <a:rPr lang="en-US" sz="2400" dirty="0">
                <a:solidFill>
                  <a:srgbClr val="000000"/>
                </a:solidFill>
              </a:rPr>
              <a:t>Bruce Schneier</a:t>
            </a:r>
            <a:br>
              <a:rPr lang="en-US" sz="2400" dirty="0">
                <a:solidFill>
                  <a:srgbClr val="000000"/>
                </a:solidFill>
              </a:rPr>
            </a:br>
            <a:r>
              <a:rPr lang="en-US" sz="2400" dirty="0" smtClean="0">
                <a:solidFill>
                  <a:srgbClr val="000000"/>
                </a:solidFill>
              </a:rPr>
              <a:t>( https</a:t>
            </a:r>
            <a:r>
              <a:rPr lang="en-US" sz="2400" dirty="0">
                <a:solidFill>
                  <a:srgbClr val="000000"/>
                </a:solidFill>
              </a:rPr>
              <a:t>://</a:t>
            </a:r>
            <a:r>
              <a:rPr lang="en-US" sz="2400" dirty="0" err="1">
                <a:solidFill>
                  <a:srgbClr val="000000"/>
                </a:solidFill>
              </a:rPr>
              <a:t>books.google.com</a:t>
            </a:r>
            <a:r>
              <a:rPr lang="en-US" sz="2400" dirty="0">
                <a:solidFill>
                  <a:srgbClr val="000000"/>
                </a:solidFill>
              </a:rPr>
              <a:t>/</a:t>
            </a:r>
            <a:r>
              <a:rPr lang="en-US" sz="2400" dirty="0" err="1">
                <a:solidFill>
                  <a:srgbClr val="000000"/>
                </a:solidFill>
              </a:rPr>
              <a:t>books?id</a:t>
            </a:r>
            <a:r>
              <a:rPr lang="en-US" sz="2400" dirty="0">
                <a:solidFill>
                  <a:srgbClr val="000000"/>
                </a:solidFill>
              </a:rPr>
              <a:t>=</a:t>
            </a:r>
            <a:r>
              <a:rPr lang="en-US" sz="2400" dirty="0" err="1">
                <a:solidFill>
                  <a:srgbClr val="000000"/>
                </a:solidFill>
              </a:rPr>
              <a:t>btgLBwAAQBAJ&amp;pg</a:t>
            </a:r>
            <a:r>
              <a:rPr lang="en-US" sz="2400" dirty="0">
                <a:solidFill>
                  <a:srgbClr val="000000"/>
                </a:solidFill>
              </a:rPr>
              <a:t>=PA27&amp;lpg=</a:t>
            </a:r>
            <a:r>
              <a:rPr lang="en-US" sz="2400" dirty="0" smtClean="0">
                <a:solidFill>
                  <a:srgbClr val="000000"/>
                </a:solidFill>
              </a:rPr>
              <a:t>PA27 )</a:t>
            </a:r>
            <a:endParaRPr lang="en-US" sz="2400" dirty="0">
              <a:solidFill>
                <a:schemeClr val="tx1"/>
              </a:solidFill>
            </a:endParaRPr>
          </a:p>
          <a:p>
            <a:pPr algn="l"/>
            <a:endParaRPr lang="en-US" sz="2400" dirty="0">
              <a:solidFill>
                <a:schemeClr val="tx1"/>
              </a:solidFill>
            </a:endParaRPr>
          </a:p>
        </p:txBody>
      </p:sp>
    </p:spTree>
    <p:extLst>
      <p:ext uri="{BB962C8B-B14F-4D97-AF65-F5344CB8AC3E}">
        <p14:creationId xmlns:p14="http://schemas.microsoft.com/office/powerpoint/2010/main" val="10415860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996"/>
            <a:ext cx="9144000" cy="1143000"/>
          </a:xfrm>
        </p:spPr>
        <p:txBody>
          <a:bodyPr>
            <a:normAutofit/>
          </a:bodyPr>
          <a:lstStyle/>
          <a:p>
            <a:r>
              <a:rPr lang="en-US" sz="3200" b="1" dirty="0" smtClean="0"/>
              <a:t>Believe It Or Not, IMO, Things Are </a:t>
            </a:r>
            <a:r>
              <a:rPr lang="en-US" sz="3200" b="1" dirty="0" smtClean="0"/>
              <a:t>Actually </a:t>
            </a:r>
            <a:r>
              <a:rPr lang="en-US" sz="3200" b="1" dirty="0" smtClean="0"/>
              <a:t>Going </a:t>
            </a:r>
            <a:br>
              <a:rPr lang="en-US" sz="3200" b="1" dirty="0" smtClean="0"/>
            </a:br>
            <a:r>
              <a:rPr lang="en-US" sz="3200" b="1" dirty="0" smtClean="0"/>
              <a:t>Pretty Well In Montana Higher Ed Cyber Security</a:t>
            </a:r>
            <a:endParaRPr lang="en-US" sz="3200" b="1" dirty="0"/>
          </a:p>
        </p:txBody>
      </p:sp>
      <p:sp>
        <p:nvSpPr>
          <p:cNvPr id="3" name="Content Placeholder 2"/>
          <p:cNvSpPr>
            <a:spLocks noGrp="1"/>
          </p:cNvSpPr>
          <p:nvPr>
            <p:ph idx="1"/>
          </p:nvPr>
        </p:nvSpPr>
        <p:spPr>
          <a:xfrm>
            <a:off x="179095" y="1367530"/>
            <a:ext cx="8743072" cy="5266352"/>
          </a:xfrm>
        </p:spPr>
        <p:txBody>
          <a:bodyPr>
            <a:normAutofit/>
          </a:bodyPr>
          <a:lstStyle/>
          <a:p>
            <a:r>
              <a:rPr lang="en-US" sz="2400" dirty="0" smtClean="0"/>
              <a:t>To the best of my knowledge, Montana colleges and universities </a:t>
            </a:r>
            <a:r>
              <a:rPr lang="en-US" sz="2400" b="1" dirty="0" smtClean="0"/>
              <a:t>have NOT and are NOT</a:t>
            </a:r>
            <a:r>
              <a:rPr lang="en-US" sz="2400" dirty="0" smtClean="0"/>
              <a:t> experiencing:</a:t>
            </a:r>
          </a:p>
          <a:p>
            <a:endParaRPr lang="en-US" sz="2400" dirty="0" smtClean="0"/>
          </a:p>
          <a:p>
            <a:pPr lvl="1"/>
            <a:r>
              <a:rPr lang="en-US" sz="2400" dirty="0"/>
              <a:t>Major data </a:t>
            </a:r>
            <a:r>
              <a:rPr lang="en-US" sz="2400" dirty="0" smtClean="0"/>
              <a:t>breaches</a:t>
            </a:r>
            <a:endParaRPr lang="en-US" sz="2400" dirty="0"/>
          </a:p>
          <a:p>
            <a:pPr lvl="1"/>
            <a:r>
              <a:rPr lang="en-US" sz="2400" dirty="0"/>
              <a:t>Widespread malware </a:t>
            </a:r>
            <a:r>
              <a:rPr lang="en-US" sz="2400" dirty="0" smtClean="0"/>
              <a:t>infections/worms</a:t>
            </a:r>
            <a:endParaRPr lang="en-US" sz="2400" dirty="0"/>
          </a:p>
          <a:p>
            <a:pPr lvl="1"/>
            <a:r>
              <a:rPr lang="en-US" sz="2400" dirty="0"/>
              <a:t>Ongoing distributed denial of service </a:t>
            </a:r>
            <a:r>
              <a:rPr lang="en-US" sz="2400" dirty="0" smtClean="0"/>
              <a:t>(DDoS) attack</a:t>
            </a:r>
            <a:endParaRPr lang="en-US" sz="2400" dirty="0"/>
          </a:p>
          <a:p>
            <a:pPr lvl="1"/>
            <a:r>
              <a:rPr lang="en-US" sz="2400" dirty="0"/>
              <a:t>Outbound email </a:t>
            </a:r>
            <a:r>
              <a:rPr lang="en-US" sz="2400" dirty="0" smtClean="0"/>
              <a:t>getting blocked </a:t>
            </a:r>
            <a:r>
              <a:rPr lang="en-US" sz="2400" dirty="0"/>
              <a:t>by major service providers</a:t>
            </a:r>
          </a:p>
          <a:p>
            <a:pPr lvl="1"/>
            <a:r>
              <a:rPr lang="en-US" sz="2400" dirty="0"/>
              <a:t>Major data center </a:t>
            </a:r>
            <a:r>
              <a:rPr lang="en-US" sz="2400" dirty="0" smtClean="0"/>
              <a:t>fires </a:t>
            </a:r>
            <a:r>
              <a:rPr lang="en-US" sz="2400" dirty="0"/>
              <a:t>or other physical </a:t>
            </a:r>
            <a:r>
              <a:rPr lang="en-US" sz="2400" dirty="0" smtClean="0"/>
              <a:t>disasters</a:t>
            </a:r>
            <a:endParaRPr lang="en-US" sz="2400" dirty="0"/>
          </a:p>
          <a:p>
            <a:pPr lvl="1"/>
            <a:r>
              <a:rPr lang="en-US" sz="2400" dirty="0"/>
              <a:t>Multi-million-dollar financial loss (e.g., business email compromise, </a:t>
            </a:r>
            <a:r>
              <a:rPr lang="en-US" sz="2400" dirty="0" smtClean="0"/>
              <a:t>etc)</a:t>
            </a:r>
          </a:p>
          <a:p>
            <a:pPr lvl="1"/>
            <a:endParaRPr lang="en-US" sz="2400" b="1" dirty="0"/>
          </a:p>
          <a:p>
            <a:pPr marL="457200" lvl="1" indent="0">
              <a:buNone/>
            </a:pPr>
            <a:r>
              <a:rPr lang="en-US" sz="2400" b="1" dirty="0" smtClean="0"/>
              <a:t>THAT'S WONDERFUL!</a:t>
            </a:r>
          </a:p>
        </p:txBody>
      </p:sp>
    </p:spTree>
    <p:extLst>
      <p:ext uri="{BB962C8B-B14F-4D97-AF65-F5344CB8AC3E}">
        <p14:creationId xmlns:p14="http://schemas.microsoft.com/office/powerpoint/2010/main" val="37678509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529"/>
            <a:ext cx="9144000" cy="751328"/>
          </a:xfrm>
        </p:spPr>
        <p:txBody>
          <a:bodyPr/>
          <a:lstStyle/>
          <a:p>
            <a:r>
              <a:rPr lang="en-US" sz="3200" b="1" dirty="0" smtClean="0"/>
              <a:t>Specific Examples of Stuff Going Well</a:t>
            </a:r>
            <a:endParaRPr lang="en-US" sz="3200" b="1" dirty="0"/>
          </a:p>
        </p:txBody>
      </p:sp>
      <p:sp>
        <p:nvSpPr>
          <p:cNvPr id="3" name="Content Placeholder 2"/>
          <p:cNvSpPr>
            <a:spLocks noGrp="1"/>
          </p:cNvSpPr>
          <p:nvPr>
            <p:ph idx="1"/>
          </p:nvPr>
        </p:nvSpPr>
        <p:spPr>
          <a:xfrm>
            <a:off x="127000" y="870857"/>
            <a:ext cx="8853714" cy="5694066"/>
          </a:xfrm>
        </p:spPr>
        <p:txBody>
          <a:bodyPr>
            <a:noAutofit/>
          </a:bodyPr>
          <a:lstStyle/>
          <a:p>
            <a:r>
              <a:rPr lang="en-US" sz="2400" dirty="0" smtClean="0"/>
              <a:t>Students took classes and learned new stuff, including online.</a:t>
            </a:r>
          </a:p>
          <a:p>
            <a:r>
              <a:rPr lang="en-US" sz="2400" dirty="0" smtClean="0"/>
              <a:t>Faculty/staff got their work done (and got paid!), perhaps teaching, perhaps doing research and making some cool new discoveries. Cyber security DIDN'T get in the way.</a:t>
            </a:r>
            <a:endParaRPr lang="en-US" sz="2400" dirty="0" smtClean="0"/>
          </a:p>
          <a:p>
            <a:r>
              <a:rPr lang="en-US" sz="2400" dirty="0" smtClean="0"/>
              <a:t>Millions </a:t>
            </a:r>
            <a:r>
              <a:rPr lang="en-US" sz="2400" dirty="0" smtClean="0"/>
              <a:t>of people </a:t>
            </a:r>
            <a:r>
              <a:rPr lang="en-US" sz="2400" dirty="0" smtClean="0"/>
              <a:t>all over the place used </a:t>
            </a:r>
            <a:r>
              <a:rPr lang="en-US" sz="2400" dirty="0" smtClean="0"/>
              <a:t>their computers and their smartphones and nothing significant went awry...</a:t>
            </a:r>
            <a:r>
              <a:rPr lang="en-US" sz="2400" dirty="0" smtClean="0"/>
              <a:t>"</a:t>
            </a:r>
            <a:endParaRPr lang="en-US" sz="2400" dirty="0"/>
          </a:p>
          <a:p>
            <a:r>
              <a:rPr lang="en-US" sz="2400" dirty="0" smtClean="0"/>
              <a:t>Americans were </a:t>
            </a:r>
            <a:r>
              <a:rPr lang="en-US" sz="2400" dirty="0" smtClean="0"/>
              <a:t>able to send and receive mail, buy stuff on the web, spend time on social media, </a:t>
            </a:r>
            <a:r>
              <a:rPr lang="en-US" sz="2400" dirty="0" smtClean="0"/>
              <a:t>play </a:t>
            </a:r>
            <a:r>
              <a:rPr lang="en-US" sz="2400" dirty="0" smtClean="0"/>
              <a:t>computer games, etc</a:t>
            </a:r>
            <a:r>
              <a:rPr lang="en-US" sz="2400" dirty="0" smtClean="0"/>
              <a:t>.</a:t>
            </a:r>
            <a:endParaRPr lang="en-US" sz="2400" dirty="0"/>
          </a:p>
          <a:p>
            <a:r>
              <a:rPr lang="en-US" sz="2400" dirty="0" smtClean="0"/>
              <a:t>Some people even recently </a:t>
            </a:r>
            <a:r>
              <a:rPr lang="en-US" sz="2400" dirty="0" smtClean="0"/>
              <a:t>spent time </a:t>
            </a:r>
            <a:r>
              <a:rPr lang="en-US" sz="2400" dirty="0" smtClean="0"/>
              <a:t>with their families </a:t>
            </a:r>
            <a:r>
              <a:rPr lang="en-US" sz="2400" dirty="0" smtClean="0"/>
              <a:t>and friends over Easter dinner with a good bottle of </a:t>
            </a:r>
            <a:r>
              <a:rPr lang="en-US" sz="2400" dirty="0" smtClean="0"/>
              <a:t>wine and </a:t>
            </a:r>
            <a:r>
              <a:rPr lang="en-US" sz="2400" dirty="0" smtClean="0"/>
              <a:t>DIDN'T spend the </a:t>
            </a:r>
            <a:r>
              <a:rPr lang="en-US" sz="2400" dirty="0" smtClean="0"/>
              <a:t>weekend </a:t>
            </a:r>
            <a:r>
              <a:rPr lang="en-US" sz="2400" dirty="0" smtClean="0"/>
              <a:t>worrying about cyber security or working on fixing </a:t>
            </a:r>
            <a:r>
              <a:rPr lang="en-US" sz="2400" dirty="0" smtClean="0"/>
              <a:t>compromised computers.</a:t>
            </a:r>
            <a:endParaRPr lang="en-US" sz="2400" dirty="0" smtClean="0"/>
          </a:p>
          <a:p>
            <a:r>
              <a:rPr lang="en-US" sz="2400" dirty="0" smtClean="0"/>
              <a:t>This </a:t>
            </a:r>
            <a:r>
              <a:rPr lang="en-US" sz="2400" dirty="0" smtClean="0"/>
              <a:t>is NOT </a:t>
            </a:r>
            <a:r>
              <a:rPr lang="en-US" sz="2400" dirty="0" smtClean="0"/>
              <a:t>"news." But </a:t>
            </a:r>
            <a:r>
              <a:rPr lang="en-US" sz="2400" dirty="0" smtClean="0"/>
              <a:t>it really should be</a:t>
            </a:r>
            <a:r>
              <a:rPr lang="en-US" sz="2400" dirty="0" smtClean="0"/>
              <a:t>. </a:t>
            </a:r>
            <a:r>
              <a:rPr lang="en-US" sz="2400" b="1" dirty="0" smtClean="0"/>
              <a:t>Stuff is actually working pretty well, </a:t>
            </a:r>
            <a:r>
              <a:rPr lang="en-US" sz="2400" b="1" dirty="0" smtClean="0"/>
              <a:t>at least for the most part, I </a:t>
            </a:r>
            <a:r>
              <a:rPr lang="en-US" sz="2400" b="1" dirty="0" smtClean="0"/>
              <a:t>think</a:t>
            </a:r>
            <a:r>
              <a:rPr lang="en-US" sz="2400" b="1" dirty="0" smtClean="0"/>
              <a:t>. </a:t>
            </a:r>
            <a:endParaRPr lang="en-US" sz="2400" b="1"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12</a:t>
            </a:fld>
            <a:endParaRPr lang="en-US"/>
          </a:p>
        </p:txBody>
      </p:sp>
    </p:spTree>
    <p:extLst>
      <p:ext uri="{BB962C8B-B14F-4D97-AF65-F5344CB8AC3E}">
        <p14:creationId xmlns:p14="http://schemas.microsoft.com/office/powerpoint/2010/main" val="29496088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529"/>
            <a:ext cx="9144000" cy="582706"/>
          </a:xfrm>
        </p:spPr>
        <p:txBody>
          <a:bodyPr/>
          <a:lstStyle/>
          <a:p>
            <a:r>
              <a:rPr lang="en-US" sz="3200" b="1" dirty="0" smtClean="0"/>
              <a:t>I've Said I Think Things Are Going Pretty Wel</a:t>
            </a:r>
            <a:r>
              <a:rPr lang="en-US" sz="3200" b="1" dirty="0" smtClean="0"/>
              <a:t>l Before</a:t>
            </a:r>
            <a:endParaRPr lang="en-US" sz="3200" b="1" dirty="0"/>
          </a:p>
        </p:txBody>
      </p:sp>
      <p:sp>
        <p:nvSpPr>
          <p:cNvPr id="3" name="Content Placeholder 2"/>
          <p:cNvSpPr>
            <a:spLocks noGrp="1"/>
          </p:cNvSpPr>
          <p:nvPr>
            <p:ph idx="1"/>
          </p:nvPr>
        </p:nvSpPr>
        <p:spPr>
          <a:xfrm>
            <a:off x="127000" y="870857"/>
            <a:ext cx="8853714" cy="5694066"/>
          </a:xfrm>
        </p:spPr>
        <p:txBody>
          <a:bodyPr>
            <a:noAutofit/>
          </a:bodyPr>
          <a:lstStyle/>
          <a:p>
            <a:r>
              <a:rPr lang="en-US" sz="2400" dirty="0" smtClean="0"/>
              <a:t>For example, </a:t>
            </a:r>
            <a:r>
              <a:rPr lang="en-US" sz="2400" dirty="0"/>
              <a:t>check out</a:t>
            </a:r>
            <a:r>
              <a:rPr lang="en-US" sz="2400" dirty="0" smtClean="0"/>
              <a:t>: "</a:t>
            </a:r>
            <a:r>
              <a:rPr lang="en-US" sz="2400" dirty="0"/>
              <a:t>Seeing Only Shark Fins and Discarded Plastic Shopping Bags In an Sea of Beauty, Elegance and Plenty,"</a:t>
            </a:r>
            <a:br>
              <a:rPr lang="en-US" sz="2400" dirty="0"/>
            </a:br>
            <a:r>
              <a:rPr lang="en-US" sz="2400" dirty="0"/>
              <a:t>http://</a:t>
            </a:r>
            <a:r>
              <a:rPr lang="en-US" sz="2400" dirty="0" err="1"/>
              <a:t>www.cybergreen.net</a:t>
            </a:r>
            <a:r>
              <a:rPr lang="en-US" sz="2400" dirty="0"/>
              <a:t>/2016/02/01/201621seeing-only-shark-fins-and-discarded-plastic-shopping-bags-in-an-sea-of-beauty-elegance-and-plenty</a:t>
            </a:r>
            <a:r>
              <a:rPr lang="en-US" sz="2400" dirty="0" smtClean="0"/>
              <a:t>/</a:t>
            </a:r>
          </a:p>
          <a:p>
            <a:r>
              <a:rPr lang="en-US" sz="2400" dirty="0" smtClean="0"/>
              <a:t>"Today’s </a:t>
            </a:r>
            <a:r>
              <a:rPr lang="en-US" sz="2400" dirty="0"/>
              <a:t>cyber security culture largely discounts or ignores the Internet’s overwhelming success. We’ve become cable news journalists, continually searching for new tragedies, new disasters. Professional pessimists and paranoids, we search for evidence supporting our persecution complex: yes, the world really is out to get us, see? We take pride in being skeptical, street smart, cynical, and distrustful. Our demeanor is routinely grave, heads shaking back and forth, clearly conveying that the audience should not expect the patient to live, even with our own herculean efforts and the conveyance of much treasure. This is a mistake</a:t>
            </a:r>
            <a:r>
              <a:rPr lang="en-US" sz="2400" dirty="0" smtClean="0"/>
              <a:t>."</a:t>
            </a:r>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13</a:t>
            </a:fld>
            <a:endParaRPr lang="en-US"/>
          </a:p>
        </p:txBody>
      </p:sp>
    </p:spTree>
    <p:extLst>
      <p:ext uri="{BB962C8B-B14F-4D97-AF65-F5344CB8AC3E}">
        <p14:creationId xmlns:p14="http://schemas.microsoft.com/office/powerpoint/2010/main" val="35233617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47058"/>
          </a:xfrm>
        </p:spPr>
        <p:txBody>
          <a:bodyPr/>
          <a:lstStyle/>
          <a:p>
            <a:r>
              <a:rPr lang="en-US" sz="3200" b="1" dirty="0" smtClean="0"/>
              <a:t>The </a:t>
            </a:r>
            <a:r>
              <a:rPr lang="en-US" sz="3200" b="1" i="1" dirty="0" smtClean="0"/>
              <a:t>News </a:t>
            </a:r>
            <a:r>
              <a:rPr lang="en-US" sz="3200" b="1" dirty="0" smtClean="0"/>
              <a:t>says</a:t>
            </a:r>
            <a:r>
              <a:rPr lang="en-US" sz="3200" b="1" i="1" dirty="0" smtClean="0"/>
              <a:t>.</a:t>
            </a:r>
            <a:r>
              <a:rPr lang="en-US" sz="3200" b="1" i="1" dirty="0" smtClean="0"/>
              <a:t>..</a:t>
            </a:r>
            <a:endParaRPr lang="en-US" sz="3200" b="1" i="1" dirty="0"/>
          </a:p>
        </p:txBody>
      </p:sp>
      <p:sp>
        <p:nvSpPr>
          <p:cNvPr id="3" name="Content Placeholder 2"/>
          <p:cNvSpPr>
            <a:spLocks noGrp="1"/>
          </p:cNvSpPr>
          <p:nvPr>
            <p:ph idx="1"/>
          </p:nvPr>
        </p:nvSpPr>
        <p:spPr>
          <a:xfrm>
            <a:off x="127000" y="870856"/>
            <a:ext cx="8853714" cy="5713605"/>
          </a:xfrm>
        </p:spPr>
        <p:txBody>
          <a:bodyPr>
            <a:noAutofit/>
          </a:bodyPr>
          <a:lstStyle/>
          <a:p>
            <a:r>
              <a:rPr lang="en-US" sz="2400" dirty="0" smtClean="0"/>
              <a:t>If you follow the news, your impression will almost certainly be </a:t>
            </a:r>
            <a:r>
              <a:rPr lang="en-US" sz="2400" dirty="0" smtClean="0"/>
              <a:t>that</a:t>
            </a:r>
            <a:r>
              <a:rPr lang="en-US" sz="2400" dirty="0" smtClean="0"/>
              <a:t> </a:t>
            </a:r>
            <a:r>
              <a:rPr lang="en-US" sz="2400" dirty="0" smtClean="0"/>
              <a:t>the Internet </a:t>
            </a:r>
            <a:r>
              <a:rPr lang="en-US" sz="2400" b="1" dirty="0" smtClean="0"/>
              <a:t>IS</a:t>
            </a:r>
            <a:r>
              <a:rPr lang="en-US" sz="2400" dirty="0" smtClean="0"/>
              <a:t> </a:t>
            </a:r>
            <a:r>
              <a:rPr lang="en-US" sz="2400" dirty="0" smtClean="0"/>
              <a:t>a </a:t>
            </a:r>
            <a:r>
              <a:rPr lang="en-US" sz="2400" b="1" dirty="0" smtClean="0"/>
              <a:t>pretty dangerous and scary place.</a:t>
            </a:r>
          </a:p>
          <a:p>
            <a:endParaRPr lang="en-US" sz="2400" dirty="0"/>
          </a:p>
          <a:p>
            <a:r>
              <a:rPr lang="en-US" sz="2400" dirty="0" smtClean="0"/>
              <a:t>Bad </a:t>
            </a:r>
            <a:r>
              <a:rPr lang="en-US" sz="2400" dirty="0"/>
              <a:t>news always </a:t>
            </a:r>
            <a:r>
              <a:rPr lang="en-US" sz="2400" dirty="0" smtClean="0"/>
              <a:t>seems to makes </a:t>
            </a:r>
            <a:r>
              <a:rPr lang="en-US" sz="2400" dirty="0"/>
              <a:t>headlines: </a:t>
            </a:r>
            <a:endParaRPr lang="en-US" sz="2400" dirty="0" smtClean="0"/>
          </a:p>
          <a:p>
            <a:endParaRPr lang="en-US" sz="2400" dirty="0"/>
          </a:p>
          <a:p>
            <a:pPr lvl="1"/>
            <a:r>
              <a:rPr lang="en-US" sz="3200" b="1" dirty="0" smtClean="0"/>
              <a:t>"</a:t>
            </a:r>
            <a:r>
              <a:rPr lang="en-US" sz="3200" b="1" dirty="0"/>
              <a:t>Horrible new </a:t>
            </a:r>
            <a:r>
              <a:rPr lang="en-US" sz="3200" b="1" dirty="0" smtClean="0"/>
              <a:t>malware..." </a:t>
            </a:r>
            <a:endParaRPr lang="en-US" sz="2400" dirty="0"/>
          </a:p>
          <a:p>
            <a:pPr lvl="1"/>
            <a:r>
              <a:rPr lang="en-US" sz="3200" b="1" dirty="0" smtClean="0"/>
              <a:t>"</a:t>
            </a:r>
            <a:r>
              <a:rPr lang="en-US" sz="3200" b="1" dirty="0"/>
              <a:t>Huge </a:t>
            </a:r>
            <a:r>
              <a:rPr lang="en-US" sz="3200" b="1" dirty="0" smtClean="0"/>
              <a:t>DDoS!</a:t>
            </a:r>
            <a:r>
              <a:rPr lang="en-US" sz="3200" b="1" dirty="0"/>
              <a:t>" </a:t>
            </a:r>
            <a:endParaRPr lang="en-US" sz="2400" dirty="0"/>
          </a:p>
          <a:p>
            <a:pPr lvl="1"/>
            <a:r>
              <a:rPr lang="en-US" sz="3200" b="1" dirty="0" smtClean="0"/>
              <a:t>"</a:t>
            </a:r>
            <a:r>
              <a:rPr lang="en-US" sz="3200" b="1" dirty="0"/>
              <a:t>Inconceivably-boneheaded software </a:t>
            </a:r>
            <a:r>
              <a:rPr lang="en-US" sz="3200" b="1" dirty="0" smtClean="0"/>
              <a:t>flaws"</a:t>
            </a:r>
          </a:p>
          <a:p>
            <a:pPr lvl="1"/>
            <a:r>
              <a:rPr lang="en-US" sz="3200" b="1" dirty="0" smtClean="0"/>
              <a:t>"Worse than every before..."</a:t>
            </a:r>
          </a:p>
          <a:p>
            <a:pPr lvl="1"/>
            <a:r>
              <a:rPr lang="en-US" sz="3200" b="1" dirty="0" smtClean="0"/>
              <a:t>"Record breaking breach"</a:t>
            </a:r>
            <a:endParaRPr lang="en-US" sz="3200" b="1"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14</a:t>
            </a:fld>
            <a:endParaRPr lang="en-US"/>
          </a:p>
        </p:txBody>
      </p:sp>
    </p:spTree>
    <p:extLst>
      <p:ext uri="{BB962C8B-B14F-4D97-AF65-F5344CB8AC3E}">
        <p14:creationId xmlns:p14="http://schemas.microsoft.com/office/powerpoint/2010/main" val="9093336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9429"/>
          </a:xfrm>
        </p:spPr>
        <p:txBody>
          <a:bodyPr/>
          <a:lstStyle/>
          <a:p>
            <a:r>
              <a:rPr lang="en-US" sz="3200" b="1" dirty="0" smtClean="0"/>
              <a:t>EOTWAWKI?</a:t>
            </a:r>
            <a:endParaRPr lang="en-US" sz="3200" b="1" dirty="0"/>
          </a:p>
        </p:txBody>
      </p:sp>
      <p:sp>
        <p:nvSpPr>
          <p:cNvPr id="3" name="Content Placeholder 2"/>
          <p:cNvSpPr>
            <a:spLocks noGrp="1"/>
          </p:cNvSpPr>
          <p:nvPr>
            <p:ph idx="1"/>
          </p:nvPr>
        </p:nvSpPr>
        <p:spPr>
          <a:xfrm>
            <a:off x="127000" y="870857"/>
            <a:ext cx="8853714" cy="5850618"/>
          </a:xfrm>
        </p:spPr>
        <p:txBody>
          <a:bodyPr>
            <a:noAutofit/>
          </a:bodyPr>
          <a:lstStyle/>
          <a:p>
            <a:r>
              <a:rPr lang="en-US" sz="2400" dirty="0" smtClean="0"/>
              <a:t>The logical conclusion from all this bad cyber security news is that the "End </a:t>
            </a:r>
            <a:r>
              <a:rPr lang="en-US" sz="2400" dirty="0"/>
              <a:t>of the World </a:t>
            </a:r>
            <a:r>
              <a:rPr lang="en-US" sz="2400" dirty="0" smtClean="0"/>
              <a:t>As </a:t>
            </a:r>
            <a:r>
              <a:rPr lang="en-US" sz="2400" dirty="0"/>
              <a:t>We Know </a:t>
            </a:r>
            <a:r>
              <a:rPr lang="en-US" sz="2400" dirty="0" smtClean="0"/>
              <a:t>It" </a:t>
            </a:r>
            <a:r>
              <a:rPr lang="en-US" sz="2400" i="1" dirty="0" smtClean="0"/>
              <a:t>must</a:t>
            </a:r>
            <a:r>
              <a:rPr lang="en-US" sz="2400" dirty="0" smtClean="0"/>
              <a:t> be imminent.</a:t>
            </a:r>
            <a:endParaRPr lang="en-US" sz="2400" dirty="0"/>
          </a:p>
          <a:p>
            <a:r>
              <a:rPr lang="en-US" sz="2400" dirty="0" smtClean="0"/>
              <a:t>Surely it MUST be time to disconnect from the Internet, retreat to our homes and </a:t>
            </a:r>
            <a:r>
              <a:rPr lang="en-US" sz="2400" dirty="0" smtClean="0"/>
              <a:t>passively </a:t>
            </a:r>
            <a:r>
              <a:rPr lang="en-US" sz="2400" dirty="0" smtClean="0"/>
              <a:t>await the Terminators* and </a:t>
            </a:r>
            <a:r>
              <a:rPr lang="en-US" sz="2400" b="1" dirty="0" smtClean="0"/>
              <a:t>"</a:t>
            </a:r>
            <a:r>
              <a:rPr lang="en-US" sz="2400" b="1" dirty="0" err="1" smtClean="0"/>
              <a:t>Skynet</a:t>
            </a:r>
            <a:r>
              <a:rPr lang="en-US" sz="2400" b="1" dirty="0"/>
              <a:t>.</a:t>
            </a:r>
            <a:r>
              <a:rPr lang="en-US" sz="2400" b="1" dirty="0" smtClean="0"/>
              <a:t>"**</a:t>
            </a:r>
            <a:endParaRPr lang="en-US" sz="2400" dirty="0" smtClean="0"/>
          </a:p>
          <a:p>
            <a:r>
              <a:rPr lang="en-US" sz="2400" dirty="0" smtClean="0"/>
              <a:t>I mean hey, it's really, </a:t>
            </a:r>
            <a:r>
              <a:rPr lang="en-US" sz="2400" b="1" dirty="0" smtClean="0"/>
              <a:t>REALLY</a:t>
            </a:r>
            <a:r>
              <a:rPr lang="en-US" sz="2400" dirty="0" smtClean="0"/>
              <a:t> </a:t>
            </a:r>
            <a:r>
              <a:rPr lang="en-US" sz="2400" dirty="0" smtClean="0"/>
              <a:t>bad out </a:t>
            </a:r>
            <a:r>
              <a:rPr lang="en-US" sz="2400" dirty="0" smtClean="0"/>
              <a:t>there</a:t>
            </a:r>
            <a:r>
              <a:rPr lang="en-US" sz="2400" dirty="0"/>
              <a:t> </a:t>
            </a:r>
            <a:r>
              <a:rPr lang="en-US" sz="2400" dirty="0" smtClean="0"/>
              <a:t>according to the media, </a:t>
            </a:r>
            <a:r>
              <a:rPr lang="en-US" sz="2400" dirty="0" smtClean="0"/>
              <a:t>right</a:t>
            </a:r>
            <a:r>
              <a:rPr lang="en-US" sz="2400" dirty="0" smtClean="0"/>
              <a:t>? RIGHT? </a:t>
            </a:r>
          </a:p>
          <a:p>
            <a:r>
              <a:rPr lang="en-US" sz="2400" b="1" dirty="0" smtClean="0"/>
              <a:t>NO. NOT.</a:t>
            </a:r>
            <a:endParaRPr lang="en-US" sz="2400" b="1" dirty="0"/>
          </a:p>
          <a:p>
            <a:pPr marL="0" indent="0">
              <a:buNone/>
            </a:pPr>
            <a:r>
              <a:rPr lang="en-US" sz="2400" b="1" dirty="0" smtClean="0"/>
              <a:t>-----</a:t>
            </a:r>
          </a:p>
          <a:p>
            <a:pPr marL="0" indent="0">
              <a:buNone/>
            </a:pPr>
            <a:r>
              <a:rPr lang="en-US" sz="2400" dirty="0" smtClean="0"/>
              <a:t>* "Russia </a:t>
            </a:r>
            <a:r>
              <a:rPr lang="en-US" sz="2400" dirty="0"/>
              <a:t>Trains Robot To Shoot Guns: Can Humans Prevent Rise Of Terminator-Like Killing Machines</a:t>
            </a:r>
            <a:r>
              <a:rPr lang="en-US" sz="2400" dirty="0" smtClean="0"/>
              <a:t>?" (</a:t>
            </a:r>
            <a:r>
              <a:rPr lang="it-IT" sz="2400" dirty="0"/>
              <a:t>17 April </a:t>
            </a:r>
            <a:r>
              <a:rPr lang="it-IT" sz="2400" dirty="0" smtClean="0"/>
              <a:t>2017),</a:t>
            </a:r>
            <a:r>
              <a:rPr lang="en-US" sz="2400" dirty="0" smtClean="0"/>
              <a:t/>
            </a:r>
            <a:br>
              <a:rPr lang="en-US" sz="2400" dirty="0" smtClean="0"/>
            </a:br>
            <a:r>
              <a:rPr lang="en-US" sz="2400" dirty="0" smtClean="0"/>
              <a:t>http</a:t>
            </a:r>
            <a:r>
              <a:rPr lang="en-US" sz="2400" dirty="0"/>
              <a:t>://</a:t>
            </a:r>
            <a:r>
              <a:rPr lang="en-US" sz="2400" dirty="0" err="1"/>
              <a:t>www.techtimes.com</a:t>
            </a:r>
            <a:r>
              <a:rPr lang="en-US" sz="2400" dirty="0"/>
              <a:t>/articles/205103/20170417/russia-trains-robot-to-shoot-guns-can-humans-prevent-rise-of-terminator-like-killing-</a:t>
            </a:r>
            <a:r>
              <a:rPr lang="en-US" sz="2400" dirty="0" smtClean="0"/>
              <a:t>machines.htm</a:t>
            </a:r>
            <a:br>
              <a:rPr lang="en-US" sz="2400" dirty="0" smtClean="0"/>
            </a:br>
            <a:r>
              <a:rPr lang="en-US" sz="2400" dirty="0" smtClean="0"/>
              <a:t>** </a:t>
            </a:r>
            <a:r>
              <a:rPr lang="en-US" sz="2400" dirty="0"/>
              <a:t>http://</a:t>
            </a:r>
            <a:r>
              <a:rPr lang="en-US" sz="2400" dirty="0" err="1"/>
              <a:t>terminator.wikia.com</a:t>
            </a:r>
            <a:r>
              <a:rPr lang="en-US" sz="2400" dirty="0"/>
              <a:t>/wiki/</a:t>
            </a:r>
            <a:r>
              <a:rPr lang="en-US" sz="2400" dirty="0" err="1"/>
              <a:t>Skynet</a:t>
            </a:r>
            <a:r>
              <a:rPr lang="en-US" sz="2400" dirty="0"/>
              <a:t> </a:t>
            </a:r>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15</a:t>
            </a:fld>
            <a:endParaRPr lang="en-US"/>
          </a:p>
        </p:txBody>
      </p:sp>
    </p:spTree>
    <p:extLst>
      <p:ext uri="{BB962C8B-B14F-4D97-AF65-F5344CB8AC3E}">
        <p14:creationId xmlns:p14="http://schemas.microsoft.com/office/powerpoint/2010/main" val="41444332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109"/>
            <a:ext cx="9144000" cy="596219"/>
          </a:xfrm>
        </p:spPr>
        <p:txBody>
          <a:bodyPr/>
          <a:lstStyle/>
          <a:p>
            <a:r>
              <a:rPr lang="en-US" sz="3200" b="1" dirty="0" smtClean="0"/>
              <a:t>"But Joe! People </a:t>
            </a:r>
            <a:r>
              <a:rPr lang="en-US" sz="3200" b="1" dirty="0" smtClean="0"/>
              <a:t>Are </a:t>
            </a:r>
            <a:r>
              <a:rPr lang="en-US" sz="3200" b="1" u="sng" dirty="0" smtClean="0"/>
              <a:t>Really</a:t>
            </a:r>
            <a:r>
              <a:rPr lang="en-US" sz="3200" b="1" dirty="0" smtClean="0"/>
              <a:t> Shelling Out The </a:t>
            </a:r>
            <a:r>
              <a:rPr lang="en-US" sz="3200" b="1" u="sng" dirty="0" smtClean="0"/>
              <a:t>Bucks!</a:t>
            </a:r>
            <a:r>
              <a:rPr lang="en-US" sz="3200" b="1" dirty="0" smtClean="0"/>
              <a:t>"</a:t>
            </a:r>
            <a:endParaRPr lang="en-US" sz="3200" b="1" dirty="0"/>
          </a:p>
        </p:txBody>
      </p:sp>
      <p:sp>
        <p:nvSpPr>
          <p:cNvPr id="3" name="Content Placeholder 2"/>
          <p:cNvSpPr>
            <a:spLocks noGrp="1"/>
          </p:cNvSpPr>
          <p:nvPr>
            <p:ph idx="1"/>
          </p:nvPr>
        </p:nvSpPr>
        <p:spPr>
          <a:xfrm>
            <a:off x="127000" y="971176"/>
            <a:ext cx="8853714" cy="5385175"/>
          </a:xfrm>
        </p:spPr>
        <p:txBody>
          <a:bodyPr>
            <a:normAutofit/>
          </a:bodyPr>
          <a:lstStyle/>
          <a:p>
            <a:r>
              <a:rPr lang="en-US" sz="2400" b="1" dirty="0"/>
              <a:t>"Worldwide spending on cybersecurity is predicted to top $1 trillion for the five-year period from 2017 to 2021,</a:t>
            </a:r>
            <a:r>
              <a:rPr lang="en-US" sz="2400" dirty="0"/>
              <a:t> according to the Cybersecurity Market Report, published by Cybersecurity Ventures</a:t>
            </a:r>
            <a:r>
              <a:rPr lang="en-US" sz="2400" dirty="0" smtClean="0"/>
              <a:t>. </a:t>
            </a:r>
            <a:r>
              <a:rPr lang="en-US" sz="2400" dirty="0"/>
              <a:t>[...] </a:t>
            </a:r>
            <a:r>
              <a:rPr lang="en-US" sz="2400" dirty="0" smtClean="0"/>
              <a:t/>
            </a:r>
            <a:br>
              <a:rPr lang="en-US" sz="2400" dirty="0" smtClean="0"/>
            </a:br>
            <a:r>
              <a:rPr lang="en-US" sz="2400" dirty="0" smtClean="0"/>
              <a:t/>
            </a:r>
            <a:br>
              <a:rPr lang="en-US" sz="2400" dirty="0" smtClean="0"/>
            </a:br>
            <a:r>
              <a:rPr lang="en-US" sz="2400" dirty="0" smtClean="0"/>
              <a:t>"In </a:t>
            </a:r>
            <a:r>
              <a:rPr lang="en-US" sz="2400" dirty="0"/>
              <a:t>early 2015 Inga Beale, CEO at the British insurer Lloyd's, claimed that cybercrime was costing businesses globally </a:t>
            </a:r>
            <a:r>
              <a:rPr lang="en-US" sz="2400" dirty="0" smtClean="0"/>
              <a:t>up </a:t>
            </a:r>
            <a:r>
              <a:rPr lang="en-US" sz="2400" dirty="0"/>
              <a:t>to $400 billion a year. Several months later Juniper Research released a report which said cybercrime will cost businesses over $2 trillion by 2019. </a:t>
            </a:r>
            <a:r>
              <a:rPr lang="en-US" sz="2400" b="1" dirty="0"/>
              <a:t>Microsoft CEO </a:t>
            </a:r>
            <a:r>
              <a:rPr lang="en-US" sz="2400" b="1" dirty="0" err="1"/>
              <a:t>Satya</a:t>
            </a:r>
            <a:r>
              <a:rPr lang="en-US" sz="2400" b="1" dirty="0"/>
              <a:t> </a:t>
            </a:r>
            <a:r>
              <a:rPr lang="en-US" sz="2400" b="1" dirty="0" err="1"/>
              <a:t>Nadella</a:t>
            </a:r>
            <a:r>
              <a:rPr lang="en-US" sz="2400" b="1" dirty="0"/>
              <a:t> stated $3 trillion of market value was destroyed in 2015 due to cybercrime." </a:t>
            </a:r>
            <a:r>
              <a:rPr lang="en-US" sz="2400" b="1" dirty="0" smtClean="0"/>
              <a:t/>
            </a:r>
            <a:br>
              <a:rPr lang="en-US" sz="2400" b="1" dirty="0" smtClean="0"/>
            </a:br>
            <a:r>
              <a:rPr lang="en-US" sz="2400" b="1" dirty="0" smtClean="0"/>
              <a:t/>
            </a:r>
            <a:br>
              <a:rPr lang="en-US" sz="2400" b="1" dirty="0" smtClean="0"/>
            </a:br>
            <a:r>
              <a:rPr lang="en-US" sz="2400" dirty="0" smtClean="0"/>
              <a:t>http</a:t>
            </a:r>
            <a:r>
              <a:rPr lang="en-US" sz="2400" dirty="0"/>
              <a:t>://</a:t>
            </a:r>
            <a:r>
              <a:rPr lang="en-US" sz="2400" dirty="0" err="1"/>
              <a:t>www.csoonline.com</a:t>
            </a:r>
            <a:r>
              <a:rPr lang="en-US" sz="2400" dirty="0"/>
              <a:t>/article/3083798/security/cybersecurity-spending-outlook-1-trillion-from-2017-to-2021.html</a:t>
            </a:r>
          </a:p>
        </p:txBody>
      </p:sp>
      <p:sp>
        <p:nvSpPr>
          <p:cNvPr id="4" name="Slide Number Placeholder 3"/>
          <p:cNvSpPr>
            <a:spLocks noGrp="1"/>
          </p:cNvSpPr>
          <p:nvPr>
            <p:ph type="sldNum" sz="quarter" idx="12"/>
          </p:nvPr>
        </p:nvSpPr>
        <p:spPr/>
        <p:txBody>
          <a:bodyPr/>
          <a:lstStyle/>
          <a:p>
            <a:fld id="{AAD0682C-A969-5049-999C-8CAB041EE99B}" type="slidenum">
              <a:rPr lang="en-US" smtClean="0"/>
              <a:t>16</a:t>
            </a:fld>
            <a:endParaRPr lang="en-US"/>
          </a:p>
        </p:txBody>
      </p:sp>
    </p:spTree>
    <p:extLst>
      <p:ext uri="{BB962C8B-B14F-4D97-AF65-F5344CB8AC3E}">
        <p14:creationId xmlns:p14="http://schemas.microsoft.com/office/powerpoint/2010/main" val="376293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9429"/>
          </a:xfrm>
        </p:spPr>
        <p:txBody>
          <a:bodyPr/>
          <a:lstStyle/>
          <a:p>
            <a:r>
              <a:rPr lang="en-US" sz="3200" b="1" dirty="0" smtClean="0"/>
              <a:t>I Don't Care. </a:t>
            </a:r>
            <a:r>
              <a:rPr lang="en-US" sz="3200" b="1" dirty="0" smtClean="0"/>
              <a:t>My Outlook Is</a:t>
            </a:r>
            <a:r>
              <a:rPr lang="en-US" sz="3200" b="1" dirty="0" smtClean="0"/>
              <a:t> Still Optimistic For Cyber</a:t>
            </a:r>
            <a:endParaRPr lang="en-US" sz="3200" b="1" i="1" dirty="0"/>
          </a:p>
        </p:txBody>
      </p:sp>
      <p:sp>
        <p:nvSpPr>
          <p:cNvPr id="3" name="Content Placeholder 2"/>
          <p:cNvSpPr>
            <a:spLocks noGrp="1"/>
          </p:cNvSpPr>
          <p:nvPr>
            <p:ph idx="1"/>
          </p:nvPr>
        </p:nvSpPr>
        <p:spPr>
          <a:xfrm>
            <a:off x="127000" y="870857"/>
            <a:ext cx="8853714" cy="5674528"/>
          </a:xfrm>
        </p:spPr>
        <p:txBody>
          <a:bodyPr>
            <a:noAutofit/>
          </a:bodyPr>
          <a:lstStyle/>
          <a:p>
            <a:r>
              <a:rPr lang="en-US" sz="2400" dirty="0" smtClean="0"/>
              <a:t>People may call me "naive" or "simple-minded" or "Pollyannaish"* </a:t>
            </a:r>
            <a:r>
              <a:rPr lang="en-US" sz="2400" dirty="0" smtClean="0"/>
              <a:t>for</a:t>
            </a:r>
            <a:r>
              <a:rPr lang="en-US" sz="2400" dirty="0" smtClean="0"/>
              <a:t> believing that </a:t>
            </a:r>
            <a:r>
              <a:rPr lang="en-US" sz="2400" dirty="0" smtClean="0"/>
              <a:t>things are generally going well online -- </a:t>
            </a:r>
            <a:r>
              <a:rPr lang="en-US" sz="2400" dirty="0"/>
              <a:t>o</a:t>
            </a:r>
            <a:r>
              <a:rPr lang="en-US" sz="2400" dirty="0" smtClean="0"/>
              <a:t>ptimism has never been very "fashionable" in the cyber security community. </a:t>
            </a:r>
          </a:p>
          <a:p>
            <a:r>
              <a:rPr lang="en-US" sz="2400" dirty="0" smtClean="0"/>
              <a:t>Gloom and doom is the expected order of the day. </a:t>
            </a:r>
            <a:r>
              <a:rPr lang="en-US" sz="2400" b="1" dirty="0" smtClean="0"/>
              <a:t>Scare people. </a:t>
            </a:r>
            <a:r>
              <a:rPr lang="en-US" sz="2400" dirty="0" smtClean="0"/>
              <a:t>Make things seem as </a:t>
            </a:r>
            <a:r>
              <a:rPr lang="en-US" sz="2400" b="1" dirty="0" smtClean="0"/>
              <a:t>BAD</a:t>
            </a:r>
            <a:r>
              <a:rPr lang="en-US" sz="2400" dirty="0" smtClean="0"/>
              <a:t> as they possibly could be. </a:t>
            </a:r>
            <a:r>
              <a:rPr lang="en-US" sz="2400" b="1" dirty="0" smtClean="0"/>
              <a:t>Fear </a:t>
            </a:r>
            <a:r>
              <a:rPr lang="en-US" sz="2400" b="1" dirty="0" smtClean="0"/>
              <a:t>SELLS!</a:t>
            </a:r>
            <a:r>
              <a:rPr lang="en-US" sz="2400" dirty="0" smtClean="0"/>
              <a:t>*</a:t>
            </a:r>
            <a:r>
              <a:rPr lang="en-US" sz="2400" dirty="0" smtClean="0"/>
              <a:t>*</a:t>
            </a:r>
          </a:p>
          <a:p>
            <a:r>
              <a:rPr lang="en-US" sz="2400" dirty="0" smtClean="0"/>
              <a:t>I admit I've been as prone toward "cyber pessimism" as the next guy, but I'm making a conscious effort to </a:t>
            </a:r>
            <a:r>
              <a:rPr lang="en-US" sz="2400" b="1" dirty="0" smtClean="0"/>
              <a:t>objectively re-self-assess.</a:t>
            </a:r>
          </a:p>
          <a:p>
            <a:pPr marL="0" indent="0">
              <a:buNone/>
            </a:pPr>
            <a:r>
              <a:rPr lang="en-US" sz="2400" dirty="0" smtClean="0"/>
              <a:t>----</a:t>
            </a:r>
          </a:p>
          <a:p>
            <a:pPr marL="0" indent="0">
              <a:buNone/>
            </a:pPr>
            <a:r>
              <a:rPr lang="en-US" sz="2000" i="1" dirty="0"/>
              <a:t>* </a:t>
            </a:r>
            <a:r>
              <a:rPr lang="en-US" sz="2000" i="1" dirty="0" smtClean="0"/>
              <a:t>"When </a:t>
            </a:r>
            <a:r>
              <a:rPr lang="en-US" sz="2000" i="1" dirty="0"/>
              <a:t>you put a positive spin on everything, even things that call for sadness or discouragement, you're being </a:t>
            </a:r>
            <a:r>
              <a:rPr lang="en-US" sz="2000" i="1" dirty="0" err="1"/>
              <a:t>pollyannaish</a:t>
            </a:r>
            <a:r>
              <a:rPr lang="en-US" sz="2000" i="1" dirty="0"/>
              <a:t>. The word comes from a 1913 children's book by Eleanor H. Porter, Pollyanna, about a young girl who tries to find something positive in every situation — a trick she calls "the Glad Game</a:t>
            </a:r>
            <a:r>
              <a:rPr lang="en-US" sz="2000" i="1" dirty="0" smtClean="0"/>
              <a:t>." </a:t>
            </a:r>
            <a:br>
              <a:rPr lang="en-US" sz="2000" i="1" dirty="0" smtClean="0"/>
            </a:br>
            <a:r>
              <a:rPr lang="en-US" sz="2000" i="1" dirty="0" smtClean="0"/>
              <a:t>[from </a:t>
            </a:r>
            <a:r>
              <a:rPr lang="en-US" sz="2000" i="1" dirty="0" err="1" smtClean="0"/>
              <a:t>vocabulary.com</a:t>
            </a:r>
            <a:r>
              <a:rPr lang="en-US" sz="2000" i="1" dirty="0" smtClean="0"/>
              <a:t>]</a:t>
            </a:r>
          </a:p>
          <a:p>
            <a:pPr marL="0" indent="0">
              <a:buNone/>
            </a:pPr>
            <a:r>
              <a:rPr lang="en-US" sz="2000" i="1" dirty="0"/>
              <a:t>** https://</a:t>
            </a:r>
            <a:r>
              <a:rPr lang="en-US" sz="2000" i="1" dirty="0" err="1"/>
              <a:t>seekingalpha.com</a:t>
            </a:r>
            <a:r>
              <a:rPr lang="en-US" sz="2000" i="1" dirty="0"/>
              <a:t>/article/4034827-rising-fears-lift-cybersecurity-boats</a:t>
            </a:r>
            <a:endParaRPr lang="en-US" sz="2000" i="1"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17</a:t>
            </a:fld>
            <a:endParaRPr lang="en-US"/>
          </a:p>
        </p:txBody>
      </p:sp>
    </p:spTree>
    <p:extLst>
      <p:ext uri="{BB962C8B-B14F-4D97-AF65-F5344CB8AC3E}">
        <p14:creationId xmlns:p14="http://schemas.microsoft.com/office/powerpoint/2010/main" val="12806046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9429"/>
          </a:xfrm>
        </p:spPr>
        <p:txBody>
          <a:bodyPr/>
          <a:lstStyle/>
          <a:p>
            <a:r>
              <a:rPr lang="en-US" sz="3200" b="1" dirty="0" smtClean="0"/>
              <a:t>I'm Not The Only One "Re-Self-Assessing"</a:t>
            </a:r>
            <a:endParaRPr lang="en-US" sz="3200" b="1" i="1" dirty="0"/>
          </a:p>
        </p:txBody>
      </p:sp>
      <p:sp>
        <p:nvSpPr>
          <p:cNvPr id="3" name="Content Placeholder 2"/>
          <p:cNvSpPr>
            <a:spLocks noGrp="1"/>
          </p:cNvSpPr>
          <p:nvPr>
            <p:ph idx="1"/>
          </p:nvPr>
        </p:nvSpPr>
        <p:spPr>
          <a:xfrm>
            <a:off x="127000" y="689429"/>
            <a:ext cx="8853714" cy="5855956"/>
          </a:xfrm>
        </p:spPr>
        <p:txBody>
          <a:bodyPr>
            <a:noAutofit/>
          </a:bodyPr>
          <a:lstStyle/>
          <a:p>
            <a:pPr marL="0" indent="0">
              <a:buNone/>
            </a:pPr>
            <a:r>
              <a:rPr lang="en-US" sz="2000" dirty="0" smtClean="0"/>
              <a:t>	"</a:t>
            </a:r>
            <a:r>
              <a:rPr lang="en-US" sz="2000" b="1" dirty="0" smtClean="0"/>
              <a:t>Google’s</a:t>
            </a:r>
            <a:r>
              <a:rPr lang="en-US" sz="2000" dirty="0" smtClean="0"/>
              <a:t> </a:t>
            </a:r>
            <a:r>
              <a:rPr lang="en-US" sz="2000" dirty="0"/>
              <a:t>actually a really good example where they’ve done a lot of user testing in terms of </a:t>
            </a:r>
            <a:r>
              <a:rPr lang="en-US" sz="2000" b="1" dirty="0"/>
              <a:t>how do people respond to security warnings. </a:t>
            </a:r>
            <a:r>
              <a:rPr lang="en-US" sz="2000" dirty="0"/>
              <a:t>Having too many of them and having them when they’re unclear is really hard to get people to understand what you’re trying to communicate to them, and then also motivate them to take the steps and the behavior that you hope that they will do</a:t>
            </a:r>
            <a:r>
              <a:rPr lang="en-US" sz="2000" dirty="0" smtClean="0"/>
              <a:t>." * * *</a:t>
            </a:r>
            <a:br>
              <a:rPr lang="en-US" sz="2000" dirty="0" smtClean="0"/>
            </a:br>
            <a:r>
              <a:rPr lang="en-US" sz="2000" dirty="0" smtClean="0"/>
              <a:t>	"I </a:t>
            </a:r>
            <a:r>
              <a:rPr lang="en-US" sz="2000" dirty="0"/>
              <a:t>think one of the </a:t>
            </a:r>
            <a:r>
              <a:rPr lang="en-US" sz="2000" b="1" dirty="0"/>
              <a:t>negative consequences of some of this fear-based communication is that when you’ve sufficiently scared people, they make poor </a:t>
            </a:r>
            <a:r>
              <a:rPr lang="en-US" sz="2000" b="1" dirty="0" smtClean="0"/>
              <a:t>decision[s] </a:t>
            </a:r>
            <a:r>
              <a:rPr lang="en-US" sz="2000" dirty="0"/>
              <a:t>and that’s actually how we end up with really poor laws and regulation in this space as well because, you know, we’ve sufficiently </a:t>
            </a:r>
            <a:r>
              <a:rPr lang="en-US" sz="2000" b="1" dirty="0"/>
              <a:t>freaked out society </a:t>
            </a:r>
            <a:r>
              <a:rPr lang="en-US" sz="2000" dirty="0"/>
              <a:t>and they’re distracted, they’re not focused on the right things.</a:t>
            </a:r>
            <a:r>
              <a:rPr lang="en-US" sz="2000" dirty="0" smtClean="0"/>
              <a:t>"  * </a:t>
            </a:r>
            <a:r>
              <a:rPr lang="en-US" sz="2000" dirty="0"/>
              <a:t>* *</a:t>
            </a:r>
            <a:br>
              <a:rPr lang="en-US" sz="2000" dirty="0"/>
            </a:br>
            <a:r>
              <a:rPr lang="en-US" sz="2000" dirty="0" smtClean="0"/>
              <a:t>	"[...] </a:t>
            </a:r>
            <a:r>
              <a:rPr lang="en-US" sz="2000" b="1" dirty="0" smtClean="0"/>
              <a:t>if </a:t>
            </a:r>
            <a:r>
              <a:rPr lang="en-US" sz="2000" b="1" dirty="0"/>
              <a:t>there’s an online account that’s compromised today, it’s a big headline. It’s news everywhere, and I think we need to get people to the point where they’re comfortable enough with this new normal, that they don’t freak out </a:t>
            </a:r>
            <a:r>
              <a:rPr lang="en-US" sz="2000" b="1" dirty="0" smtClean="0"/>
              <a:t>every </a:t>
            </a:r>
            <a:r>
              <a:rPr lang="en-US" sz="2000" b="1" dirty="0"/>
              <a:t>time. Because again, that fear is where it makes it really difficult for </a:t>
            </a:r>
            <a:r>
              <a:rPr lang="en-US" sz="2000" b="1" dirty="0" smtClean="0"/>
              <a:t/>
            </a:r>
            <a:br>
              <a:rPr lang="en-US" sz="2000" b="1" dirty="0" smtClean="0"/>
            </a:br>
            <a:r>
              <a:rPr lang="en-US" sz="2000" b="1" dirty="0" smtClean="0"/>
              <a:t>them </a:t>
            </a:r>
            <a:r>
              <a:rPr lang="en-US" sz="2000" b="1" dirty="0"/>
              <a:t>to make smart, logical decisions about what to do next."</a:t>
            </a:r>
            <a:br>
              <a:rPr lang="en-US" sz="2000" b="1" dirty="0"/>
            </a:br>
            <a:endParaRPr lang="en-US" sz="2000" b="1" dirty="0" smtClean="0"/>
          </a:p>
          <a:p>
            <a:pPr marL="0" indent="0">
              <a:buNone/>
            </a:pPr>
            <a:r>
              <a:rPr lang="en-US" sz="2000" dirty="0" smtClean="0"/>
              <a:t>"Cybersecurity </a:t>
            </a:r>
            <a:r>
              <a:rPr lang="en-US" sz="2000" dirty="0"/>
              <a:t>today: Turning positive with new thinking and </a:t>
            </a:r>
            <a:r>
              <a:rPr lang="en-US" sz="2000" dirty="0" smtClean="0"/>
              <a:t>innovation" (emphasis added), https</a:t>
            </a:r>
            <a:r>
              <a:rPr lang="en-US" sz="2000" dirty="0"/>
              <a:t>://</a:t>
            </a:r>
            <a:r>
              <a:rPr lang="en-US" sz="2000" dirty="0" err="1"/>
              <a:t>www.helpnetsecurity.com</a:t>
            </a:r>
            <a:r>
              <a:rPr lang="en-US" sz="2000" dirty="0"/>
              <a:t>/2017/03/20/cybersecurity-today/</a:t>
            </a:r>
            <a:endParaRPr lang="en-US" sz="20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18</a:t>
            </a:fld>
            <a:endParaRPr lang="en-US"/>
          </a:p>
        </p:txBody>
      </p:sp>
    </p:spTree>
    <p:extLst>
      <p:ext uri="{BB962C8B-B14F-4D97-AF65-F5344CB8AC3E}">
        <p14:creationId xmlns:p14="http://schemas.microsoft.com/office/powerpoint/2010/main" val="25223773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13"/>
            <a:ext cx="9144000" cy="507999"/>
          </a:xfrm>
        </p:spPr>
        <p:txBody>
          <a:bodyPr/>
          <a:lstStyle/>
          <a:p>
            <a:r>
              <a:rPr lang="en-US" sz="3200" b="1" dirty="0" smtClean="0"/>
              <a:t>Cyber Security </a:t>
            </a:r>
            <a:r>
              <a:rPr lang="en-US" sz="3200" b="1" dirty="0" smtClean="0">
                <a:sym typeface="Wingdings"/>
              </a:rPr>
              <a:t> Weather</a:t>
            </a:r>
            <a:endParaRPr lang="en-US" sz="3200" b="1" i="1" dirty="0"/>
          </a:p>
        </p:txBody>
      </p:sp>
      <p:sp>
        <p:nvSpPr>
          <p:cNvPr id="3" name="Content Placeholder 2"/>
          <p:cNvSpPr>
            <a:spLocks noGrp="1"/>
          </p:cNvSpPr>
          <p:nvPr>
            <p:ph idx="1"/>
          </p:nvPr>
        </p:nvSpPr>
        <p:spPr>
          <a:xfrm>
            <a:off x="127000" y="956236"/>
            <a:ext cx="8853714" cy="5543176"/>
          </a:xfrm>
        </p:spPr>
        <p:txBody>
          <a:bodyPr>
            <a:noAutofit/>
          </a:bodyPr>
          <a:lstStyle/>
          <a:p>
            <a:r>
              <a:rPr lang="en-US" sz="2400" b="1" dirty="0" smtClean="0">
                <a:solidFill>
                  <a:srgbClr val="FF0000"/>
                </a:solidFill>
              </a:rPr>
              <a:t>My </a:t>
            </a:r>
            <a:r>
              <a:rPr lang="en-US" sz="2400" b="1" dirty="0" smtClean="0">
                <a:solidFill>
                  <a:srgbClr val="FF0000"/>
                </a:solidFill>
              </a:rPr>
              <a:t>new goal is to help people </a:t>
            </a:r>
            <a:r>
              <a:rPr lang="en-US" sz="2400" b="1" dirty="0" smtClean="0">
                <a:solidFill>
                  <a:srgbClr val="FF0000"/>
                </a:solidFill>
              </a:rPr>
              <a:t>think about </a:t>
            </a:r>
            <a:r>
              <a:rPr lang="en-US" sz="2400" b="1" dirty="0" smtClean="0">
                <a:solidFill>
                  <a:srgbClr val="FF0000"/>
                </a:solidFill>
              </a:rPr>
              <a:t>cyber security events </a:t>
            </a:r>
            <a:r>
              <a:rPr lang="en-US" sz="2400" b="1" dirty="0" smtClean="0">
                <a:solidFill>
                  <a:srgbClr val="FF0000"/>
                </a:solidFill>
              </a:rPr>
              <a:t>the way they think about the </a:t>
            </a:r>
            <a:r>
              <a:rPr lang="en-US" sz="2400" b="1" dirty="0" smtClean="0">
                <a:solidFill>
                  <a:srgbClr val="FF0000"/>
                </a:solidFill>
              </a:rPr>
              <a:t>weather</a:t>
            </a:r>
            <a:r>
              <a:rPr lang="en-US" sz="2400" b="1" dirty="0" smtClean="0">
                <a:solidFill>
                  <a:srgbClr val="FF0000"/>
                </a:solidFill>
              </a:rPr>
              <a:t>.</a:t>
            </a:r>
          </a:p>
          <a:p>
            <a:endParaRPr lang="en-US" sz="2400" b="1" dirty="0">
              <a:solidFill>
                <a:srgbClr val="FF0000"/>
              </a:solidFill>
            </a:endParaRPr>
          </a:p>
          <a:p>
            <a:r>
              <a:rPr lang="en-US" sz="2400" b="1" dirty="0" smtClean="0"/>
              <a:t>We normally don't get too excited about the weather, we just cope with it.</a:t>
            </a:r>
          </a:p>
          <a:p>
            <a:endParaRPr lang="en-US" sz="2400" dirty="0"/>
          </a:p>
          <a:p>
            <a:r>
              <a:rPr lang="en-US" sz="2400" dirty="0" smtClean="0"/>
              <a:t>It it looks like it's going to rain or snow, we take along rain or snow gear.</a:t>
            </a:r>
          </a:p>
          <a:p>
            <a:endParaRPr lang="en-US" sz="2400" dirty="0"/>
          </a:p>
          <a:p>
            <a:r>
              <a:rPr lang="en-US" sz="2400" dirty="0" smtClean="0"/>
              <a:t>If it's warm and breezy, we enjoy those glorious days..</a:t>
            </a:r>
          </a:p>
          <a:p>
            <a:endParaRPr lang="en-US" sz="2400" dirty="0"/>
          </a:p>
          <a:p>
            <a:r>
              <a:rPr lang="en-US" sz="2400" dirty="0" smtClean="0"/>
              <a:t>But,</a:t>
            </a:r>
            <a:r>
              <a:rPr lang="en-US" sz="2400" dirty="0" smtClean="0"/>
              <a:t> if there is severe weather coming, we prepare and respond appropriately to that, too. We just don't freak out.</a:t>
            </a:r>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19</a:t>
            </a:fld>
            <a:endParaRPr lang="en-US"/>
          </a:p>
        </p:txBody>
      </p:sp>
    </p:spTree>
    <p:extLst>
      <p:ext uri="{BB962C8B-B14F-4D97-AF65-F5344CB8AC3E}">
        <p14:creationId xmlns:p14="http://schemas.microsoft.com/office/powerpoint/2010/main" val="33624032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I. Introduction</a:t>
            </a:r>
            <a:endParaRPr lang="en-US" sz="32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35235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13"/>
            <a:ext cx="9144000" cy="507999"/>
          </a:xfrm>
        </p:spPr>
        <p:txBody>
          <a:bodyPr/>
          <a:lstStyle/>
          <a:p>
            <a:r>
              <a:rPr lang="en-US" sz="3200" b="1" dirty="0" smtClean="0"/>
              <a:t>Internet Metaphors Are Not New</a:t>
            </a:r>
            <a:endParaRPr lang="en-US" sz="3200" b="1" i="1" dirty="0"/>
          </a:p>
        </p:txBody>
      </p:sp>
      <p:sp>
        <p:nvSpPr>
          <p:cNvPr id="3" name="Content Placeholder 2"/>
          <p:cNvSpPr>
            <a:spLocks noGrp="1"/>
          </p:cNvSpPr>
          <p:nvPr>
            <p:ph idx="1"/>
          </p:nvPr>
        </p:nvSpPr>
        <p:spPr>
          <a:xfrm>
            <a:off x="127000" y="911412"/>
            <a:ext cx="8853714" cy="5588000"/>
          </a:xfrm>
        </p:spPr>
        <p:txBody>
          <a:bodyPr>
            <a:noAutofit/>
          </a:bodyPr>
          <a:lstStyle/>
          <a:p>
            <a:r>
              <a:rPr lang="en-US" sz="2400" dirty="0" smtClean="0">
                <a:solidFill>
                  <a:srgbClr val="000000"/>
                </a:solidFill>
              </a:rPr>
              <a:t>Analogies between the online world and the real world are common and often strained and painful (sorry).</a:t>
            </a:r>
          </a:p>
          <a:p>
            <a:endParaRPr lang="en-US" sz="2400" dirty="0" smtClean="0">
              <a:solidFill>
                <a:srgbClr val="000000"/>
              </a:solidFill>
            </a:endParaRPr>
          </a:p>
          <a:p>
            <a:pPr lvl="1"/>
            <a:r>
              <a:rPr lang="en-US" sz="2000" dirty="0" smtClean="0">
                <a:solidFill>
                  <a:srgbClr val="000000"/>
                </a:solidFill>
              </a:rPr>
              <a:t>"Surfing the Internet wave..."</a:t>
            </a:r>
          </a:p>
          <a:p>
            <a:pPr lvl="1"/>
            <a:r>
              <a:rPr lang="en-US" sz="2000" dirty="0" smtClean="0">
                <a:solidFill>
                  <a:srgbClr val="000000"/>
                </a:solidFill>
              </a:rPr>
              <a:t>"Riding the information super highway..."</a:t>
            </a:r>
          </a:p>
          <a:p>
            <a:pPr lvl="1"/>
            <a:r>
              <a:rPr lang="en-US" sz="2000" dirty="0" smtClean="0">
                <a:solidFill>
                  <a:srgbClr val="000000"/>
                </a:solidFill>
              </a:rPr>
              <a:t>"We need a cyber healthcare initiative to cure infected computers..."</a:t>
            </a:r>
          </a:p>
          <a:p>
            <a:pPr lvl="1"/>
            <a:r>
              <a:rPr lang="en-US" sz="2000" dirty="0" smtClean="0">
                <a:solidFill>
                  <a:srgbClr val="000000"/>
                </a:solidFill>
              </a:rPr>
              <a:t>etc., etc., etc.</a:t>
            </a:r>
          </a:p>
          <a:p>
            <a:pPr lvl="1"/>
            <a:endParaRPr lang="en-US" sz="2400" dirty="0">
              <a:solidFill>
                <a:srgbClr val="000000"/>
              </a:solidFill>
            </a:endParaRPr>
          </a:p>
          <a:p>
            <a:r>
              <a:rPr lang="en-US" sz="2400" dirty="0" smtClean="0">
                <a:solidFill>
                  <a:srgbClr val="000000"/>
                </a:solidFill>
              </a:rPr>
              <a:t>The notion of Internet-as-weather IS yet another cliché, but if it makes everyone calm down and quit reacting hysterically about cyber security, putting up with yet another cliché may be worth it. It's hard to get really hysterical about "cyber drizzle."</a:t>
            </a:r>
          </a:p>
          <a:p>
            <a:endParaRPr lang="en-US" sz="2400" dirty="0">
              <a:solidFill>
                <a:srgbClr val="000000"/>
              </a:solidFill>
            </a:endParaRPr>
          </a:p>
          <a:p>
            <a:r>
              <a:rPr lang="en-US" sz="2400" dirty="0" smtClean="0">
                <a:solidFill>
                  <a:srgbClr val="000000"/>
                </a:solidFill>
              </a:rPr>
              <a:t>In fact, let's make cyber security really mundane. Let's MEASURE it.</a:t>
            </a:r>
            <a:endParaRPr lang="en-US" sz="2400" dirty="0" smtClean="0">
              <a:solidFill>
                <a:srgbClr val="000000"/>
              </a:solidFill>
            </a:endParaRPr>
          </a:p>
        </p:txBody>
      </p:sp>
      <p:sp>
        <p:nvSpPr>
          <p:cNvPr id="4" name="Slide Number Placeholder 3"/>
          <p:cNvSpPr>
            <a:spLocks noGrp="1"/>
          </p:cNvSpPr>
          <p:nvPr>
            <p:ph type="sldNum" sz="quarter" idx="12"/>
          </p:nvPr>
        </p:nvSpPr>
        <p:spPr/>
        <p:txBody>
          <a:bodyPr/>
          <a:lstStyle/>
          <a:p>
            <a:fld id="{AAD0682C-A969-5049-999C-8CAB041EE99B}" type="slidenum">
              <a:rPr lang="en-US" smtClean="0"/>
              <a:t>20</a:t>
            </a:fld>
            <a:endParaRPr lang="en-US"/>
          </a:p>
        </p:txBody>
      </p:sp>
    </p:spTree>
    <p:extLst>
      <p:ext uri="{BB962C8B-B14F-4D97-AF65-F5344CB8AC3E}">
        <p14:creationId xmlns:p14="http://schemas.microsoft.com/office/powerpoint/2010/main" val="27418683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p>
            <a:r>
              <a:rPr lang="en-US" sz="3200" b="1" dirty="0" smtClean="0"/>
              <a:t>III. Cyber Security </a:t>
            </a:r>
            <a:r>
              <a:rPr lang="en-US" sz="3200" b="1" dirty="0" smtClean="0"/>
              <a:t>Statistics</a:t>
            </a:r>
            <a:endParaRPr lang="en-US" sz="3200" b="1" dirty="0"/>
          </a:p>
        </p:txBody>
      </p:sp>
      <p:sp>
        <p:nvSpPr>
          <p:cNvPr id="3" name="Subtitle 2"/>
          <p:cNvSpPr>
            <a:spLocks noGrp="1"/>
          </p:cNvSpPr>
          <p:nvPr>
            <p:ph type="subTitle" idx="1"/>
          </p:nvPr>
        </p:nvSpPr>
        <p:spPr/>
        <p:txBody>
          <a:bodyPr>
            <a:normAutofit/>
          </a:bodyPr>
          <a:lstStyle/>
          <a:p>
            <a:r>
              <a:rPr lang="en-US" sz="2400" dirty="0" smtClean="0">
                <a:solidFill>
                  <a:srgbClr val="000000"/>
                </a:solidFill>
              </a:rPr>
              <a:t>"To </a:t>
            </a:r>
            <a:r>
              <a:rPr lang="en-US" sz="2400" dirty="0">
                <a:solidFill>
                  <a:srgbClr val="000000"/>
                </a:solidFill>
              </a:rPr>
              <a:t>measure is to know</a:t>
            </a:r>
            <a:r>
              <a:rPr lang="en-US" sz="2400" dirty="0" smtClean="0">
                <a:solidFill>
                  <a:srgbClr val="000000"/>
                </a:solidFill>
              </a:rPr>
              <a:t>."</a:t>
            </a:r>
            <a:endParaRPr lang="en-US" sz="2400" dirty="0">
              <a:solidFill>
                <a:srgbClr val="000000"/>
              </a:solidFill>
            </a:endParaRPr>
          </a:p>
          <a:p>
            <a:endParaRPr lang="en-US" sz="2400" dirty="0">
              <a:solidFill>
                <a:srgbClr val="000000"/>
              </a:solidFill>
            </a:endParaRPr>
          </a:p>
          <a:p>
            <a:r>
              <a:rPr lang="en-US" sz="2400" dirty="0" smtClean="0">
                <a:solidFill>
                  <a:srgbClr val="000000"/>
                </a:solidFill>
              </a:rPr>
              <a:t>Lord Kelvin</a:t>
            </a:r>
            <a:endParaRPr lang="en-US" sz="2400" dirty="0">
              <a:solidFill>
                <a:srgbClr val="000000"/>
              </a:solidFill>
            </a:endParaRPr>
          </a:p>
        </p:txBody>
      </p:sp>
    </p:spTree>
    <p:extLst>
      <p:ext uri="{BB962C8B-B14F-4D97-AF65-F5344CB8AC3E}">
        <p14:creationId xmlns:p14="http://schemas.microsoft.com/office/powerpoint/2010/main" val="10179808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13"/>
            <a:ext cx="9144000" cy="507999"/>
          </a:xfrm>
        </p:spPr>
        <p:txBody>
          <a:bodyPr/>
          <a:lstStyle/>
          <a:p>
            <a:r>
              <a:rPr lang="en-US" sz="3200" b="1" dirty="0" smtClean="0"/>
              <a:t>"Are Things </a:t>
            </a:r>
            <a:r>
              <a:rPr lang="en-US" sz="3200" b="1" u="sng" dirty="0" smtClean="0"/>
              <a:t>REALLY</a:t>
            </a:r>
            <a:r>
              <a:rPr lang="en-US" sz="3200" b="1" dirty="0" smtClean="0"/>
              <a:t> Going Pretty Well Online?"</a:t>
            </a:r>
            <a:endParaRPr lang="en-US" sz="3200" b="1" i="1" dirty="0"/>
          </a:p>
        </p:txBody>
      </p:sp>
      <p:sp>
        <p:nvSpPr>
          <p:cNvPr id="3" name="Content Placeholder 2"/>
          <p:cNvSpPr>
            <a:spLocks noGrp="1"/>
          </p:cNvSpPr>
          <p:nvPr>
            <p:ph idx="1"/>
          </p:nvPr>
        </p:nvSpPr>
        <p:spPr>
          <a:xfrm>
            <a:off x="127000" y="911412"/>
            <a:ext cx="8853714" cy="5588000"/>
          </a:xfrm>
        </p:spPr>
        <p:txBody>
          <a:bodyPr>
            <a:noAutofit/>
          </a:bodyPr>
          <a:lstStyle/>
          <a:p>
            <a:r>
              <a:rPr lang="en-US" sz="2400" dirty="0" smtClean="0"/>
              <a:t>If there's any disagreement over whether things are going well (or going poorly), surely we can just </a:t>
            </a:r>
            <a:r>
              <a:rPr lang="en-US" sz="2400" b="1" dirty="0" smtClean="0"/>
              <a:t>"check the </a:t>
            </a:r>
            <a:r>
              <a:rPr lang="en-US" sz="2400" b="1" dirty="0" smtClean="0"/>
              <a:t>numbers</a:t>
            </a:r>
            <a:r>
              <a:rPr lang="en-US" sz="2400" b="1" dirty="0" smtClean="0"/>
              <a:t>" and find out what's </a:t>
            </a:r>
            <a:r>
              <a:rPr lang="en-US" sz="2400" b="1" dirty="0" smtClean="0"/>
              <a:t>really </a:t>
            </a:r>
            <a:r>
              <a:rPr lang="en-US" sz="2400" b="1" dirty="0" smtClean="0"/>
              <a:t>true... </a:t>
            </a:r>
            <a:r>
              <a:rPr lang="en-US" sz="2400" dirty="0" smtClean="0"/>
              <a:t>This is certainly true in most other </a:t>
            </a:r>
            <a:r>
              <a:rPr lang="en-US" sz="2400" dirty="0" smtClean="0"/>
              <a:t>fields.</a:t>
            </a:r>
            <a:endParaRPr lang="en-US" sz="2400" dirty="0" smtClean="0"/>
          </a:p>
          <a:p>
            <a:r>
              <a:rPr lang="en-US" sz="2400" dirty="0" smtClean="0"/>
              <a:t>If someone asserted that the economy is going well (or badly), </a:t>
            </a:r>
            <a:r>
              <a:rPr lang="en-US" sz="2400" b="1" dirty="0" smtClean="0"/>
              <a:t>economists </a:t>
            </a:r>
            <a:r>
              <a:rPr lang="en-US" sz="2400" dirty="0" smtClean="0"/>
              <a:t>could produce studies that document the market is up, or productivity is down, or the balance of trade is unchanged, etc. </a:t>
            </a:r>
          </a:p>
          <a:p>
            <a:r>
              <a:rPr lang="en-US" sz="2400" dirty="0" smtClean="0"/>
              <a:t>In healthcare, if we wondered how the fight against cancer is going, </a:t>
            </a:r>
            <a:r>
              <a:rPr lang="en-US" sz="2400" b="1" dirty="0" smtClean="0"/>
              <a:t>doctors</a:t>
            </a:r>
            <a:r>
              <a:rPr lang="en-US" sz="2400" dirty="0" smtClean="0"/>
              <a:t> can tell us how many people are newly diagnosed each year, and how many patients are cured or in remission etc</a:t>
            </a:r>
            <a:r>
              <a:rPr lang="en-US" sz="2400" dirty="0" smtClean="0"/>
              <a:t>.</a:t>
            </a:r>
          </a:p>
          <a:p>
            <a:r>
              <a:rPr lang="en-US" sz="2400" dirty="0" smtClean="0"/>
              <a:t>Heck, even in </a:t>
            </a:r>
            <a:r>
              <a:rPr lang="en-US" sz="2400" b="1" dirty="0" smtClean="0"/>
              <a:t>sports</a:t>
            </a:r>
            <a:r>
              <a:rPr lang="en-US" sz="2400" dirty="0" smtClean="0"/>
              <a:t> we keep extensive statistics.</a:t>
            </a:r>
            <a:endParaRPr lang="en-US" sz="2400" dirty="0" smtClean="0"/>
          </a:p>
          <a:p>
            <a:r>
              <a:rPr lang="en-US" sz="2400" dirty="0" smtClean="0"/>
              <a:t>But in </a:t>
            </a:r>
            <a:r>
              <a:rPr lang="en-US" sz="2400" b="1" dirty="0" smtClean="0"/>
              <a:t>cyber security</a:t>
            </a:r>
            <a:r>
              <a:rPr lang="en-US" sz="2400" dirty="0" smtClean="0"/>
              <a:t>, there's often a curious/disconcerting lack of explicit measurements from security researchers or government agencies for something so apparently important, and make no mistake, </a:t>
            </a:r>
            <a:r>
              <a:rPr lang="en-US" sz="2400" b="1" dirty="0" smtClean="0"/>
              <a:t>cyber security metrics ARE </a:t>
            </a:r>
            <a:r>
              <a:rPr lang="en-US" sz="2400" b="1" u="sng" dirty="0" smtClean="0"/>
              <a:t>important</a:t>
            </a:r>
            <a:r>
              <a:rPr lang="en-US" sz="2400" b="1" dirty="0" smtClean="0"/>
              <a:t> (if hard to get).</a:t>
            </a:r>
          </a:p>
        </p:txBody>
      </p:sp>
      <p:sp>
        <p:nvSpPr>
          <p:cNvPr id="4" name="Slide Number Placeholder 3"/>
          <p:cNvSpPr>
            <a:spLocks noGrp="1"/>
          </p:cNvSpPr>
          <p:nvPr>
            <p:ph type="sldNum" sz="quarter" idx="12"/>
          </p:nvPr>
        </p:nvSpPr>
        <p:spPr/>
        <p:txBody>
          <a:bodyPr/>
          <a:lstStyle/>
          <a:p>
            <a:fld id="{AAD0682C-A969-5049-999C-8CAB041EE99B}" type="slidenum">
              <a:rPr lang="en-US" smtClean="0"/>
              <a:t>22</a:t>
            </a:fld>
            <a:endParaRPr lang="en-US"/>
          </a:p>
        </p:txBody>
      </p:sp>
    </p:spTree>
    <p:extLst>
      <p:ext uri="{BB962C8B-B14F-4D97-AF65-F5344CB8AC3E}">
        <p14:creationId xmlns:p14="http://schemas.microsoft.com/office/powerpoint/2010/main" val="15107705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3385"/>
          </a:xfrm>
        </p:spPr>
        <p:txBody>
          <a:bodyPr/>
          <a:lstStyle/>
          <a:p>
            <a:r>
              <a:rPr lang="en-US" sz="3200" b="1" dirty="0" smtClean="0"/>
              <a:t>Some Users of Cybersecurity Metrics</a:t>
            </a:r>
            <a:endParaRPr lang="en-US" sz="3200" b="1" dirty="0"/>
          </a:p>
        </p:txBody>
      </p:sp>
      <p:sp>
        <p:nvSpPr>
          <p:cNvPr id="3" name="Content Placeholder 2"/>
          <p:cNvSpPr>
            <a:spLocks noGrp="1"/>
          </p:cNvSpPr>
          <p:nvPr>
            <p:ph idx="1"/>
          </p:nvPr>
        </p:nvSpPr>
        <p:spPr>
          <a:xfrm>
            <a:off x="127000" y="801077"/>
            <a:ext cx="8853714" cy="5920398"/>
          </a:xfrm>
        </p:spPr>
        <p:txBody>
          <a:bodyPr>
            <a:normAutofit/>
          </a:bodyPr>
          <a:lstStyle/>
          <a:p>
            <a:r>
              <a:rPr lang="en-US" sz="2400" dirty="0" smtClean="0"/>
              <a:t>Metrics tell </a:t>
            </a:r>
            <a:r>
              <a:rPr lang="en-US" sz="2400" b="1" dirty="0" smtClean="0"/>
              <a:t>the government </a:t>
            </a:r>
            <a:r>
              <a:rPr lang="en-US" sz="2400" dirty="0" smtClean="0"/>
              <a:t>whether additional legislation/ regulation (or additional funding) may be needed for cyber security </a:t>
            </a:r>
          </a:p>
          <a:p>
            <a:r>
              <a:rPr lang="en-US" sz="2400" dirty="0" smtClean="0"/>
              <a:t>Metrics tell </a:t>
            </a:r>
            <a:r>
              <a:rPr lang="en-US" sz="2400" b="1" dirty="0" smtClean="0"/>
              <a:t>ISPs</a:t>
            </a:r>
            <a:r>
              <a:rPr lang="en-US" sz="2400" dirty="0" smtClean="0"/>
              <a:t> how much they might have to spend to clean up botted customers</a:t>
            </a:r>
          </a:p>
          <a:p>
            <a:r>
              <a:rPr lang="en-US" sz="2400" b="1" dirty="0" smtClean="0"/>
              <a:t>Security software and security hardware vendors </a:t>
            </a:r>
            <a:r>
              <a:rPr lang="en-US" sz="2400" dirty="0" smtClean="0"/>
              <a:t>use metrics to help prioritize their R&amp;D for new cybersecurity products</a:t>
            </a:r>
          </a:p>
          <a:p>
            <a:r>
              <a:rPr lang="en-US" sz="2400" b="1" dirty="0" smtClean="0"/>
              <a:t>Law enforcement agencies </a:t>
            </a:r>
            <a:r>
              <a:rPr lang="en-US" sz="2400" dirty="0" smtClean="0"/>
              <a:t>may use cybersecurity metrics to prioritize their limited law enforcement resources ("worst bot?")</a:t>
            </a:r>
          </a:p>
          <a:p>
            <a:r>
              <a:rPr lang="en-US" sz="2400" b="1" dirty="0" smtClean="0"/>
              <a:t>Users</a:t>
            </a:r>
            <a:r>
              <a:rPr lang="en-US" sz="2400" dirty="0" smtClean="0"/>
              <a:t> may even use cyber security metrics to </a:t>
            </a:r>
            <a:r>
              <a:rPr lang="en-US" sz="2400" dirty="0" smtClean="0"/>
              <a:t>help inform decisions about who </a:t>
            </a:r>
            <a:r>
              <a:rPr lang="en-US" sz="2400" dirty="0" smtClean="0"/>
              <a:t>or what to trust online.</a:t>
            </a:r>
          </a:p>
          <a:p>
            <a:r>
              <a:rPr lang="en-US" sz="2400" dirty="0" smtClean="0"/>
              <a:t>See  "Bot </a:t>
            </a:r>
            <a:r>
              <a:rPr lang="en-US" sz="2400" dirty="0"/>
              <a:t>and </a:t>
            </a:r>
            <a:r>
              <a:rPr lang="en-US" sz="2400" dirty="0" smtClean="0"/>
              <a:t>Botnet Metrics Guide (</a:t>
            </a:r>
            <a:r>
              <a:rPr lang="en-US" sz="2400" dirty="0"/>
              <a:t>Analysis &amp; </a:t>
            </a:r>
            <a:r>
              <a:rPr lang="en-US" sz="2400" dirty="0" smtClean="0"/>
              <a:t>Recommendations), page 64, Appendix 4, WG7, FCC CSRIC III </a:t>
            </a:r>
            <a:r>
              <a:rPr lang="en-US" sz="2400" dirty="0"/>
              <a:t/>
            </a:r>
            <a:br>
              <a:rPr lang="en-US" sz="2400" dirty="0"/>
            </a:br>
            <a:r>
              <a:rPr lang="en-US" sz="2400" dirty="0" smtClean="0"/>
              <a:t>https</a:t>
            </a:r>
            <a:r>
              <a:rPr lang="en-US" sz="2400" dirty="0"/>
              <a:t>://</a:t>
            </a:r>
            <a:r>
              <a:rPr lang="en-US" sz="2400" dirty="0" err="1"/>
              <a:t>transition.fcc.gov</a:t>
            </a:r>
            <a:r>
              <a:rPr lang="en-US" sz="2400" dirty="0"/>
              <a:t>/bureaus/</a:t>
            </a:r>
            <a:r>
              <a:rPr lang="en-US" sz="2400" dirty="0" err="1"/>
              <a:t>pshs</a:t>
            </a:r>
            <a:r>
              <a:rPr lang="en-US" sz="2400" dirty="0"/>
              <a:t>/advisory/csric3/CSRIC_III_WG7_Report_March_%202013.pdf</a:t>
            </a:r>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23</a:t>
            </a:fld>
            <a:endParaRPr lang="en-US"/>
          </a:p>
        </p:txBody>
      </p:sp>
    </p:spTree>
    <p:extLst>
      <p:ext uri="{BB962C8B-B14F-4D97-AF65-F5344CB8AC3E}">
        <p14:creationId xmlns:p14="http://schemas.microsoft.com/office/powerpoint/2010/main" val="9150982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95293"/>
          </a:xfrm>
        </p:spPr>
        <p:txBody>
          <a:bodyPr/>
          <a:lstStyle/>
          <a:p>
            <a:r>
              <a:rPr lang="en-US" sz="3200" b="1" dirty="0" smtClean="0"/>
              <a:t>Many </a:t>
            </a:r>
            <a:r>
              <a:rPr lang="en-US" sz="3200" b="1" u="sng" dirty="0" smtClean="0"/>
              <a:t>WANT</a:t>
            </a:r>
            <a:r>
              <a:rPr lang="en-US" sz="3200" b="1" dirty="0" smtClean="0"/>
              <a:t> </a:t>
            </a:r>
            <a:r>
              <a:rPr lang="en-US" sz="3200" b="1" dirty="0" smtClean="0"/>
              <a:t>Hard Numbers About Cyber,</a:t>
            </a:r>
            <a:br>
              <a:rPr lang="en-US" sz="3200" b="1" dirty="0" smtClean="0"/>
            </a:br>
            <a:r>
              <a:rPr lang="en-US" sz="3200" b="1" dirty="0" smtClean="0"/>
              <a:t>But There May Be Few Numbers To Be Had</a:t>
            </a:r>
            <a:endParaRPr lang="en-US" sz="3200" b="1" dirty="0"/>
          </a:p>
        </p:txBody>
      </p:sp>
      <p:sp>
        <p:nvSpPr>
          <p:cNvPr id="3" name="Content Placeholder 2"/>
          <p:cNvSpPr>
            <a:spLocks noGrp="1"/>
          </p:cNvSpPr>
          <p:nvPr>
            <p:ph idx="1"/>
          </p:nvPr>
        </p:nvSpPr>
        <p:spPr>
          <a:xfrm>
            <a:off x="127000" y="1389529"/>
            <a:ext cx="8853714" cy="5331945"/>
          </a:xfrm>
        </p:spPr>
        <p:txBody>
          <a:bodyPr>
            <a:normAutofit/>
          </a:bodyPr>
          <a:lstStyle/>
          <a:p>
            <a:r>
              <a:rPr lang="en-US" sz="2400" b="1" dirty="0" smtClean="0"/>
              <a:t>In fact, we</a:t>
            </a:r>
            <a:r>
              <a:rPr lang="en-US" sz="2400" dirty="0" smtClean="0"/>
              <a:t> </a:t>
            </a:r>
            <a:r>
              <a:rPr lang="en-US" sz="2400" b="1" dirty="0" smtClean="0"/>
              <a:t>actually </a:t>
            </a:r>
            <a:r>
              <a:rPr lang="en-US" sz="2400" b="1" dirty="0" smtClean="0"/>
              <a:t>don't know some pretty basic information</a:t>
            </a:r>
            <a:r>
              <a:rPr lang="en-US" sz="2400" b="1" dirty="0"/>
              <a:t> </a:t>
            </a:r>
            <a:r>
              <a:rPr lang="en-US" sz="2400" b="1" dirty="0" smtClean="0"/>
              <a:t>about cyber security</a:t>
            </a:r>
            <a:r>
              <a:rPr lang="en-US" sz="2400" b="1" dirty="0" smtClean="0"/>
              <a:t>.</a:t>
            </a:r>
          </a:p>
          <a:p>
            <a:endParaRPr lang="en-US" sz="2400" dirty="0" smtClean="0"/>
          </a:p>
          <a:p>
            <a:r>
              <a:rPr lang="en-US" sz="2400" dirty="0" smtClean="0"/>
              <a:t>For example, </a:t>
            </a:r>
            <a:r>
              <a:rPr lang="en-US" sz="2400" dirty="0" smtClean="0"/>
              <a:t>consider </a:t>
            </a:r>
            <a:r>
              <a:rPr lang="en-US" sz="2400" b="1" dirty="0" smtClean="0"/>
              <a:t>malware</a:t>
            </a:r>
            <a:r>
              <a:rPr lang="en-US" sz="2400" dirty="0" smtClean="0"/>
              <a:t>. Arguably, malware is one of the biggest cyber security threats.</a:t>
            </a:r>
          </a:p>
          <a:p>
            <a:endParaRPr lang="en-US" sz="2400" dirty="0"/>
          </a:p>
          <a:p>
            <a:r>
              <a:rPr lang="en-US" sz="2400" dirty="0" smtClean="0"/>
              <a:t>We know </a:t>
            </a:r>
            <a:r>
              <a:rPr lang="en-US" sz="2400" dirty="0" smtClean="0"/>
              <a:t>that our </a:t>
            </a:r>
            <a:r>
              <a:rPr lang="en-US" sz="2400" b="1" dirty="0" smtClean="0"/>
              <a:t>vulnerability to malware can be greatly reduced </a:t>
            </a:r>
            <a:r>
              <a:rPr lang="en-US" sz="2400" b="1" dirty="0" smtClean="0"/>
              <a:t>if systems </a:t>
            </a:r>
            <a:r>
              <a:rPr lang="en-US" sz="2400" b="1" dirty="0" smtClean="0"/>
              <a:t>are running the latest operating system </a:t>
            </a:r>
            <a:r>
              <a:rPr lang="en-US" sz="2400" b="1" dirty="0" smtClean="0"/>
              <a:t>(and </a:t>
            </a:r>
            <a:r>
              <a:rPr lang="en-US" sz="2400" b="1" dirty="0" smtClean="0"/>
              <a:t>are fully patched up-to-</a:t>
            </a:r>
            <a:r>
              <a:rPr lang="en-US" sz="2400" b="1" dirty="0" smtClean="0"/>
              <a:t>date).</a:t>
            </a:r>
          </a:p>
          <a:p>
            <a:endParaRPr lang="en-US" sz="2400" b="1" dirty="0" smtClean="0"/>
          </a:p>
          <a:p>
            <a:r>
              <a:rPr lang="en-US" sz="2400" b="1" dirty="0" smtClean="0">
                <a:solidFill>
                  <a:srgbClr val="FF0000"/>
                </a:solidFill>
              </a:rPr>
              <a:t>So what fraction of our </a:t>
            </a:r>
            <a:r>
              <a:rPr lang="en-US" sz="2400" b="1" dirty="0" smtClean="0">
                <a:solidFill>
                  <a:srgbClr val="FF0000"/>
                </a:solidFill>
              </a:rPr>
              <a:t>systems are running Windows, but </a:t>
            </a:r>
            <a:r>
              <a:rPr lang="en-US" sz="2400" b="1" u="sng" dirty="0" smtClean="0">
                <a:solidFill>
                  <a:srgbClr val="FF0000"/>
                </a:solidFill>
              </a:rPr>
              <a:t>not</a:t>
            </a:r>
            <a:r>
              <a:rPr lang="en-US" sz="2400" b="1" dirty="0" smtClean="0">
                <a:solidFill>
                  <a:srgbClr val="FF0000"/>
                </a:solidFill>
              </a:rPr>
              <a:t> Windows 10?</a:t>
            </a:r>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24</a:t>
            </a:fld>
            <a:endParaRPr lang="en-US"/>
          </a:p>
        </p:txBody>
      </p:sp>
    </p:spTree>
    <p:extLst>
      <p:ext uri="{BB962C8B-B14F-4D97-AF65-F5344CB8AC3E}">
        <p14:creationId xmlns:p14="http://schemas.microsoft.com/office/powerpoint/2010/main" val="13851134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0"/>
            <a:ext cx="8853714" cy="1289538"/>
          </a:xfrm>
        </p:spPr>
        <p:txBody>
          <a:bodyPr/>
          <a:lstStyle/>
          <a:p>
            <a:r>
              <a:rPr lang="en-US" sz="3200" b="1" dirty="0" smtClean="0"/>
              <a:t>Or Heck, "Tell </a:t>
            </a:r>
            <a:r>
              <a:rPr lang="en-US" sz="3200" b="1" dirty="0"/>
              <a:t>M</a:t>
            </a:r>
            <a:r>
              <a:rPr lang="en-US" sz="3200" b="1" dirty="0" smtClean="0"/>
              <a:t>e About </a:t>
            </a:r>
            <a:r>
              <a:rPr lang="en-US" sz="3200" b="1" u="sng" dirty="0" smtClean="0"/>
              <a:t>Windows 7</a:t>
            </a:r>
            <a:r>
              <a:rPr lang="en-US" sz="3200" b="1" dirty="0"/>
              <a:t> </a:t>
            </a:r>
            <a:r>
              <a:rPr lang="en-US" sz="3200" b="1" dirty="0" smtClean="0"/>
              <a:t>Usage...</a:t>
            </a:r>
            <a:r>
              <a:rPr lang="en-US" sz="3200" b="1" dirty="0" smtClean="0"/>
              <a:t>"</a:t>
            </a:r>
            <a:endParaRPr lang="en-US" sz="3200" b="1" dirty="0"/>
          </a:p>
        </p:txBody>
      </p:sp>
      <p:sp>
        <p:nvSpPr>
          <p:cNvPr id="3" name="Content Placeholder 2"/>
          <p:cNvSpPr>
            <a:spLocks noGrp="1"/>
          </p:cNvSpPr>
          <p:nvPr>
            <p:ph idx="1"/>
          </p:nvPr>
        </p:nvSpPr>
        <p:spPr>
          <a:xfrm>
            <a:off x="127000" y="1426309"/>
            <a:ext cx="8853714" cy="5295166"/>
          </a:xfrm>
        </p:spPr>
        <p:txBody>
          <a:bodyPr>
            <a:normAutofit/>
          </a:bodyPr>
          <a:lstStyle/>
          <a:p>
            <a:r>
              <a:rPr lang="en-US" sz="2400" dirty="0" smtClean="0"/>
              <a:t>Windows 7 was originally </a:t>
            </a:r>
            <a:r>
              <a:rPr lang="en-US" sz="2400" b="1" dirty="0" smtClean="0"/>
              <a:t>introduced</a:t>
            </a:r>
            <a:r>
              <a:rPr lang="en-US" sz="2400" dirty="0" smtClean="0"/>
              <a:t> in </a:t>
            </a:r>
            <a:r>
              <a:rPr lang="en-US" sz="2400" b="1" dirty="0" smtClean="0"/>
              <a:t>Oct 2009, 7+ years ago.</a:t>
            </a:r>
          </a:p>
          <a:p>
            <a:endParaRPr lang="en-US" sz="2400" dirty="0"/>
          </a:p>
          <a:p>
            <a:r>
              <a:rPr lang="en-US" sz="2400" dirty="0" smtClean="0"/>
              <a:t>Windows 7 went end of </a:t>
            </a:r>
            <a:r>
              <a:rPr lang="en-US" sz="2400" b="1" u="sng" dirty="0" smtClean="0"/>
              <a:t>mainstream</a:t>
            </a:r>
            <a:r>
              <a:rPr lang="en-US" sz="2400" b="1" dirty="0" smtClean="0"/>
              <a:t> support</a:t>
            </a:r>
            <a:r>
              <a:rPr lang="en-US" sz="2400" dirty="0" smtClean="0"/>
              <a:t> on </a:t>
            </a:r>
            <a:r>
              <a:rPr lang="en-US" sz="2400" b="1" dirty="0" smtClean="0"/>
              <a:t>1/</a:t>
            </a:r>
            <a:r>
              <a:rPr lang="en-US" sz="2400" b="1" dirty="0" smtClean="0"/>
              <a:t>13/2015</a:t>
            </a:r>
            <a:r>
              <a:rPr lang="en-US" sz="2400" b="1" dirty="0" smtClean="0"/>
              <a:t>.</a:t>
            </a:r>
          </a:p>
          <a:p>
            <a:endParaRPr lang="en-US" sz="2400" b="1" dirty="0" smtClean="0"/>
          </a:p>
          <a:p>
            <a:r>
              <a:rPr lang="en-US" sz="2400" dirty="0" smtClean="0"/>
              <a:t>Windows 7</a:t>
            </a:r>
            <a:r>
              <a:rPr lang="en-US" sz="2400" b="1" dirty="0" smtClean="0"/>
              <a:t> </a:t>
            </a:r>
            <a:r>
              <a:rPr lang="en-US" sz="2400" dirty="0" smtClean="0"/>
              <a:t>will go end of</a:t>
            </a:r>
            <a:r>
              <a:rPr lang="en-US" sz="2400" dirty="0"/>
              <a:t> </a:t>
            </a:r>
            <a:r>
              <a:rPr lang="en-US" sz="2400" b="1" u="sng" dirty="0" smtClean="0"/>
              <a:t>extended</a:t>
            </a:r>
            <a:r>
              <a:rPr lang="en-US" sz="2400" b="1" dirty="0" smtClean="0"/>
              <a:t> support</a:t>
            </a:r>
            <a:r>
              <a:rPr lang="en-US" sz="2400" dirty="0" smtClean="0"/>
              <a:t> on </a:t>
            </a:r>
            <a:r>
              <a:rPr lang="en-US" sz="2400" b="1" dirty="0" smtClean="0"/>
              <a:t>1/</a:t>
            </a:r>
            <a:r>
              <a:rPr lang="en-US" sz="2400" b="1" dirty="0" smtClean="0"/>
              <a:t>14/2020</a:t>
            </a:r>
            <a:r>
              <a:rPr lang="en-US" sz="2400" b="1" dirty="0" smtClean="0"/>
              <a:t>.*</a:t>
            </a:r>
          </a:p>
          <a:p>
            <a:endParaRPr lang="en-US" sz="2400" b="1" dirty="0"/>
          </a:p>
          <a:p>
            <a:r>
              <a:rPr lang="en-US" sz="2400" b="1" dirty="0" smtClean="0">
                <a:solidFill>
                  <a:srgbClr val="FF0000"/>
                </a:solidFill>
              </a:rPr>
              <a:t>Users should really be </a:t>
            </a:r>
            <a:r>
              <a:rPr lang="en-US" sz="2400" b="1" dirty="0" smtClean="0">
                <a:solidFill>
                  <a:srgbClr val="FF0000"/>
                </a:solidFill>
              </a:rPr>
              <a:t>upgraded by now </a:t>
            </a:r>
            <a:r>
              <a:rPr lang="en-US" sz="2400" b="1" dirty="0" smtClean="0">
                <a:solidFill>
                  <a:srgbClr val="FF0000"/>
                </a:solidFill>
              </a:rPr>
              <a:t>(but many still have not). </a:t>
            </a:r>
            <a:endParaRPr lang="en-US" sz="2400" b="1" dirty="0" smtClean="0">
              <a:solidFill>
                <a:srgbClr val="FF0000"/>
              </a:solidFill>
            </a:endParaRPr>
          </a:p>
          <a:p>
            <a:endParaRPr lang="en-US" sz="2400" b="1" dirty="0" smtClean="0">
              <a:solidFill>
                <a:srgbClr val="FF0000"/>
              </a:solidFill>
            </a:endParaRPr>
          </a:p>
          <a:p>
            <a:r>
              <a:rPr lang="en-US" sz="2400" b="1" dirty="0" smtClean="0">
                <a:solidFill>
                  <a:srgbClr val="FF0000"/>
                </a:solidFill>
              </a:rPr>
              <a:t>Maybe </a:t>
            </a:r>
            <a:r>
              <a:rPr lang="en-US" sz="2400" b="1" dirty="0" smtClean="0">
                <a:solidFill>
                  <a:srgbClr val="FF0000"/>
                </a:solidFill>
              </a:rPr>
              <a:t>YOU'RE still running Windows 7? Are you at least carefully patching? Patching is VERY IMPORTANT.</a:t>
            </a:r>
            <a:endParaRPr lang="en-US" sz="2400" b="1" dirty="0" smtClean="0"/>
          </a:p>
          <a:p>
            <a:pPr marL="0" indent="0">
              <a:buNone/>
            </a:pPr>
            <a:r>
              <a:rPr lang="en-US" sz="2400" dirty="0" smtClean="0"/>
              <a:t>-----</a:t>
            </a:r>
          </a:p>
          <a:p>
            <a:pPr marL="0" indent="0">
              <a:buNone/>
            </a:pPr>
            <a:r>
              <a:rPr lang="en-US" sz="2400" dirty="0"/>
              <a:t>* http://</a:t>
            </a:r>
            <a:r>
              <a:rPr lang="en-US" sz="2400" dirty="0" err="1"/>
              <a:t>www.pcmag.com</a:t>
            </a:r>
            <a:r>
              <a:rPr lang="en-US" sz="2400" dirty="0"/>
              <a:t>/article2/0,2817,2475079,00.</a:t>
            </a:r>
            <a:r>
              <a:rPr lang="en-US" sz="2400" dirty="0" smtClean="0"/>
              <a:t>asp</a:t>
            </a:r>
          </a:p>
        </p:txBody>
      </p:sp>
      <p:sp>
        <p:nvSpPr>
          <p:cNvPr id="4" name="Slide Number Placeholder 3"/>
          <p:cNvSpPr>
            <a:spLocks noGrp="1"/>
          </p:cNvSpPr>
          <p:nvPr>
            <p:ph type="sldNum" sz="quarter" idx="12"/>
          </p:nvPr>
        </p:nvSpPr>
        <p:spPr/>
        <p:txBody>
          <a:bodyPr/>
          <a:lstStyle/>
          <a:p>
            <a:fld id="{AAD0682C-A969-5049-999C-8CAB041EE99B}" type="slidenum">
              <a:rPr lang="en-US" smtClean="0"/>
              <a:t>25</a:t>
            </a:fld>
            <a:endParaRPr lang="en-US"/>
          </a:p>
        </p:txBody>
      </p:sp>
    </p:spTree>
    <p:extLst>
      <p:ext uri="{BB962C8B-B14F-4D97-AF65-F5344CB8AC3E}">
        <p14:creationId xmlns:p14="http://schemas.microsoft.com/office/powerpoint/2010/main" val="17893857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36769"/>
            <a:ext cx="8853714" cy="742462"/>
          </a:xfrm>
        </p:spPr>
        <p:txBody>
          <a:bodyPr/>
          <a:lstStyle/>
          <a:p>
            <a:r>
              <a:rPr lang="en-US" sz="3200" b="1" dirty="0" smtClean="0"/>
              <a:t>Example Of A Recent Vulnerability in Windows 7</a:t>
            </a:r>
            <a:endParaRPr lang="en-US" sz="3200" b="1" dirty="0"/>
          </a:p>
        </p:txBody>
      </p:sp>
      <p:sp>
        <p:nvSpPr>
          <p:cNvPr id="4" name="Slide Number Placeholder 3"/>
          <p:cNvSpPr>
            <a:spLocks noGrp="1"/>
          </p:cNvSpPr>
          <p:nvPr>
            <p:ph type="sldNum" sz="quarter" idx="12"/>
          </p:nvPr>
        </p:nvSpPr>
        <p:spPr/>
        <p:txBody>
          <a:bodyPr/>
          <a:lstStyle/>
          <a:p>
            <a:fld id="{AAD0682C-A969-5049-999C-8CAB041EE99B}" type="slidenum">
              <a:rPr lang="en-US" smtClean="0"/>
              <a:t>26</a:t>
            </a:fld>
            <a:endParaRPr lang="en-US"/>
          </a:p>
        </p:txBody>
      </p:sp>
      <p:pic>
        <p:nvPicPr>
          <p:cNvPr id="6" name="Picture 5" descr="cve-2017-010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22" y="879231"/>
            <a:ext cx="8733692" cy="4098057"/>
          </a:xfrm>
          <a:prstGeom prst="rect">
            <a:avLst/>
          </a:prstGeom>
        </p:spPr>
      </p:pic>
      <p:sp>
        <p:nvSpPr>
          <p:cNvPr id="7" name="TextBox 6"/>
          <p:cNvSpPr txBox="1"/>
          <p:nvPr/>
        </p:nvSpPr>
        <p:spPr>
          <a:xfrm>
            <a:off x="247022" y="5329968"/>
            <a:ext cx="8802410" cy="1200328"/>
          </a:xfrm>
          <a:prstGeom prst="rect">
            <a:avLst/>
          </a:prstGeom>
          <a:noFill/>
        </p:spPr>
        <p:txBody>
          <a:bodyPr wrap="none" rtlCol="0">
            <a:spAutoFit/>
          </a:bodyPr>
          <a:lstStyle/>
          <a:p>
            <a:r>
              <a:rPr lang="en-US" sz="2400" dirty="0" smtClean="0"/>
              <a:t>This is just </a:t>
            </a:r>
            <a:r>
              <a:rPr lang="en-US" sz="2400" b="1" dirty="0" smtClean="0"/>
              <a:t>ONE of </a:t>
            </a:r>
            <a:r>
              <a:rPr lang="en-US" sz="2400" b="1" u="sng" dirty="0" smtClean="0">
                <a:solidFill>
                  <a:srgbClr val="FF0000"/>
                </a:solidFill>
              </a:rPr>
              <a:t>700</a:t>
            </a:r>
            <a:r>
              <a:rPr lang="en-US" sz="2400" b="1" dirty="0" smtClean="0">
                <a:solidFill>
                  <a:srgbClr val="FF0000"/>
                </a:solidFill>
              </a:rPr>
              <a:t> vulnerabilities, avg</a:t>
            </a:r>
            <a:r>
              <a:rPr lang="en-US" sz="2400" b="1" dirty="0" smtClean="0">
                <a:solidFill>
                  <a:srgbClr val="FF0000"/>
                </a:solidFill>
              </a:rPr>
              <a:t>. weighted </a:t>
            </a:r>
            <a:r>
              <a:rPr lang="en-US" sz="2400" b="1" dirty="0" smtClean="0">
                <a:solidFill>
                  <a:srgbClr val="FF0000"/>
                </a:solidFill>
              </a:rPr>
              <a:t>CVSS 7.1 </a:t>
            </a:r>
            <a:r>
              <a:rPr lang="en-US" sz="2400" dirty="0" smtClean="0"/>
              <a:t>(as of </a:t>
            </a:r>
            <a:br>
              <a:rPr lang="en-US" sz="2400" dirty="0" smtClean="0"/>
            </a:br>
            <a:r>
              <a:rPr lang="en-US" sz="2400" dirty="0" smtClean="0"/>
              <a:t>4/16/2017) found in Windows 7... This vulnerability was patched by</a:t>
            </a:r>
          </a:p>
          <a:p>
            <a:r>
              <a:rPr lang="en-US" sz="2400" dirty="0" smtClean="0"/>
              <a:t>Microsoft on March 14</a:t>
            </a:r>
            <a:r>
              <a:rPr lang="en-US" sz="2400" baseline="30000" dirty="0" smtClean="0"/>
              <a:t>th</a:t>
            </a:r>
            <a:r>
              <a:rPr lang="en-US" sz="2400" dirty="0" smtClean="0"/>
              <a:t>, 2017.</a:t>
            </a:r>
            <a:endParaRPr lang="en-US" sz="2400" dirty="0"/>
          </a:p>
        </p:txBody>
      </p:sp>
    </p:spTree>
    <p:extLst>
      <p:ext uri="{BB962C8B-B14F-4D97-AF65-F5344CB8AC3E}">
        <p14:creationId xmlns:p14="http://schemas.microsoft.com/office/powerpoint/2010/main" val="11283252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3385"/>
          </a:xfrm>
        </p:spPr>
        <p:txBody>
          <a:bodyPr/>
          <a:lstStyle/>
          <a:p>
            <a:r>
              <a:rPr lang="en-US" sz="3200" b="1" dirty="0" smtClean="0"/>
              <a:t>Is Having 700 Vulnerabilities </a:t>
            </a:r>
            <a:r>
              <a:rPr lang="en-US" sz="3200" b="1" dirty="0" smtClean="0"/>
              <a:t>(Over </a:t>
            </a:r>
            <a:r>
              <a:rPr lang="en-US" sz="3200" b="1" dirty="0" smtClean="0"/>
              <a:t>7 </a:t>
            </a:r>
            <a:r>
              <a:rPr lang="en-US" sz="3200" b="1" dirty="0" smtClean="0"/>
              <a:t>Years) </a:t>
            </a:r>
            <a:r>
              <a:rPr lang="en-US" sz="3200" b="1" dirty="0" smtClean="0"/>
              <a:t>"Bad?"</a:t>
            </a:r>
            <a:endParaRPr lang="en-US" sz="3200" b="1" dirty="0"/>
          </a:p>
        </p:txBody>
      </p:sp>
      <p:sp>
        <p:nvSpPr>
          <p:cNvPr id="3" name="Content Placeholder 2"/>
          <p:cNvSpPr>
            <a:spLocks noGrp="1"/>
          </p:cNvSpPr>
          <p:nvPr>
            <p:ph idx="1"/>
          </p:nvPr>
        </p:nvSpPr>
        <p:spPr>
          <a:xfrm>
            <a:off x="127000" y="837617"/>
            <a:ext cx="8853714" cy="5883857"/>
          </a:xfrm>
        </p:spPr>
        <p:txBody>
          <a:bodyPr>
            <a:normAutofit/>
          </a:bodyPr>
          <a:lstStyle/>
          <a:p>
            <a:r>
              <a:rPr lang="en-US" sz="2400" dirty="0" smtClean="0"/>
              <a:t>Assume you have three choices:</a:t>
            </a:r>
            <a:br>
              <a:rPr lang="en-US" sz="2400" dirty="0" smtClean="0"/>
            </a:br>
            <a:r>
              <a:rPr lang="en-US" sz="2400" dirty="0" smtClean="0"/>
              <a:t/>
            </a:r>
            <a:br>
              <a:rPr lang="en-US" sz="2400" dirty="0" smtClean="0"/>
            </a:br>
            <a:r>
              <a:rPr lang="en-US" sz="2400" dirty="0" smtClean="0"/>
              <a:t>a) Have </a:t>
            </a:r>
            <a:r>
              <a:rPr lang="en-US" sz="2400" b="1" dirty="0" smtClean="0"/>
              <a:t>zero vulnerabilities </a:t>
            </a:r>
            <a:r>
              <a:rPr lang="en-US" sz="2400" dirty="0" smtClean="0"/>
              <a:t>(that have been reported and fixed)</a:t>
            </a:r>
            <a:br>
              <a:rPr lang="en-US" sz="2400" dirty="0" smtClean="0"/>
            </a:br>
            <a:r>
              <a:rPr lang="en-US" sz="2400" dirty="0" smtClean="0"/>
              <a:t>b) </a:t>
            </a:r>
            <a:r>
              <a:rPr lang="en-US" sz="2400" dirty="0"/>
              <a:t>Have </a:t>
            </a:r>
            <a:r>
              <a:rPr lang="en-US" sz="2400" b="1" dirty="0"/>
              <a:t>350 vulnerabilities </a:t>
            </a:r>
            <a:r>
              <a:rPr lang="en-US" sz="2400" dirty="0"/>
              <a:t>that have been found, responsibly</a:t>
            </a:r>
            <a:br>
              <a:rPr lang="en-US" sz="2400" dirty="0"/>
            </a:br>
            <a:r>
              <a:rPr lang="en-US" sz="2400" dirty="0"/>
              <a:t> </a:t>
            </a:r>
            <a:r>
              <a:rPr lang="en-US" sz="2400" dirty="0" smtClean="0"/>
              <a:t>    disclosed </a:t>
            </a:r>
            <a:r>
              <a:rPr lang="en-US" sz="2400" dirty="0"/>
              <a:t>and </a:t>
            </a:r>
            <a:r>
              <a:rPr lang="en-US" sz="2400" dirty="0" smtClean="0"/>
              <a:t>corrected</a:t>
            </a:r>
            <a:br>
              <a:rPr lang="en-US" sz="2400" dirty="0" smtClean="0"/>
            </a:br>
            <a:r>
              <a:rPr lang="en-US" sz="2400" dirty="0" smtClean="0"/>
              <a:t>c) Have </a:t>
            </a:r>
            <a:r>
              <a:rPr lang="en-US" sz="2400" b="1" dirty="0" smtClean="0"/>
              <a:t>700 vulnerabilities</a:t>
            </a:r>
            <a:r>
              <a:rPr lang="en-US" sz="2400" dirty="0" smtClean="0"/>
              <a:t> that have been found, responsibly </a:t>
            </a:r>
            <a:br>
              <a:rPr lang="en-US" sz="2400" dirty="0" smtClean="0"/>
            </a:br>
            <a:r>
              <a:rPr lang="en-US" sz="2400" dirty="0" smtClean="0"/>
              <a:t>     disclosed, and corrected</a:t>
            </a:r>
          </a:p>
          <a:p>
            <a:endParaRPr lang="en-US" sz="2400" dirty="0"/>
          </a:p>
          <a:p>
            <a:r>
              <a:rPr lang="en-US" sz="2400" dirty="0" smtClean="0"/>
              <a:t>Flaws that have been </a:t>
            </a:r>
            <a:r>
              <a:rPr lang="en-US" sz="2400" b="1" dirty="0" smtClean="0"/>
              <a:t>found and fixed </a:t>
            </a:r>
            <a:r>
              <a:rPr lang="en-US" sz="2400" dirty="0" smtClean="0"/>
              <a:t>are flaws that no longer </a:t>
            </a:r>
            <a:br>
              <a:rPr lang="en-US" sz="2400" dirty="0" smtClean="0"/>
            </a:br>
            <a:r>
              <a:rPr lang="en-US" sz="2400" dirty="0" smtClean="0"/>
              <a:t>exist, at least IN PATCHED SYSTEMS.</a:t>
            </a:r>
          </a:p>
          <a:p>
            <a:r>
              <a:rPr lang="en-US" sz="2400" dirty="0" smtClean="0"/>
              <a:t>A large number of flaws may be an indicator that code has been </a:t>
            </a:r>
            <a:r>
              <a:rPr lang="en-US" sz="2400" b="1" dirty="0" smtClean="0"/>
              <a:t>thoroughly scrutinized, </a:t>
            </a:r>
            <a:r>
              <a:rPr lang="en-US" sz="2400" dirty="0" smtClean="0"/>
              <a:t>and </a:t>
            </a:r>
            <a:r>
              <a:rPr lang="en-US" sz="2400" b="1" dirty="0" smtClean="0"/>
              <a:t>virtually all issues uncovered</a:t>
            </a:r>
          </a:p>
          <a:p>
            <a:r>
              <a:rPr lang="en-US" sz="2400" dirty="0" smtClean="0"/>
              <a:t>A large number of flaws may also be a sign that </a:t>
            </a:r>
            <a:r>
              <a:rPr lang="en-US" sz="2400" b="1" dirty="0" smtClean="0"/>
              <a:t>poor programming practices were employed, and numerous latent flaws still remain.</a:t>
            </a:r>
          </a:p>
          <a:p>
            <a:r>
              <a:rPr lang="en-US" sz="2400" dirty="0" smtClean="0"/>
              <a:t>How does this compare to some other operating systems?</a:t>
            </a:r>
          </a:p>
        </p:txBody>
      </p:sp>
      <p:sp>
        <p:nvSpPr>
          <p:cNvPr id="4" name="Slide Number Placeholder 3"/>
          <p:cNvSpPr>
            <a:spLocks noGrp="1"/>
          </p:cNvSpPr>
          <p:nvPr>
            <p:ph type="sldNum" sz="quarter" idx="12"/>
          </p:nvPr>
        </p:nvSpPr>
        <p:spPr/>
        <p:txBody>
          <a:bodyPr/>
          <a:lstStyle/>
          <a:p>
            <a:fld id="{AAD0682C-A969-5049-999C-8CAB041EE99B}" type="slidenum">
              <a:rPr lang="en-US" smtClean="0"/>
              <a:t>27</a:t>
            </a:fld>
            <a:endParaRPr lang="en-US"/>
          </a:p>
        </p:txBody>
      </p:sp>
    </p:spTree>
    <p:extLst>
      <p:ext uri="{BB962C8B-B14F-4D97-AF65-F5344CB8AC3E}">
        <p14:creationId xmlns:p14="http://schemas.microsoft.com/office/powerpoint/2010/main" val="4156148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3385"/>
          </a:xfrm>
        </p:spPr>
        <p:txBody>
          <a:bodyPr/>
          <a:lstStyle/>
          <a:p>
            <a:r>
              <a:rPr lang="en-US" sz="3200" b="1" dirty="0" smtClean="0"/>
              <a:t>What About Windows 10? OS X? iOS? Android?</a:t>
            </a:r>
            <a:endParaRPr lang="en-US" sz="3200" b="1" dirty="0"/>
          </a:p>
        </p:txBody>
      </p:sp>
      <p:sp>
        <p:nvSpPr>
          <p:cNvPr id="3" name="Content Placeholder 2"/>
          <p:cNvSpPr>
            <a:spLocks noGrp="1"/>
          </p:cNvSpPr>
          <p:nvPr>
            <p:ph idx="1"/>
          </p:nvPr>
        </p:nvSpPr>
        <p:spPr>
          <a:xfrm>
            <a:off x="127000" y="837617"/>
            <a:ext cx="8853714" cy="5883857"/>
          </a:xfrm>
        </p:spPr>
        <p:txBody>
          <a:bodyPr>
            <a:normAutofit/>
          </a:bodyPr>
          <a:lstStyle/>
          <a:p>
            <a:r>
              <a:rPr lang="en-US" sz="2400" b="1" dirty="0" smtClean="0"/>
              <a:t>Windows 10: 269 over 3 years, weighted average CVSS: 6.9</a:t>
            </a:r>
            <a:r>
              <a:rPr lang="en-US" sz="2400" dirty="0" smtClean="0"/>
              <a:t/>
            </a:r>
            <a:br>
              <a:rPr lang="en-US" sz="2400" dirty="0" smtClean="0"/>
            </a:br>
            <a:r>
              <a:rPr lang="en-US" sz="2400" dirty="0" smtClean="0"/>
              <a:t>https</a:t>
            </a:r>
            <a:r>
              <a:rPr lang="en-US" sz="2400" dirty="0"/>
              <a:t>://</a:t>
            </a:r>
            <a:r>
              <a:rPr lang="en-US" sz="2400" dirty="0" err="1"/>
              <a:t>www.cvedetails.com</a:t>
            </a:r>
            <a:r>
              <a:rPr lang="en-US" sz="2400" dirty="0"/>
              <a:t>/vulnerability-list/vendor_id-26/product_id-32238/Microsoft-Windows-10.</a:t>
            </a:r>
            <a:r>
              <a:rPr lang="en-US" sz="2400" dirty="0" smtClean="0"/>
              <a:t>html</a:t>
            </a:r>
          </a:p>
          <a:p>
            <a:r>
              <a:rPr lang="en-US" sz="2400" b="1" dirty="0"/>
              <a:t>Mac OS X: </a:t>
            </a:r>
            <a:r>
              <a:rPr lang="en-US" sz="2400" b="1" dirty="0" smtClean="0"/>
              <a:t>1817 over 18 years, weighted average CVSS: 7.4</a:t>
            </a:r>
            <a:br>
              <a:rPr lang="en-US" sz="2400" b="1" dirty="0" smtClean="0"/>
            </a:br>
            <a:r>
              <a:rPr lang="en-US" sz="2400" dirty="0" smtClean="0"/>
              <a:t>https</a:t>
            </a:r>
            <a:r>
              <a:rPr lang="en-US" sz="2400" dirty="0"/>
              <a:t>://</a:t>
            </a:r>
            <a:r>
              <a:rPr lang="en-US" sz="2400" dirty="0" err="1"/>
              <a:t>www.cvedetails.com</a:t>
            </a:r>
            <a:r>
              <a:rPr lang="en-US" sz="2400" dirty="0"/>
              <a:t>/product/156/</a:t>
            </a:r>
            <a:r>
              <a:rPr lang="en-US" sz="2400" dirty="0" err="1"/>
              <a:t>Apple-Mac-Os-X.html?vendor_id</a:t>
            </a:r>
            <a:r>
              <a:rPr lang="en-US" sz="2400" dirty="0"/>
              <a:t>=</a:t>
            </a:r>
            <a:r>
              <a:rPr lang="en-US" sz="2400" dirty="0" smtClean="0"/>
              <a:t>49</a:t>
            </a:r>
          </a:p>
          <a:p>
            <a:r>
              <a:rPr lang="en-US" sz="2400" b="1" dirty="0" smtClean="0"/>
              <a:t>Apple </a:t>
            </a:r>
            <a:r>
              <a:rPr lang="en-US" sz="2400" b="1" dirty="0" err="1" smtClean="0"/>
              <a:t>Iphone</a:t>
            </a:r>
            <a:r>
              <a:rPr lang="en-US" sz="2400" b="1" dirty="0" smtClean="0"/>
              <a:t> OS: </a:t>
            </a:r>
            <a:r>
              <a:rPr lang="en-US" sz="2400" b="1" dirty="0"/>
              <a:t>1176 over 11 </a:t>
            </a:r>
            <a:r>
              <a:rPr lang="en-US" sz="2400" b="1" dirty="0" smtClean="0"/>
              <a:t>years, weighted average CVSS 6.7</a:t>
            </a:r>
            <a:r>
              <a:rPr lang="en-US" sz="2400" b="1" dirty="0"/>
              <a:t/>
            </a:r>
            <a:br>
              <a:rPr lang="en-US" sz="2400" b="1" dirty="0"/>
            </a:br>
            <a:r>
              <a:rPr lang="en-US" sz="2400" dirty="0" smtClean="0"/>
              <a:t>https</a:t>
            </a:r>
            <a:r>
              <a:rPr lang="en-US" sz="2400" dirty="0"/>
              <a:t>://</a:t>
            </a:r>
            <a:r>
              <a:rPr lang="en-US" sz="2400" dirty="0" err="1"/>
              <a:t>www.cvedetails.com</a:t>
            </a:r>
            <a:r>
              <a:rPr lang="en-US" sz="2400" dirty="0"/>
              <a:t>/product/15556/</a:t>
            </a:r>
            <a:r>
              <a:rPr lang="en-US" sz="2400" dirty="0" err="1"/>
              <a:t>Apple-Iphone-Os.html?vendor_id</a:t>
            </a:r>
            <a:r>
              <a:rPr lang="en-US" sz="2400" dirty="0"/>
              <a:t>=</a:t>
            </a:r>
            <a:r>
              <a:rPr lang="en-US" sz="2400" dirty="0" smtClean="0"/>
              <a:t>49</a:t>
            </a:r>
          </a:p>
          <a:p>
            <a:r>
              <a:rPr lang="en-US" sz="2400" b="1" dirty="0" smtClean="0"/>
              <a:t>Android: 880 over 9 years, </a:t>
            </a:r>
            <a:r>
              <a:rPr lang="en-US" sz="2400" b="1" dirty="0"/>
              <a:t>weighted average CVSS 8.1</a:t>
            </a:r>
            <a:br>
              <a:rPr lang="en-US" sz="2400" b="1" dirty="0"/>
            </a:br>
            <a:r>
              <a:rPr lang="en-US" sz="2400" dirty="0"/>
              <a:t>https://</a:t>
            </a:r>
            <a:r>
              <a:rPr lang="en-US" sz="2400" dirty="0" err="1"/>
              <a:t>www.cvedetails.com</a:t>
            </a:r>
            <a:r>
              <a:rPr lang="en-US" sz="2400" dirty="0"/>
              <a:t>/product/19997/</a:t>
            </a:r>
            <a:r>
              <a:rPr lang="en-US" sz="2400" dirty="0" err="1"/>
              <a:t>Google-Android.html?vendor_id</a:t>
            </a:r>
            <a:r>
              <a:rPr lang="en-US" sz="2400" dirty="0"/>
              <a:t>=</a:t>
            </a:r>
            <a:r>
              <a:rPr lang="en-US" sz="2400" dirty="0" smtClean="0"/>
              <a:t>1224</a:t>
            </a:r>
            <a:endParaRPr lang="en-US" sz="2400" dirty="0"/>
          </a:p>
          <a:p>
            <a:r>
              <a:rPr lang="en-US" sz="2400" b="1" dirty="0" smtClean="0">
                <a:solidFill>
                  <a:srgbClr val="FF0000"/>
                </a:solidFill>
              </a:rPr>
              <a:t>NO vendor makes a totally flawless operating system. </a:t>
            </a:r>
            <a:endParaRPr lang="en-US" sz="2400" b="1" dirty="0" smtClean="0">
              <a:solidFill>
                <a:srgbClr val="FF0000"/>
              </a:solidFill>
            </a:endParaRPr>
          </a:p>
          <a:p>
            <a:r>
              <a:rPr lang="en-US" sz="2400" b="1" dirty="0">
                <a:solidFill>
                  <a:srgbClr val="FF0000"/>
                </a:solidFill>
              </a:rPr>
              <a:t>S</a:t>
            </a:r>
            <a:r>
              <a:rPr lang="en-US" sz="2400" b="1" dirty="0" smtClean="0">
                <a:solidFill>
                  <a:srgbClr val="FF0000"/>
                </a:solidFill>
              </a:rPr>
              <a:t>hould we EXPECT ~</a:t>
            </a:r>
            <a:r>
              <a:rPr lang="en-US" sz="2400" b="1" dirty="0" smtClean="0">
                <a:solidFill>
                  <a:srgbClr val="FF0000"/>
                </a:solidFill>
              </a:rPr>
              <a:t>100 </a:t>
            </a:r>
            <a:r>
              <a:rPr lang="en-US" sz="2400" b="1" dirty="0" err="1" smtClean="0">
                <a:solidFill>
                  <a:srgbClr val="FF0000"/>
                </a:solidFill>
              </a:rPr>
              <a:t>vulns</a:t>
            </a:r>
            <a:r>
              <a:rPr lang="en-US" sz="2400" b="1" dirty="0" smtClean="0">
                <a:solidFill>
                  <a:srgbClr val="FF0000"/>
                </a:solidFill>
              </a:rPr>
              <a:t>/product/year </a:t>
            </a:r>
            <a:r>
              <a:rPr lang="en-US" sz="2400" b="1" dirty="0" smtClean="0">
                <a:solidFill>
                  <a:srgbClr val="FF0000"/>
                </a:solidFill>
              </a:rPr>
              <a:t>on average?</a:t>
            </a:r>
            <a:endParaRPr lang="en-US" sz="2400" b="1" dirty="0" smtClean="0">
              <a:solidFill>
                <a:srgbClr val="FF0000"/>
              </a:solidFill>
            </a:endParaRPr>
          </a:p>
          <a:p>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28</a:t>
            </a:fld>
            <a:endParaRPr lang="en-US"/>
          </a:p>
        </p:txBody>
      </p:sp>
    </p:spTree>
    <p:extLst>
      <p:ext uri="{BB962C8B-B14F-4D97-AF65-F5344CB8AC3E}">
        <p14:creationId xmlns:p14="http://schemas.microsoft.com/office/powerpoint/2010/main" val="2660885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8679"/>
          </a:xfrm>
        </p:spPr>
        <p:txBody>
          <a:bodyPr/>
          <a:lstStyle/>
          <a:p>
            <a:r>
              <a:rPr lang="en-US" sz="3200" b="1" dirty="0" smtClean="0"/>
              <a:t>Could We Scan The Network To Find The %-age </a:t>
            </a:r>
            <a:br>
              <a:rPr lang="en-US" sz="3200" b="1" dirty="0" smtClean="0"/>
            </a:br>
            <a:r>
              <a:rPr lang="en-US" sz="3200" b="1" dirty="0" smtClean="0"/>
              <a:t>of Connected Hosts Still Using Windows 7?</a:t>
            </a:r>
            <a:endParaRPr lang="en-US" sz="3200" b="1" dirty="0"/>
          </a:p>
        </p:txBody>
      </p:sp>
      <p:sp>
        <p:nvSpPr>
          <p:cNvPr id="3" name="Content Placeholder 2"/>
          <p:cNvSpPr>
            <a:spLocks noGrp="1"/>
          </p:cNvSpPr>
          <p:nvPr>
            <p:ph idx="1"/>
          </p:nvPr>
        </p:nvSpPr>
        <p:spPr>
          <a:xfrm>
            <a:off x="127000" y="918679"/>
            <a:ext cx="8853714" cy="5802796"/>
          </a:xfrm>
        </p:spPr>
        <p:txBody>
          <a:bodyPr>
            <a:normAutofit/>
          </a:bodyPr>
          <a:lstStyle/>
          <a:p>
            <a:r>
              <a:rPr lang="en-US" sz="2400" b="1" dirty="0" smtClean="0">
                <a:solidFill>
                  <a:srgbClr val="000000"/>
                </a:solidFill>
              </a:rPr>
              <a:t>Sure. In fact, your school </a:t>
            </a:r>
            <a:r>
              <a:rPr lang="en-US" sz="2400" b="1" dirty="0" smtClean="0">
                <a:solidFill>
                  <a:srgbClr val="000000"/>
                </a:solidFill>
              </a:rPr>
              <a:t>may ALREADY be scanning campus systems </a:t>
            </a:r>
            <a:r>
              <a:rPr lang="en-US" sz="2400" b="1" dirty="0" smtClean="0">
                <a:solidFill>
                  <a:srgbClr val="000000"/>
                </a:solidFill>
              </a:rPr>
              <a:t>to </a:t>
            </a:r>
            <a:r>
              <a:rPr lang="en-US" sz="2400" b="1" dirty="0" smtClean="0">
                <a:solidFill>
                  <a:srgbClr val="000000"/>
                </a:solidFill>
              </a:rPr>
              <a:t>find Windows 7 systems that need updating.</a:t>
            </a:r>
          </a:p>
          <a:p>
            <a:r>
              <a:rPr lang="en-US" sz="2400" b="1" dirty="0" smtClean="0"/>
              <a:t>That said, we could (in theory) scan the </a:t>
            </a:r>
            <a:r>
              <a:rPr lang="en-US" sz="2400" b="1" dirty="0" smtClean="0">
                <a:solidFill>
                  <a:srgbClr val="FF0000"/>
                </a:solidFill>
              </a:rPr>
              <a:t>entire global IPv4 Internet </a:t>
            </a:r>
            <a:r>
              <a:rPr lang="en-US" sz="2400" b="1" dirty="0" smtClean="0"/>
              <a:t>in just 3 minutes with </a:t>
            </a:r>
            <a:r>
              <a:rPr lang="en-US" sz="2400" b="1" i="1" dirty="0" err="1" smtClean="0"/>
              <a:t>masscan</a:t>
            </a:r>
            <a:r>
              <a:rPr lang="en-US" sz="2400" dirty="0" smtClean="0"/>
              <a:t>* (given a 10Gbps network connection), </a:t>
            </a:r>
            <a:r>
              <a:rPr lang="en-US" sz="2400" b="1" dirty="0" smtClean="0"/>
              <a:t>BUT</a:t>
            </a:r>
            <a:r>
              <a:rPr lang="en-US" sz="2400" dirty="0" smtClean="0"/>
              <a:t> because many systems are:</a:t>
            </a:r>
          </a:p>
          <a:p>
            <a:pPr lvl="2"/>
            <a:r>
              <a:rPr lang="en-US" dirty="0" smtClean="0"/>
              <a:t>behind firewalls and/or </a:t>
            </a:r>
          </a:p>
          <a:p>
            <a:pPr lvl="2"/>
            <a:r>
              <a:rPr lang="en-US" dirty="0" smtClean="0"/>
              <a:t>using private address space (NAT/PAT),</a:t>
            </a:r>
            <a:endParaRPr lang="en-US" sz="1000" dirty="0" smtClean="0"/>
          </a:p>
          <a:p>
            <a:pPr marL="347472" lvl="2" indent="0">
              <a:buNone/>
            </a:pPr>
            <a:r>
              <a:rPr lang="en-US" sz="2400" dirty="0" smtClean="0"/>
              <a:t>it may be impossible to </a:t>
            </a:r>
            <a:r>
              <a:rPr lang="en-US" sz="2400" dirty="0" smtClean="0"/>
              <a:t>actually assess many </a:t>
            </a:r>
            <a:r>
              <a:rPr lang="en-US" sz="2400" dirty="0" smtClean="0"/>
              <a:t>of those systems.</a:t>
            </a:r>
          </a:p>
          <a:p>
            <a:r>
              <a:rPr lang="en-US" sz="2400" b="1" dirty="0" smtClean="0"/>
              <a:t>Firewalls and private address space are an example of a both-good</a:t>
            </a:r>
            <a:r>
              <a:rPr lang="en-US" sz="2400" b="1" dirty="0" smtClean="0"/>
              <a:t>-AND-</a:t>
            </a:r>
            <a:r>
              <a:rPr lang="en-US" sz="2400" b="1" dirty="0" smtClean="0"/>
              <a:t>bad "security technology" -- firewalls and NAT may help tactically, but hurt our "big picture" strategic understanding.</a:t>
            </a:r>
            <a:endParaRPr lang="en-US" sz="2400" b="1" dirty="0"/>
          </a:p>
          <a:p>
            <a:pPr marL="0" indent="0">
              <a:buNone/>
            </a:pPr>
            <a:r>
              <a:rPr lang="en-US" sz="2400" dirty="0" smtClean="0"/>
              <a:t>-----</a:t>
            </a:r>
          </a:p>
          <a:p>
            <a:pPr marL="0" indent="0">
              <a:buNone/>
            </a:pPr>
            <a:r>
              <a:rPr lang="en-US" sz="2400" dirty="0" smtClean="0"/>
              <a:t>* </a:t>
            </a:r>
            <a:r>
              <a:rPr lang="en-US" sz="2400" dirty="0" err="1" smtClean="0"/>
              <a:t>blog.erratasec.com</a:t>
            </a:r>
            <a:r>
              <a:rPr lang="en-US" sz="2400" dirty="0"/>
              <a:t>/2013/09/masscan-entire-internet-in-3-minutes.html</a:t>
            </a:r>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29</a:t>
            </a:fld>
            <a:endParaRPr lang="en-US"/>
          </a:p>
        </p:txBody>
      </p:sp>
    </p:spTree>
    <p:extLst>
      <p:ext uri="{BB962C8B-B14F-4D97-AF65-F5344CB8AC3E}">
        <p14:creationId xmlns:p14="http://schemas.microsoft.com/office/powerpoint/2010/main" val="315406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539"/>
            <a:ext cx="8229600" cy="596219"/>
          </a:xfrm>
        </p:spPr>
        <p:txBody>
          <a:bodyPr/>
          <a:lstStyle/>
          <a:p>
            <a:r>
              <a:rPr lang="en-US" sz="3200" b="1" dirty="0" smtClean="0"/>
              <a:t>Thanks</a:t>
            </a:r>
            <a:endParaRPr lang="en-US" sz="3200" b="1" dirty="0"/>
          </a:p>
        </p:txBody>
      </p:sp>
      <p:sp>
        <p:nvSpPr>
          <p:cNvPr id="3" name="Content Placeholder 2"/>
          <p:cNvSpPr>
            <a:spLocks noGrp="1"/>
          </p:cNvSpPr>
          <p:nvPr>
            <p:ph idx="1"/>
          </p:nvPr>
        </p:nvSpPr>
        <p:spPr>
          <a:xfrm>
            <a:off x="127000" y="864638"/>
            <a:ext cx="8853714" cy="5491713"/>
          </a:xfrm>
        </p:spPr>
        <p:txBody>
          <a:bodyPr>
            <a:normAutofit/>
          </a:bodyPr>
          <a:lstStyle/>
          <a:p>
            <a:r>
              <a:rPr lang="en-US" sz="2400" dirty="0" smtClean="0"/>
              <a:t>I'd like to thank </a:t>
            </a:r>
            <a:r>
              <a:rPr lang="en-US" sz="2400" b="1" dirty="0" smtClean="0"/>
              <a:t>Mr. Adrian Irish </a:t>
            </a:r>
            <a:r>
              <a:rPr lang="en-US" sz="2400" dirty="0" smtClean="0"/>
              <a:t>and everyone involved with planning the Big Sky Information Security Conference for the invitation to talk with you today.</a:t>
            </a:r>
          </a:p>
          <a:p>
            <a:endParaRPr lang="en-US" sz="2400" dirty="0" smtClean="0"/>
          </a:p>
          <a:p>
            <a:r>
              <a:rPr lang="en-US" sz="2400" dirty="0" smtClean="0"/>
              <a:t>I'd also </a:t>
            </a:r>
            <a:r>
              <a:rPr lang="en-US" sz="2400" dirty="0" smtClean="0"/>
              <a:t>like to </a:t>
            </a:r>
            <a:r>
              <a:rPr lang="en-US" sz="2400" dirty="0" smtClean="0"/>
              <a:t>thank </a:t>
            </a:r>
            <a:r>
              <a:rPr lang="en-US" sz="2400" b="1" dirty="0" smtClean="0"/>
              <a:t>Mr</a:t>
            </a:r>
            <a:r>
              <a:rPr lang="en-US" sz="2400" b="1" dirty="0" smtClean="0"/>
              <a:t>. Nathan Yrizarry </a:t>
            </a:r>
            <a:r>
              <a:rPr lang="en-US" sz="2400" dirty="0" smtClean="0"/>
              <a:t>for his patient assistance with meeting/travel logistics.</a:t>
            </a:r>
          </a:p>
          <a:p>
            <a:endParaRPr lang="en-US" sz="2400" dirty="0"/>
          </a:p>
          <a:p>
            <a:r>
              <a:rPr lang="en-US" sz="2400" dirty="0" smtClean="0"/>
              <a:t>Thanks, too, to </a:t>
            </a:r>
            <a:r>
              <a:rPr lang="en-US" sz="2400" b="1" dirty="0" smtClean="0"/>
              <a:t>Mr. Ben April, Ms. Merike Kaeo </a:t>
            </a:r>
            <a:r>
              <a:rPr lang="en-US" sz="2400" dirty="0" smtClean="0"/>
              <a:t>and </a:t>
            </a:r>
            <a:r>
              <a:rPr lang="en-US" sz="2400" b="1" dirty="0" smtClean="0"/>
              <a:t>Dr. Paul Vixie </a:t>
            </a:r>
            <a:r>
              <a:rPr lang="en-US" sz="2400" dirty="0" smtClean="0"/>
              <a:t>at Farsight Security, for letting me take the time to be with you here today.</a:t>
            </a:r>
          </a:p>
          <a:p>
            <a:endParaRPr lang="en-US" sz="2400" dirty="0"/>
          </a:p>
          <a:p>
            <a:r>
              <a:rPr lang="en-US" sz="2400" dirty="0" smtClean="0"/>
              <a:t>And last but not least, </a:t>
            </a:r>
            <a:r>
              <a:rPr lang="en-US" sz="2400" dirty="0" smtClean="0"/>
              <a:t>thanks to all of </a:t>
            </a:r>
            <a:r>
              <a:rPr lang="en-US" sz="2400" b="1" dirty="0" smtClean="0"/>
              <a:t>YOU </a:t>
            </a:r>
            <a:r>
              <a:rPr lang="en-US" sz="2400" dirty="0" smtClean="0"/>
              <a:t>for </a:t>
            </a:r>
            <a:r>
              <a:rPr lang="en-US" sz="2400" dirty="0" smtClean="0"/>
              <a:t>making time to </a:t>
            </a:r>
            <a:r>
              <a:rPr lang="en-US" sz="2400" dirty="0" smtClean="0"/>
              <a:t>attend today.</a:t>
            </a:r>
            <a:endParaRPr lang="en-US" sz="2400" dirty="0"/>
          </a:p>
        </p:txBody>
      </p:sp>
      <p:sp>
        <p:nvSpPr>
          <p:cNvPr id="4" name="Slide Number Placeholder 3"/>
          <p:cNvSpPr>
            <a:spLocks noGrp="1"/>
          </p:cNvSpPr>
          <p:nvPr>
            <p:ph type="sldNum" sz="quarter" idx="12"/>
          </p:nvPr>
        </p:nvSpPr>
        <p:spPr/>
        <p:txBody>
          <a:bodyPr/>
          <a:lstStyle/>
          <a:p>
            <a:fld id="{AAD0682C-A969-5049-999C-8CAB041EE99B}" type="slidenum">
              <a:rPr lang="en-US" smtClean="0"/>
              <a:t>3</a:t>
            </a:fld>
            <a:endParaRPr lang="en-US"/>
          </a:p>
        </p:txBody>
      </p:sp>
    </p:spTree>
    <p:extLst>
      <p:ext uri="{BB962C8B-B14F-4D97-AF65-F5344CB8AC3E}">
        <p14:creationId xmlns:p14="http://schemas.microsoft.com/office/powerpoint/2010/main" val="27855970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3385"/>
          </a:xfrm>
        </p:spPr>
        <p:txBody>
          <a:bodyPr/>
          <a:lstStyle/>
          <a:p>
            <a:r>
              <a:rPr lang="en-US" sz="3200" b="1" dirty="0" smtClean="0"/>
              <a:t>Agent-Based ("Phone Home") Reporting</a:t>
            </a:r>
            <a:endParaRPr lang="en-US" sz="3200" b="1" dirty="0"/>
          </a:p>
        </p:txBody>
      </p:sp>
      <p:sp>
        <p:nvSpPr>
          <p:cNvPr id="3" name="Content Placeholder 2"/>
          <p:cNvSpPr>
            <a:spLocks noGrp="1"/>
          </p:cNvSpPr>
          <p:nvPr>
            <p:ph idx="1"/>
          </p:nvPr>
        </p:nvSpPr>
        <p:spPr>
          <a:xfrm>
            <a:off x="127000" y="859691"/>
            <a:ext cx="8853714" cy="5861783"/>
          </a:xfrm>
        </p:spPr>
        <p:txBody>
          <a:bodyPr>
            <a:normAutofit/>
          </a:bodyPr>
          <a:lstStyle/>
          <a:p>
            <a:r>
              <a:rPr lang="en-US" sz="2400" dirty="0" smtClean="0"/>
              <a:t>Obstacles like firewalls can be overcome via agent-based methods, e.g., small programs running on systems that </a:t>
            </a:r>
            <a:r>
              <a:rPr lang="en-US" sz="2400" dirty="0" smtClean="0"/>
              <a:t>connect </a:t>
            </a:r>
            <a:r>
              <a:rPr lang="en-US" sz="2400" b="1" dirty="0" smtClean="0"/>
              <a:t>outbound</a:t>
            </a:r>
            <a:r>
              <a:rPr lang="en-US" sz="2400" dirty="0" smtClean="0"/>
              <a:t> through firewalls </a:t>
            </a:r>
            <a:r>
              <a:rPr lang="en-US" sz="2400" dirty="0" smtClean="0"/>
              <a:t>to periodically "</a:t>
            </a:r>
            <a:r>
              <a:rPr lang="en-US" sz="2400" dirty="0" smtClean="0"/>
              <a:t>report in" about the current status of the system where they're running.</a:t>
            </a:r>
            <a:endParaRPr lang="en-US" sz="2400" dirty="0"/>
          </a:p>
          <a:p>
            <a:r>
              <a:rPr lang="en-US" sz="2400" i="1" dirty="0" smtClean="0"/>
              <a:t>Surprise!</a:t>
            </a:r>
            <a:r>
              <a:rPr lang="en-US" sz="2400" dirty="0" smtClean="0"/>
              <a:t> </a:t>
            </a:r>
            <a:r>
              <a:rPr lang="en-US" sz="2400" dirty="0" smtClean="0">
                <a:solidFill>
                  <a:srgbClr val="000000"/>
                </a:solidFill>
              </a:rPr>
              <a:t>Microsoft 10 (and now even Windows 7 for that matter) includes a telemetry component called </a:t>
            </a:r>
            <a:r>
              <a:rPr lang="en-US" sz="2400" dirty="0" smtClean="0">
                <a:solidFill>
                  <a:srgbClr val="000000"/>
                </a:solidFill>
              </a:rPr>
              <a:t>"Universal </a:t>
            </a:r>
            <a:r>
              <a:rPr lang="en-US" sz="2400" dirty="0">
                <a:solidFill>
                  <a:srgbClr val="000000"/>
                </a:solidFill>
              </a:rPr>
              <a:t>Telemetry </a:t>
            </a:r>
            <a:r>
              <a:rPr lang="en-US" sz="2400" dirty="0" smtClean="0">
                <a:solidFill>
                  <a:srgbClr val="000000"/>
                </a:solidFill>
              </a:rPr>
              <a:t>Client" </a:t>
            </a:r>
            <a:r>
              <a:rPr lang="en-US" sz="2400" dirty="0" smtClean="0">
                <a:solidFill>
                  <a:srgbClr val="000000"/>
                </a:solidFill>
              </a:rPr>
              <a:t>(or </a:t>
            </a:r>
            <a:r>
              <a:rPr lang="en-US" sz="2400" dirty="0" err="1" smtClean="0">
                <a:solidFill>
                  <a:srgbClr val="000000"/>
                </a:solidFill>
              </a:rPr>
              <a:t>DiagTrac</a:t>
            </a:r>
            <a:r>
              <a:rPr lang="en-US" sz="2400" dirty="0" smtClean="0">
                <a:solidFill>
                  <a:srgbClr val="000000"/>
                </a:solidFill>
              </a:rPr>
              <a:t>), </a:t>
            </a:r>
            <a:r>
              <a:rPr lang="en-US" sz="2400" dirty="0">
                <a:solidFill>
                  <a:srgbClr val="000000"/>
                </a:solidFill>
              </a:rPr>
              <a:t>see </a:t>
            </a:r>
            <a:r>
              <a:rPr lang="en-US" sz="2400" dirty="0" smtClean="0">
                <a:solidFill>
                  <a:srgbClr val="000000"/>
                </a:solidFill>
              </a:rPr>
              <a:t>http</a:t>
            </a:r>
            <a:r>
              <a:rPr lang="en-US" sz="2400" dirty="0">
                <a:solidFill>
                  <a:srgbClr val="000000"/>
                </a:solidFill>
              </a:rPr>
              <a:t>://</a:t>
            </a:r>
            <a:r>
              <a:rPr lang="en-US" sz="2400" dirty="0" err="1">
                <a:solidFill>
                  <a:srgbClr val="000000"/>
                </a:solidFill>
              </a:rPr>
              <a:t>www.zdnet.com</a:t>
            </a:r>
            <a:r>
              <a:rPr lang="en-US" sz="2400" dirty="0">
                <a:solidFill>
                  <a:srgbClr val="000000"/>
                </a:solidFill>
              </a:rPr>
              <a:t>/article/windows-10-telemetry-secrets</a:t>
            </a:r>
            <a:r>
              <a:rPr lang="en-US" sz="2400" dirty="0" smtClean="0">
                <a:solidFill>
                  <a:srgbClr val="000000"/>
                </a:solidFill>
              </a:rPr>
              <a:t>/ and </a:t>
            </a:r>
            <a:r>
              <a:rPr lang="en-US" sz="2400" dirty="0">
                <a:solidFill>
                  <a:srgbClr val="000000"/>
                </a:solidFill>
              </a:rPr>
              <a:t>https://</a:t>
            </a:r>
            <a:r>
              <a:rPr lang="en-US" sz="2400" dirty="0" err="1">
                <a:solidFill>
                  <a:srgbClr val="000000"/>
                </a:solidFill>
              </a:rPr>
              <a:t>tweakhound.com</a:t>
            </a:r>
            <a:r>
              <a:rPr lang="en-US" sz="2400" dirty="0">
                <a:solidFill>
                  <a:srgbClr val="000000"/>
                </a:solidFill>
              </a:rPr>
              <a:t>/2015/11/02/windows-7-diagnostics-tracking-service</a:t>
            </a:r>
            <a:r>
              <a:rPr lang="en-US" sz="2400" dirty="0" smtClean="0">
                <a:solidFill>
                  <a:srgbClr val="000000"/>
                </a:solidFill>
              </a:rPr>
              <a:t>/</a:t>
            </a:r>
            <a:endParaRPr lang="en-US" sz="2400" b="1" dirty="0" smtClean="0">
              <a:solidFill>
                <a:srgbClr val="000000"/>
              </a:solidFill>
            </a:endParaRPr>
          </a:p>
          <a:p>
            <a:r>
              <a:rPr lang="en-US" sz="2400" dirty="0" smtClean="0"/>
              <a:t>Some antivirus products have similar reporting capabilities.</a:t>
            </a:r>
          </a:p>
          <a:p>
            <a:r>
              <a:rPr lang="en-US" sz="2400" b="1" dirty="0" smtClean="0"/>
              <a:t>If you have stringent privacy concerns,</a:t>
            </a:r>
            <a:r>
              <a:rPr lang="en-US" sz="2400" dirty="0" smtClean="0"/>
              <a:t> you may want to </a:t>
            </a:r>
            <a:r>
              <a:rPr lang="en-US" sz="2400" dirty="0" smtClean="0"/>
              <a:t>consider disabling </a:t>
            </a:r>
            <a:r>
              <a:rPr lang="en-US" sz="2400" dirty="0" smtClean="0"/>
              <a:t>reporting, or potentially block those connections at the network level </a:t>
            </a:r>
            <a:r>
              <a:rPr lang="mr-IN" sz="2400" dirty="0" smtClean="0"/>
              <a:t>–</a:t>
            </a:r>
            <a:r>
              <a:rPr lang="en-US" sz="2400" dirty="0" smtClean="0"/>
              <a:t> but note that doing so may hamper </a:t>
            </a:r>
            <a:r>
              <a:rPr lang="en-US" sz="2400" dirty="0" smtClean="0"/>
              <a:t>th</a:t>
            </a:r>
            <a:r>
              <a:rPr lang="en-US" sz="2400" dirty="0" smtClean="0"/>
              <a:t>e security community's </a:t>
            </a:r>
            <a:r>
              <a:rPr lang="en-US" sz="2400" dirty="0" smtClean="0"/>
              <a:t>understanding of </a:t>
            </a:r>
            <a:r>
              <a:rPr lang="en-US" sz="2400" dirty="0" smtClean="0"/>
              <a:t>Windows </a:t>
            </a:r>
            <a:r>
              <a:rPr lang="en-US" sz="2400" dirty="0" smtClean="0"/>
              <a:t>ecosystem, just like people who try to dodge the Federal census taker.</a:t>
            </a:r>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30</a:t>
            </a:fld>
            <a:endParaRPr lang="en-US"/>
          </a:p>
        </p:txBody>
      </p:sp>
    </p:spTree>
    <p:extLst>
      <p:ext uri="{BB962C8B-B14F-4D97-AF65-F5344CB8AC3E}">
        <p14:creationId xmlns:p14="http://schemas.microsoft.com/office/powerpoint/2010/main" val="3327508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3385"/>
          </a:xfrm>
        </p:spPr>
        <p:txBody>
          <a:bodyPr/>
          <a:lstStyle/>
          <a:p>
            <a:r>
              <a:rPr lang="en-US" sz="3200" b="1" dirty="0" smtClean="0"/>
              <a:t>Some </a:t>
            </a:r>
            <a:r>
              <a:rPr lang="en-US" sz="3200" b="1" u="sng" dirty="0" smtClean="0"/>
              <a:t>3</a:t>
            </a:r>
            <a:r>
              <a:rPr lang="en-US" sz="3200" b="1" u="sng" baseline="30000" dirty="0" smtClean="0"/>
              <a:t>rd</a:t>
            </a:r>
            <a:r>
              <a:rPr lang="en-US" sz="3200" b="1" u="sng" dirty="0" smtClean="0"/>
              <a:t> Party Statistics</a:t>
            </a:r>
            <a:r>
              <a:rPr lang="en-US" sz="3200" b="1" dirty="0" smtClean="0"/>
              <a:t> About Windows 7 </a:t>
            </a:r>
            <a:r>
              <a:rPr lang="en-US" sz="3200" b="1" dirty="0" smtClean="0"/>
              <a:t>Use...</a:t>
            </a:r>
            <a:endParaRPr lang="en-US" sz="3200" b="1" dirty="0"/>
          </a:p>
        </p:txBody>
      </p:sp>
      <p:sp>
        <p:nvSpPr>
          <p:cNvPr id="3" name="Content Placeholder 2"/>
          <p:cNvSpPr>
            <a:spLocks noGrp="1"/>
          </p:cNvSpPr>
          <p:nvPr>
            <p:ph idx="1"/>
          </p:nvPr>
        </p:nvSpPr>
        <p:spPr>
          <a:xfrm>
            <a:off x="127000" y="898769"/>
            <a:ext cx="8853714" cy="5822706"/>
          </a:xfrm>
        </p:spPr>
        <p:txBody>
          <a:bodyPr>
            <a:normAutofit/>
          </a:bodyPr>
          <a:lstStyle/>
          <a:p>
            <a:r>
              <a:rPr lang="en-US" sz="2400" i="1" dirty="0" smtClean="0"/>
              <a:t>Duo Security: </a:t>
            </a:r>
            <a:r>
              <a:rPr lang="en-US" sz="2400" dirty="0" smtClean="0"/>
              <a:t>"</a:t>
            </a:r>
            <a:r>
              <a:rPr lang="en-US" sz="2400" dirty="0"/>
              <a:t>Of all Windows devices analyzed, </a:t>
            </a:r>
            <a:r>
              <a:rPr lang="en-US" sz="2400" b="1" dirty="0"/>
              <a:t>65 percent</a:t>
            </a:r>
            <a:r>
              <a:rPr lang="en-US" sz="2400" dirty="0"/>
              <a:t> </a:t>
            </a:r>
            <a:r>
              <a:rPr lang="en-US" sz="2400" dirty="0" smtClean="0"/>
              <a:t>are </a:t>
            </a:r>
            <a:r>
              <a:rPr lang="en-US" sz="2400" dirty="0"/>
              <a:t>running Windows </a:t>
            </a:r>
            <a:r>
              <a:rPr lang="en-US" sz="2400" dirty="0" smtClean="0"/>
              <a:t>7..."*</a:t>
            </a:r>
          </a:p>
          <a:p>
            <a:r>
              <a:rPr lang="en-US" sz="2400" i="1" dirty="0" err="1" smtClean="0"/>
              <a:t>NetMarketShare's</a:t>
            </a:r>
            <a:r>
              <a:rPr lang="en-US" sz="2400" i="1" dirty="0" smtClean="0"/>
              <a:t> </a:t>
            </a:r>
            <a:r>
              <a:rPr lang="en-US" sz="2400" i="1" dirty="0"/>
              <a:t>g</a:t>
            </a:r>
            <a:r>
              <a:rPr lang="en-US" sz="2400" i="1" dirty="0" smtClean="0"/>
              <a:t>raph:</a:t>
            </a:r>
            <a:r>
              <a:rPr lang="en-US" sz="2400" dirty="0" smtClean="0"/>
              <a:t> Windows 7: </a:t>
            </a:r>
            <a:r>
              <a:rPr lang="en-US" sz="2400" b="1" dirty="0" smtClean="0"/>
              <a:t>49.42%</a:t>
            </a:r>
            <a:r>
              <a:rPr lang="en-US" sz="2400" dirty="0" smtClean="0"/>
              <a:t>**</a:t>
            </a:r>
          </a:p>
          <a:p>
            <a:r>
              <a:rPr lang="en-US" sz="2400" i="1" dirty="0" err="1" smtClean="0"/>
              <a:t>StatCounter</a:t>
            </a:r>
            <a:r>
              <a:rPr lang="en-US" sz="2400" i="1" dirty="0" smtClean="0"/>
              <a:t> Desktop Windows Versions Market Share Worldwide March 2017: </a:t>
            </a:r>
            <a:r>
              <a:rPr lang="en-US" sz="2400" b="1" dirty="0" smtClean="0"/>
              <a:t>47.06%</a:t>
            </a:r>
            <a:r>
              <a:rPr lang="en-US" sz="2400" dirty="0" smtClean="0"/>
              <a:t>***</a:t>
            </a:r>
          </a:p>
          <a:p>
            <a:r>
              <a:rPr lang="en-US" sz="2400" i="1" dirty="0"/>
              <a:t>W3Schools OS Platform </a:t>
            </a:r>
            <a:r>
              <a:rPr lang="en-US" sz="2400" i="1" dirty="0" smtClean="0"/>
              <a:t>Statistics, March 2017:</a:t>
            </a:r>
            <a:r>
              <a:rPr lang="en-US" sz="2400" dirty="0" smtClean="0"/>
              <a:t> Win7: </a:t>
            </a:r>
            <a:r>
              <a:rPr lang="en-US" sz="2400" b="1" dirty="0" smtClean="0"/>
              <a:t>33.2%</a:t>
            </a:r>
            <a:r>
              <a:rPr lang="en-US" sz="2400" dirty="0" smtClean="0"/>
              <a:t>****</a:t>
            </a:r>
          </a:p>
          <a:p>
            <a:r>
              <a:rPr lang="en-US" sz="2400" b="1" i="1" dirty="0" smtClean="0"/>
              <a:t>Note </a:t>
            </a:r>
            <a:r>
              <a:rPr lang="en-US" sz="2400" b="1" i="1" dirty="0" smtClean="0"/>
              <a:t>that </a:t>
            </a:r>
            <a:r>
              <a:rPr lang="en-US" sz="2400" b="1" i="1" dirty="0" smtClean="0"/>
              <a:t>range -- from 33% to almost exactly 2X that! WOW...</a:t>
            </a:r>
          </a:p>
          <a:p>
            <a:pPr marL="0" indent="0">
              <a:buNone/>
            </a:pPr>
            <a:r>
              <a:rPr lang="en-US" sz="2000" dirty="0" smtClean="0"/>
              <a:t>-----</a:t>
            </a:r>
          </a:p>
          <a:p>
            <a:pPr marL="0" indent="0">
              <a:buNone/>
            </a:pPr>
            <a:r>
              <a:rPr lang="en-US" sz="2000" dirty="0"/>
              <a:t>* https://</a:t>
            </a:r>
            <a:r>
              <a:rPr lang="en-US" sz="2000" dirty="0" err="1"/>
              <a:t>duo.com</a:t>
            </a:r>
            <a:r>
              <a:rPr lang="en-US" sz="2000" dirty="0"/>
              <a:t>/assets/</a:t>
            </a:r>
            <a:r>
              <a:rPr lang="en-US" sz="2000" dirty="0" err="1"/>
              <a:t>ebooks</a:t>
            </a:r>
            <a:r>
              <a:rPr lang="en-US" sz="2000" dirty="0"/>
              <a:t>/2016-Duo-Security-Trusted-Access-Report-Microsoft-</a:t>
            </a:r>
            <a:r>
              <a:rPr lang="en-US" sz="2000" dirty="0" smtClean="0"/>
              <a:t>Edition.pdf</a:t>
            </a:r>
          </a:p>
          <a:p>
            <a:pPr marL="0" indent="0">
              <a:buNone/>
            </a:pPr>
            <a:r>
              <a:rPr lang="en-US" sz="2000" dirty="0"/>
              <a:t>** https://</a:t>
            </a:r>
            <a:r>
              <a:rPr lang="en-US" sz="2000" dirty="0" err="1"/>
              <a:t>www.netmarketshare.com</a:t>
            </a:r>
            <a:r>
              <a:rPr lang="en-US" sz="2000" dirty="0"/>
              <a:t>/</a:t>
            </a:r>
            <a:r>
              <a:rPr lang="en-US" sz="2000" dirty="0" err="1"/>
              <a:t>operating-system-market-share.aspx?qprid</a:t>
            </a:r>
            <a:r>
              <a:rPr lang="en-US" sz="2000" dirty="0"/>
              <a:t>=10&amp;qpcustomd=</a:t>
            </a:r>
            <a:r>
              <a:rPr lang="en-US" sz="2000" dirty="0" smtClean="0"/>
              <a:t>0</a:t>
            </a:r>
            <a:br>
              <a:rPr lang="en-US" sz="2000" dirty="0" smtClean="0"/>
            </a:br>
            <a:r>
              <a:rPr lang="en-US" sz="2000" dirty="0" smtClean="0"/>
              <a:t>**</a:t>
            </a:r>
            <a:r>
              <a:rPr lang="en-US" sz="2000" dirty="0"/>
              <a:t>* http://</a:t>
            </a:r>
            <a:r>
              <a:rPr lang="en-US" sz="2000" dirty="0" err="1"/>
              <a:t>gs.statcounter.com</a:t>
            </a:r>
            <a:r>
              <a:rPr lang="en-US" sz="2000" dirty="0"/>
              <a:t>/</a:t>
            </a:r>
            <a:r>
              <a:rPr lang="en-US" sz="2000" dirty="0" err="1"/>
              <a:t>os</a:t>
            </a:r>
            <a:r>
              <a:rPr lang="en-US" sz="2000" dirty="0"/>
              <a:t>-version-market-share/windows/desktop/worldwide</a:t>
            </a:r>
            <a:endParaRPr lang="en-US" sz="2000" dirty="0" smtClean="0"/>
          </a:p>
          <a:p>
            <a:pPr marL="0" indent="0">
              <a:buNone/>
            </a:pPr>
            <a:r>
              <a:rPr lang="en-US" sz="2000" dirty="0"/>
              <a:t>*</a:t>
            </a:r>
            <a:r>
              <a:rPr lang="en-US" sz="2000" dirty="0" smtClean="0"/>
              <a:t>*** </a:t>
            </a:r>
            <a:r>
              <a:rPr lang="en-US" sz="2000" dirty="0"/>
              <a:t>https://www.w3schools.com/browsers/</a:t>
            </a:r>
            <a:r>
              <a:rPr lang="en-US" sz="2000" dirty="0" err="1"/>
              <a:t>browsers_os.asp</a:t>
            </a:r>
            <a:endParaRPr lang="en-US" sz="20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31</a:t>
            </a:fld>
            <a:endParaRPr lang="en-US"/>
          </a:p>
        </p:txBody>
      </p:sp>
    </p:spTree>
    <p:extLst>
      <p:ext uri="{BB962C8B-B14F-4D97-AF65-F5344CB8AC3E}">
        <p14:creationId xmlns:p14="http://schemas.microsoft.com/office/powerpoint/2010/main" val="2812426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0"/>
            <a:ext cx="8853714" cy="703385"/>
          </a:xfrm>
        </p:spPr>
        <p:txBody>
          <a:bodyPr/>
          <a:lstStyle/>
          <a:p>
            <a:r>
              <a:rPr lang="en-US" sz="3200" b="1" dirty="0" smtClean="0"/>
              <a:t>"How Did Those 3</a:t>
            </a:r>
            <a:r>
              <a:rPr lang="en-US" sz="3200" b="1" baseline="30000" dirty="0" smtClean="0"/>
              <a:t>rd</a:t>
            </a:r>
            <a:r>
              <a:rPr lang="en-US" sz="3200" b="1" dirty="0" smtClean="0"/>
              <a:t> Parties Get Their Stats?"</a:t>
            </a:r>
            <a:endParaRPr lang="en-US" sz="3200" b="1" dirty="0"/>
          </a:p>
        </p:txBody>
      </p:sp>
      <p:sp>
        <p:nvSpPr>
          <p:cNvPr id="3" name="Content Placeholder 2"/>
          <p:cNvSpPr>
            <a:spLocks noGrp="1"/>
          </p:cNvSpPr>
          <p:nvPr>
            <p:ph idx="1"/>
          </p:nvPr>
        </p:nvSpPr>
        <p:spPr>
          <a:xfrm>
            <a:off x="127000" y="703385"/>
            <a:ext cx="8853714" cy="6018090"/>
          </a:xfrm>
        </p:spPr>
        <p:txBody>
          <a:bodyPr>
            <a:normAutofit/>
          </a:bodyPr>
          <a:lstStyle/>
          <a:p>
            <a:r>
              <a:rPr lang="en-US" sz="2400" b="1" dirty="0" smtClean="0"/>
              <a:t>Web logs </a:t>
            </a:r>
            <a:r>
              <a:rPr lang="en-US" sz="2400" dirty="0" smtClean="0"/>
              <a:t>commonly include operating system information (but note that users can change their user agent string, see for example</a:t>
            </a:r>
            <a:r>
              <a:rPr lang="en-US" sz="2400" dirty="0"/>
              <a:t/>
            </a:r>
            <a:br>
              <a:rPr lang="en-US" sz="2400" dirty="0"/>
            </a:br>
            <a:r>
              <a:rPr lang="en-US" sz="2400" dirty="0"/>
              <a:t>https://</a:t>
            </a:r>
            <a:r>
              <a:rPr lang="en-US" sz="2400" dirty="0" err="1"/>
              <a:t>www.howtogeek.com</a:t>
            </a:r>
            <a:r>
              <a:rPr lang="en-US" sz="2400" dirty="0"/>
              <a:t>/113439/how-to-change-your-browsers-user-agent-without-installing-any-extensions</a:t>
            </a:r>
            <a:r>
              <a:rPr lang="en-US" sz="2400" dirty="0" smtClean="0"/>
              <a:t>/ )</a:t>
            </a:r>
          </a:p>
          <a:p>
            <a:r>
              <a:rPr lang="en-US" sz="2400" b="1" dirty="0" smtClean="0"/>
              <a:t>Application installers </a:t>
            </a:r>
            <a:r>
              <a:rPr lang="en-US" sz="2400" dirty="0" smtClean="0"/>
              <a:t>may detect operating system information during installation, and then </a:t>
            </a:r>
            <a:r>
              <a:rPr lang="en-US" sz="2400" dirty="0" smtClean="0"/>
              <a:t>report </a:t>
            </a:r>
            <a:r>
              <a:rPr lang="en-US" sz="2400" dirty="0" smtClean="0"/>
              <a:t>that data (hopefully after first asking for permission to do so!)</a:t>
            </a:r>
          </a:p>
          <a:p>
            <a:r>
              <a:rPr lang="en-US" sz="2400" b="1" dirty="0" smtClean="0"/>
              <a:t>Users may select from different versions of products</a:t>
            </a:r>
            <a:r>
              <a:rPr lang="en-US" sz="2400" dirty="0" smtClean="0"/>
              <a:t> based on the O/S they're using ("Click here to download Foo for </a:t>
            </a:r>
            <a:r>
              <a:rPr lang="en-US" sz="2400" b="1" dirty="0" smtClean="0"/>
              <a:t>Windows 7</a:t>
            </a:r>
            <a:r>
              <a:rPr lang="en-US" sz="2400" dirty="0" smtClean="0"/>
              <a:t>")</a:t>
            </a:r>
          </a:p>
          <a:p>
            <a:r>
              <a:rPr lang="en-US" sz="2400" dirty="0" smtClean="0"/>
              <a:t>Researchers may </a:t>
            </a:r>
            <a:r>
              <a:rPr lang="en-US" sz="2400" b="1" dirty="0" smtClean="0"/>
              <a:t>scan the systems that they </a:t>
            </a:r>
            <a:r>
              <a:rPr lang="en-US" sz="2400" b="1" i="1" dirty="0" smtClean="0"/>
              <a:t>can</a:t>
            </a:r>
            <a:r>
              <a:rPr lang="en-US" sz="2400" b="1" dirty="0" smtClean="0"/>
              <a:t> reach</a:t>
            </a:r>
          </a:p>
          <a:p>
            <a:r>
              <a:rPr lang="en-US" sz="2400" b="1" dirty="0" smtClean="0"/>
              <a:t>Analysts may track aggregate new </a:t>
            </a:r>
            <a:r>
              <a:rPr lang="en-US" sz="2400" b="1" dirty="0"/>
              <a:t>system </a:t>
            </a:r>
            <a:r>
              <a:rPr lang="en-US" sz="2400" b="1" dirty="0" smtClean="0"/>
              <a:t>sales</a:t>
            </a:r>
            <a:endParaRPr lang="en-US" sz="2400" b="1" dirty="0"/>
          </a:p>
          <a:p>
            <a:r>
              <a:rPr lang="en-US" sz="2400" b="1" dirty="0" smtClean="0"/>
              <a:t>Pollsters may ask users to self-report </a:t>
            </a:r>
            <a:r>
              <a:rPr lang="en-US" sz="2400" dirty="0" smtClean="0"/>
              <a:t>what they're using</a:t>
            </a:r>
            <a:endParaRPr lang="en-US" sz="2400" dirty="0"/>
          </a:p>
          <a:p>
            <a:r>
              <a:rPr lang="en-US" sz="2400" dirty="0" smtClean="0"/>
              <a:t>These and other measures </a:t>
            </a:r>
            <a:r>
              <a:rPr lang="en-US" sz="2400" dirty="0" smtClean="0"/>
              <a:t>will NOT be unbiased estimators, so take any such estimate as being only a VERY rough approximation. </a:t>
            </a:r>
          </a:p>
          <a:p>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32</a:t>
            </a:fld>
            <a:endParaRPr lang="en-US"/>
          </a:p>
        </p:txBody>
      </p:sp>
    </p:spTree>
    <p:extLst>
      <p:ext uri="{BB962C8B-B14F-4D97-AF65-F5344CB8AC3E}">
        <p14:creationId xmlns:p14="http://schemas.microsoft.com/office/powerpoint/2010/main" val="1180764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3385"/>
          </a:xfrm>
        </p:spPr>
        <p:txBody>
          <a:bodyPr/>
          <a:lstStyle/>
          <a:p>
            <a:r>
              <a:rPr lang="en-US" sz="3200" b="1" dirty="0" smtClean="0"/>
              <a:t>"Why Don't All The Stats About Windows 7 </a:t>
            </a:r>
            <a:r>
              <a:rPr lang="en-US" sz="3200" b="1" u="sng" dirty="0" smtClean="0"/>
              <a:t>Agree</a:t>
            </a:r>
            <a:r>
              <a:rPr lang="en-US" sz="3200" b="1" dirty="0" smtClean="0"/>
              <a:t>?"</a:t>
            </a:r>
            <a:endParaRPr lang="en-US" sz="3200" b="1" dirty="0"/>
          </a:p>
        </p:txBody>
      </p:sp>
      <p:sp>
        <p:nvSpPr>
          <p:cNvPr id="3" name="Content Placeholder 2"/>
          <p:cNvSpPr>
            <a:spLocks noGrp="1"/>
          </p:cNvSpPr>
          <p:nvPr>
            <p:ph idx="1"/>
          </p:nvPr>
        </p:nvSpPr>
        <p:spPr>
          <a:xfrm>
            <a:off x="127000" y="801077"/>
            <a:ext cx="8853714" cy="5920398"/>
          </a:xfrm>
        </p:spPr>
        <p:txBody>
          <a:bodyPr>
            <a:normAutofit/>
          </a:bodyPr>
          <a:lstStyle/>
          <a:p>
            <a:r>
              <a:rPr lang="en-US" sz="2400" dirty="0" smtClean="0"/>
              <a:t>People may measure </a:t>
            </a:r>
            <a:r>
              <a:rPr lang="en-US" sz="2400" b="1" dirty="0" smtClean="0"/>
              <a:t>different things, different ways...</a:t>
            </a:r>
          </a:p>
          <a:p>
            <a:r>
              <a:rPr lang="en-US" sz="2400" dirty="0" smtClean="0"/>
              <a:t>Are we looking at stats for just the </a:t>
            </a:r>
            <a:r>
              <a:rPr lang="en-US" sz="2400" b="1" dirty="0" smtClean="0"/>
              <a:t>United States</a:t>
            </a:r>
            <a:r>
              <a:rPr lang="en-US" sz="2400" dirty="0" smtClean="0"/>
              <a:t>, or the </a:t>
            </a:r>
            <a:r>
              <a:rPr lang="en-US" sz="2400" b="1" dirty="0" smtClean="0"/>
              <a:t>whole world? </a:t>
            </a:r>
            <a:r>
              <a:rPr lang="en-US" sz="2400" dirty="0" smtClean="0"/>
              <a:t>(keep in mind that systems located in Indonesia may have the same attack potential as systems located in Idaho)</a:t>
            </a:r>
          </a:p>
          <a:p>
            <a:r>
              <a:rPr lang="en-US" sz="2400" dirty="0" smtClean="0"/>
              <a:t>Are we looking </a:t>
            </a:r>
            <a:r>
              <a:rPr lang="en-US" sz="2400" b="1" dirty="0" smtClean="0"/>
              <a:t>at stats JUST for laptop/desktop users</a:t>
            </a:r>
            <a:r>
              <a:rPr lang="en-US" sz="2400" dirty="0" smtClean="0"/>
              <a:t>, or stats for </a:t>
            </a:r>
            <a:r>
              <a:rPr lang="en-US" sz="2400" b="1" dirty="0" smtClean="0"/>
              <a:t>all Internet-connected devices? </a:t>
            </a:r>
            <a:r>
              <a:rPr lang="en-US" sz="2400" dirty="0" smtClean="0"/>
              <a:t>(including virtual machines, </a:t>
            </a:r>
            <a:br>
              <a:rPr lang="en-US" sz="2400" dirty="0" smtClean="0"/>
            </a:br>
            <a:r>
              <a:rPr lang="en-US" sz="2400" dirty="0" smtClean="0"/>
              <a:t>smart phones, servers, tablets, Internet of Things devices like home security cameras and "smart" light bulbs, etc.?) </a:t>
            </a:r>
            <a:br>
              <a:rPr lang="en-US" sz="2400" dirty="0" smtClean="0"/>
            </a:br>
            <a:r>
              <a:rPr lang="en-US" sz="2400" dirty="0" smtClean="0"/>
              <a:t>Note that HALF of all Internet-connected devices worldwide may now consist of Android devices...</a:t>
            </a:r>
          </a:p>
          <a:p>
            <a:r>
              <a:rPr lang="en-US" sz="2400" dirty="0" smtClean="0"/>
              <a:t>If </a:t>
            </a:r>
            <a:r>
              <a:rPr lang="en-US" sz="2400" dirty="0"/>
              <a:t>interested, see </a:t>
            </a:r>
            <a:r>
              <a:rPr lang="en-US" sz="2400" dirty="0" smtClean="0"/>
              <a:t>'On </a:t>
            </a:r>
            <a:r>
              <a:rPr lang="en-US" sz="2400" dirty="0"/>
              <a:t>"Normalizing" or "Scaling" Cybersecurity Metrics and Measuring The Right Thing For The Right </a:t>
            </a:r>
            <a:r>
              <a:rPr lang="en-US" sz="2400" dirty="0" smtClean="0"/>
              <a:t>Entities,' </a:t>
            </a:r>
            <a:r>
              <a:rPr lang="en-US" sz="2400" dirty="0"/>
              <a:t>http://</a:t>
            </a:r>
            <a:r>
              <a:rPr lang="en-US" sz="2400" dirty="0" err="1"/>
              <a:t>www.cybergreen.net</a:t>
            </a:r>
            <a:r>
              <a:rPr lang="en-US" sz="2400" dirty="0"/>
              <a:t>/2016/03/29/2016310on-normalizing-or-scaling-cybersecurity-metrics-and-measuring-the-right-thing-for-the-right-entities/</a:t>
            </a:r>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33</a:t>
            </a:fld>
            <a:endParaRPr lang="en-US"/>
          </a:p>
        </p:txBody>
      </p:sp>
    </p:spTree>
    <p:extLst>
      <p:ext uri="{BB962C8B-B14F-4D97-AF65-F5344CB8AC3E}">
        <p14:creationId xmlns:p14="http://schemas.microsoft.com/office/powerpoint/2010/main" val="2579909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0"/>
            <a:ext cx="8853714" cy="703385"/>
          </a:xfrm>
        </p:spPr>
        <p:txBody>
          <a:bodyPr/>
          <a:lstStyle/>
          <a:p>
            <a:r>
              <a:rPr lang="en-US" sz="3200" b="1" dirty="0" smtClean="0"/>
              <a:t>Practical Information: Upgrading </a:t>
            </a:r>
            <a:r>
              <a:rPr lang="en-US" sz="3200" b="1" dirty="0" smtClean="0"/>
              <a:t>to Windows 10</a:t>
            </a:r>
            <a:endParaRPr lang="en-US" sz="3200" b="1" dirty="0"/>
          </a:p>
        </p:txBody>
      </p:sp>
      <p:sp>
        <p:nvSpPr>
          <p:cNvPr id="3" name="Content Placeholder 2"/>
          <p:cNvSpPr>
            <a:spLocks noGrp="1"/>
          </p:cNvSpPr>
          <p:nvPr>
            <p:ph idx="1"/>
          </p:nvPr>
        </p:nvSpPr>
        <p:spPr>
          <a:xfrm>
            <a:off x="127000" y="898769"/>
            <a:ext cx="8853714" cy="5822706"/>
          </a:xfrm>
        </p:spPr>
        <p:txBody>
          <a:bodyPr>
            <a:normAutofit/>
          </a:bodyPr>
          <a:lstStyle/>
          <a:p>
            <a:r>
              <a:rPr lang="en-US" sz="2400" b="1" dirty="0" smtClean="0"/>
              <a:t>Many colleges or universities may have a Microsoft license plan that covers upgrades for institutional systems. Does yours?</a:t>
            </a:r>
          </a:p>
          <a:p>
            <a:r>
              <a:rPr lang="en-US" sz="2400" dirty="0" smtClean="0"/>
              <a:t>Microsoft offered a free upgrade to Windows 10 for the general public until July 29</a:t>
            </a:r>
            <a:r>
              <a:rPr lang="en-US" sz="2400" baseline="30000" dirty="0" smtClean="0"/>
              <a:t>th</a:t>
            </a:r>
            <a:r>
              <a:rPr lang="en-US" sz="2400" dirty="0" smtClean="0"/>
              <a:t>, 2016. That free upgrade offer is now over, unless you're a customer who uses assistive technologies. </a:t>
            </a:r>
            <a:br>
              <a:rPr lang="en-US" sz="2400" dirty="0" smtClean="0"/>
            </a:br>
            <a:r>
              <a:rPr lang="en-US" sz="2400" dirty="0" smtClean="0"/>
              <a:t>If you </a:t>
            </a:r>
            <a:r>
              <a:rPr lang="en-US" sz="2400" dirty="0" smtClean="0"/>
              <a:t>ARE </a:t>
            </a:r>
            <a:r>
              <a:rPr lang="en-US" sz="2400" dirty="0"/>
              <a:t>such a user, </a:t>
            </a:r>
            <a:r>
              <a:rPr lang="en-US" sz="2400" dirty="0" smtClean="0"/>
              <a:t>see https</a:t>
            </a:r>
            <a:r>
              <a:rPr lang="en-US" sz="2400" dirty="0"/>
              <a:t>://</a:t>
            </a:r>
            <a:r>
              <a:rPr lang="en-US" sz="2400" dirty="0" err="1"/>
              <a:t>www.microsoft.com</a:t>
            </a:r>
            <a:r>
              <a:rPr lang="en-US" sz="2400" dirty="0"/>
              <a:t>/en-gb/accessibility/</a:t>
            </a:r>
            <a:r>
              <a:rPr lang="en-US" sz="2400" dirty="0" smtClean="0"/>
              <a:t>windows10upgrade for a free upgrade path.</a:t>
            </a:r>
            <a:endParaRPr lang="en-US" sz="2400" dirty="0"/>
          </a:p>
          <a:p>
            <a:r>
              <a:rPr lang="en-US" sz="2400" dirty="0" smtClean="0"/>
              <a:t>Otherwise you can still buy Windows 10 Home for $120 </a:t>
            </a:r>
            <a:br>
              <a:rPr lang="en-US" sz="2400" dirty="0" smtClean="0"/>
            </a:br>
            <a:r>
              <a:rPr lang="en-US" sz="2400" dirty="0" smtClean="0"/>
              <a:t>or</a:t>
            </a:r>
            <a:r>
              <a:rPr lang="en-US" sz="2400" dirty="0"/>
              <a:t> </a:t>
            </a:r>
            <a:r>
              <a:rPr lang="en-US" sz="2400" dirty="0" smtClean="0"/>
              <a:t>Windows 10 </a:t>
            </a:r>
            <a:r>
              <a:rPr lang="en-US" sz="2400" dirty="0"/>
              <a:t>Pro for $</a:t>
            </a:r>
            <a:r>
              <a:rPr lang="en-US" sz="2400" dirty="0" smtClean="0"/>
              <a:t>200 (academic discounts may apply), </a:t>
            </a:r>
            <a:br>
              <a:rPr lang="en-US" sz="2400" dirty="0" smtClean="0"/>
            </a:br>
            <a:r>
              <a:rPr lang="en-US" sz="2400" dirty="0" smtClean="0"/>
              <a:t>see https</a:t>
            </a:r>
            <a:r>
              <a:rPr lang="en-US" sz="2400" dirty="0"/>
              <a:t>://</a:t>
            </a:r>
            <a:r>
              <a:rPr lang="en-US" sz="2400" dirty="0" err="1"/>
              <a:t>www.microsoftstore.com</a:t>
            </a:r>
            <a:r>
              <a:rPr lang="en-US" sz="2400" dirty="0"/>
              <a:t>/store/</a:t>
            </a:r>
            <a:r>
              <a:rPr lang="en-US" sz="2400" dirty="0" err="1"/>
              <a:t>msusa</a:t>
            </a:r>
            <a:r>
              <a:rPr lang="en-US" sz="2400" dirty="0"/>
              <a:t>/</a:t>
            </a:r>
            <a:r>
              <a:rPr lang="en-US" sz="2400" dirty="0" err="1"/>
              <a:t>en_US</a:t>
            </a:r>
            <a:r>
              <a:rPr lang="en-US" sz="2400" dirty="0"/>
              <a:t>/</a:t>
            </a:r>
            <a:r>
              <a:rPr lang="en-US" sz="2400" dirty="0" err="1"/>
              <a:t>pdp</a:t>
            </a:r>
            <a:r>
              <a:rPr lang="en-US" sz="2400" dirty="0"/>
              <a:t>/Windows-10-Home/productID.</a:t>
            </a:r>
            <a:r>
              <a:rPr lang="en-US" sz="2400" dirty="0" smtClean="0"/>
              <a:t>319937100</a:t>
            </a:r>
          </a:p>
          <a:p>
            <a:r>
              <a:rPr lang="en-US" sz="2400" dirty="0" smtClean="0"/>
              <a:t>In </a:t>
            </a:r>
            <a:r>
              <a:rPr lang="en-US" sz="2400" dirty="0" smtClean="0"/>
              <a:t>still other</a:t>
            </a:r>
            <a:r>
              <a:rPr lang="en-US" sz="2400" dirty="0" smtClean="0"/>
              <a:t> </a:t>
            </a:r>
            <a:r>
              <a:rPr lang="en-US" sz="2400" dirty="0" smtClean="0"/>
              <a:t>cases (such as old, slow, or systems that have had hard lives (like some laptops)) it may make more sense to replace your system entirely given that a brand new laptop complete with a license for Windows 10 starts at around $300.</a:t>
            </a:r>
          </a:p>
        </p:txBody>
      </p:sp>
      <p:sp>
        <p:nvSpPr>
          <p:cNvPr id="4" name="Slide Number Placeholder 3"/>
          <p:cNvSpPr>
            <a:spLocks noGrp="1"/>
          </p:cNvSpPr>
          <p:nvPr>
            <p:ph type="sldNum" sz="quarter" idx="12"/>
          </p:nvPr>
        </p:nvSpPr>
        <p:spPr/>
        <p:txBody>
          <a:bodyPr/>
          <a:lstStyle/>
          <a:p>
            <a:fld id="{AAD0682C-A969-5049-999C-8CAB041EE99B}" type="slidenum">
              <a:rPr lang="en-US" smtClean="0"/>
              <a:t>34</a:t>
            </a:fld>
            <a:endParaRPr lang="en-US"/>
          </a:p>
        </p:txBody>
      </p:sp>
    </p:spTree>
    <p:extLst>
      <p:ext uri="{BB962C8B-B14F-4D97-AF65-F5344CB8AC3E}">
        <p14:creationId xmlns:p14="http://schemas.microsoft.com/office/powerpoint/2010/main" val="3585355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0268"/>
          </a:xfrm>
        </p:spPr>
        <p:txBody>
          <a:bodyPr/>
          <a:lstStyle/>
          <a:p>
            <a:r>
              <a:rPr lang="en-US" sz="3200" b="1" dirty="0" smtClean="0"/>
              <a:t>"Didn't I Read Something About US-CERT Telling Users That </a:t>
            </a:r>
            <a:r>
              <a:rPr lang="en-US" sz="3200" b="1" dirty="0" smtClean="0"/>
              <a:t>Windows </a:t>
            </a:r>
            <a:r>
              <a:rPr lang="en-US" sz="3200" b="1" dirty="0" smtClean="0"/>
              <a:t>7 Was Better Than Win 10?</a:t>
            </a:r>
            <a:endParaRPr lang="en-US" sz="3200" b="1" dirty="0"/>
          </a:p>
        </p:txBody>
      </p:sp>
      <p:sp>
        <p:nvSpPr>
          <p:cNvPr id="3" name="Content Placeholder 2"/>
          <p:cNvSpPr>
            <a:spLocks noGrp="1"/>
          </p:cNvSpPr>
          <p:nvPr>
            <p:ph idx="1"/>
          </p:nvPr>
        </p:nvSpPr>
        <p:spPr>
          <a:xfrm>
            <a:off x="127000" y="1161858"/>
            <a:ext cx="8853714" cy="5559616"/>
          </a:xfrm>
        </p:spPr>
        <p:txBody>
          <a:bodyPr>
            <a:normAutofit/>
          </a:bodyPr>
          <a:lstStyle/>
          <a:p>
            <a:r>
              <a:rPr lang="en-US" sz="2400" dirty="0" smtClean="0"/>
              <a:t>You may </a:t>
            </a:r>
            <a:r>
              <a:rPr lang="en-US" sz="2400" dirty="0"/>
              <a:t>be thinking of </a:t>
            </a:r>
            <a:r>
              <a:rPr lang="en-US" sz="2400" b="1" dirty="0" smtClean="0"/>
              <a:t>"</a:t>
            </a:r>
            <a:r>
              <a:rPr lang="en-US" sz="2400" b="1" dirty="0"/>
              <a:t>Windows 10 Cannot Protect Insecure Applications Like EMET </a:t>
            </a:r>
            <a:r>
              <a:rPr lang="en-US" sz="2400" b="1" dirty="0" smtClean="0"/>
              <a:t>[Enhanced Migration Experience Toolkit] Can,"</a:t>
            </a:r>
            <a:r>
              <a:rPr lang="en-US" sz="2400" dirty="0" smtClean="0"/>
              <a:t> see https</a:t>
            </a:r>
            <a:r>
              <a:rPr lang="en-US" sz="2400" dirty="0"/>
              <a:t>://</a:t>
            </a:r>
            <a:r>
              <a:rPr lang="en-US" sz="2400" dirty="0" err="1"/>
              <a:t>insights.sei.cmu.edu</a:t>
            </a:r>
            <a:r>
              <a:rPr lang="en-US" sz="2400" dirty="0"/>
              <a:t>/cert/2016/11/windows-10-cannot-protect-insecure-applications-like-emet-</a:t>
            </a:r>
            <a:r>
              <a:rPr lang="en-US" sz="2400" dirty="0" smtClean="0"/>
              <a:t>can.html</a:t>
            </a:r>
          </a:p>
          <a:p>
            <a:r>
              <a:rPr lang="en-US" sz="2400" dirty="0" smtClean="0"/>
              <a:t>The comparison in that post is really between </a:t>
            </a:r>
            <a:r>
              <a:rPr lang="en-US" sz="2400" b="1" dirty="0" smtClean="0"/>
              <a:t>FOUR</a:t>
            </a:r>
            <a:r>
              <a:rPr lang="en-US" sz="2400" dirty="0" smtClean="0"/>
              <a:t> options: Win 7 (without EMET), Win 7 (with EMET), Win 10 (without EMET) and Win 10 (with EMET). </a:t>
            </a:r>
            <a:r>
              <a:rPr lang="en-US" sz="2400" dirty="0"/>
              <a:t>A</a:t>
            </a:r>
            <a:r>
              <a:rPr lang="en-US" sz="2400" dirty="0" smtClean="0"/>
              <a:t> table that was added to the article makes it clear that EMET delivers substantial protections to both Win 7 and Win 10, </a:t>
            </a:r>
            <a:r>
              <a:rPr lang="en-US" sz="2400" dirty="0" smtClean="0"/>
              <a:t>and </a:t>
            </a:r>
            <a:r>
              <a:rPr lang="en-US" sz="2400" dirty="0" smtClean="0"/>
              <a:t>Win </a:t>
            </a:r>
            <a:r>
              <a:rPr lang="en-US" sz="2400" dirty="0" smtClean="0"/>
              <a:t>7 WITH EMET offers more protections than Win 10 WITHOUT EMET. Unfortunately Microsoft is likely still </a:t>
            </a:r>
            <a:r>
              <a:rPr lang="en-US" sz="2400" dirty="0" smtClean="0"/>
              <a:t>planning to </a:t>
            </a:r>
            <a:r>
              <a:rPr lang="en-US" sz="2400" dirty="0" smtClean="0"/>
              <a:t>dump EMET on July 31</a:t>
            </a:r>
            <a:r>
              <a:rPr lang="en-US" sz="2400" baseline="30000" dirty="0" smtClean="0"/>
              <a:t>st</a:t>
            </a:r>
            <a:r>
              <a:rPr lang="en-US" sz="2400" dirty="0" smtClean="0"/>
              <a:t>, 2018. So at least as of July 31</a:t>
            </a:r>
            <a:r>
              <a:rPr lang="en-US" sz="2400" baseline="30000" dirty="0" smtClean="0"/>
              <a:t>st</a:t>
            </a:r>
            <a:r>
              <a:rPr lang="en-US" sz="2400" dirty="0" smtClean="0"/>
              <a:t>, 2018, Windows 10 will then become the </a:t>
            </a:r>
            <a:r>
              <a:rPr lang="en-US" sz="2400" dirty="0" smtClean="0"/>
              <a:t>most </a:t>
            </a:r>
            <a:r>
              <a:rPr lang="en-US" sz="2400" dirty="0" smtClean="0"/>
              <a:t>secure option available (w/o EMET). </a:t>
            </a:r>
            <a:r>
              <a:rPr lang="en-US" sz="2400" dirty="0"/>
              <a:t>See also https://</a:t>
            </a:r>
            <a:r>
              <a:rPr lang="en-US" sz="2400" dirty="0" err="1"/>
              <a:t>blogs.technet.microsoft.com</a:t>
            </a:r>
            <a:r>
              <a:rPr lang="en-US" sz="2400" dirty="0"/>
              <a:t>/</a:t>
            </a:r>
            <a:r>
              <a:rPr lang="en-US" sz="2400" dirty="0" err="1"/>
              <a:t>srd</a:t>
            </a:r>
            <a:r>
              <a:rPr lang="en-US" sz="2400" dirty="0"/>
              <a:t>/2016/02/02/enhanced-mitigation-experience-toolkit-emet-version-5-5-is-now-available/</a:t>
            </a:r>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35</a:t>
            </a:fld>
            <a:endParaRPr lang="en-US"/>
          </a:p>
        </p:txBody>
      </p:sp>
    </p:spTree>
    <p:extLst>
      <p:ext uri="{BB962C8B-B14F-4D97-AF65-F5344CB8AC3E}">
        <p14:creationId xmlns:p14="http://schemas.microsoft.com/office/powerpoint/2010/main" val="908097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12"/>
            <a:ext cx="9144000" cy="552823"/>
          </a:xfrm>
        </p:spPr>
        <p:txBody>
          <a:bodyPr/>
          <a:lstStyle/>
          <a:p>
            <a:r>
              <a:rPr lang="en-US" sz="3200" b="1" dirty="0" smtClean="0"/>
              <a:t>Bottom </a:t>
            </a:r>
            <a:r>
              <a:rPr lang="en-US" sz="3200" b="1" dirty="0" smtClean="0"/>
              <a:t>Line Recommendation</a:t>
            </a:r>
            <a:endParaRPr lang="en-US" sz="3200" b="1" dirty="0"/>
          </a:p>
        </p:txBody>
      </p:sp>
      <p:sp>
        <p:nvSpPr>
          <p:cNvPr id="3" name="Content Placeholder 2"/>
          <p:cNvSpPr>
            <a:spLocks noGrp="1"/>
          </p:cNvSpPr>
          <p:nvPr>
            <p:ph idx="1"/>
          </p:nvPr>
        </p:nvSpPr>
        <p:spPr>
          <a:xfrm>
            <a:off x="127000" y="866588"/>
            <a:ext cx="8853714" cy="5854886"/>
          </a:xfrm>
        </p:spPr>
        <p:txBody>
          <a:bodyPr>
            <a:normAutofit/>
          </a:bodyPr>
          <a:lstStyle/>
          <a:p>
            <a:r>
              <a:rPr lang="en-US" sz="2400" b="1" dirty="0" smtClean="0"/>
              <a:t>If you're still using Windows 7, I think it's time to upgrade to Windows 10 UNLESS you have a specific application that prevents you from doing so, or </a:t>
            </a:r>
            <a:r>
              <a:rPr lang="en-US" sz="2400" b="1" dirty="0" smtClean="0"/>
              <a:t>your local support people tell you not to.</a:t>
            </a:r>
            <a:endParaRPr lang="en-US" sz="2400" b="1" dirty="0" smtClean="0"/>
          </a:p>
          <a:p>
            <a:endParaRPr lang="en-US" sz="2400" b="1" dirty="0" smtClean="0"/>
          </a:p>
          <a:p>
            <a:r>
              <a:rPr lang="en-US" sz="2400" dirty="0" smtClean="0"/>
              <a:t>Why upgrade? It isn't anything </a:t>
            </a:r>
            <a:r>
              <a:rPr lang="en-US" sz="2400" dirty="0" smtClean="0"/>
              <a:t>apocalyptic, it's just like trading in your old 200,000 mile Honda or old Ford Pickup when you get the chance... Yeah, </a:t>
            </a:r>
            <a:r>
              <a:rPr lang="en-US" sz="2400" dirty="0" smtClean="0"/>
              <a:t>that rig</a:t>
            </a:r>
            <a:r>
              <a:rPr lang="en-US" sz="2400" dirty="0" smtClean="0"/>
              <a:t> </a:t>
            </a:r>
            <a:r>
              <a:rPr lang="en-US" sz="2400" dirty="0" smtClean="0"/>
              <a:t>may have given you a lot of good </a:t>
            </a:r>
            <a:r>
              <a:rPr lang="en-US" sz="2400" dirty="0" smtClean="0"/>
              <a:t>miles, but </a:t>
            </a:r>
            <a:r>
              <a:rPr lang="en-US" sz="2400" dirty="0" smtClean="0"/>
              <a:t>the time </a:t>
            </a:r>
            <a:r>
              <a:rPr lang="en-US" sz="2400" dirty="0" smtClean="0"/>
              <a:t>comes </a:t>
            </a:r>
            <a:r>
              <a:rPr lang="en-US" sz="2400" dirty="0" smtClean="0"/>
              <a:t>when it makes sense to get something a little newer and </a:t>
            </a:r>
            <a:r>
              <a:rPr lang="en-US" sz="2400" dirty="0" smtClean="0"/>
              <a:t>safer and more fuel efficient and more </a:t>
            </a:r>
            <a:r>
              <a:rPr lang="en-US" sz="2400" dirty="0" err="1" smtClean="0"/>
              <a:t>reliablethat</a:t>
            </a:r>
            <a:r>
              <a:rPr lang="en-US" sz="2400" dirty="0" smtClean="0"/>
              <a:t> </a:t>
            </a:r>
            <a:r>
              <a:rPr lang="en-US" sz="2400" dirty="0" smtClean="0"/>
              <a:t>you don't have to tinker with or worry about. Don't be too sentimental.</a:t>
            </a:r>
          </a:p>
          <a:p>
            <a:endParaRPr lang="en-US" sz="2400" dirty="0"/>
          </a:p>
          <a:p>
            <a:r>
              <a:rPr lang="en-US" sz="2400" dirty="0" smtClean="0"/>
              <a:t>BTW, does your site have a specific policy encouraging users to </a:t>
            </a:r>
            <a:r>
              <a:rPr lang="en-US" sz="2400" dirty="0" smtClean="0"/>
              <a:t>at least stay </a:t>
            </a:r>
            <a:r>
              <a:rPr lang="en-US" sz="2400" dirty="0" smtClean="0"/>
              <a:t>on a fully Microsoft-</a:t>
            </a:r>
            <a:r>
              <a:rPr lang="en-US" sz="2400" u="sng" dirty="0" smtClean="0"/>
              <a:t>supported</a:t>
            </a:r>
            <a:r>
              <a:rPr lang="en-US" sz="2400" dirty="0" smtClean="0"/>
              <a:t> version of Windows, if you're going to use Windows? If not, maybe that's something to consider?</a:t>
            </a:r>
          </a:p>
        </p:txBody>
      </p:sp>
      <p:sp>
        <p:nvSpPr>
          <p:cNvPr id="4" name="Slide Number Placeholder 3"/>
          <p:cNvSpPr>
            <a:spLocks noGrp="1"/>
          </p:cNvSpPr>
          <p:nvPr>
            <p:ph type="sldNum" sz="quarter" idx="12"/>
          </p:nvPr>
        </p:nvSpPr>
        <p:spPr/>
        <p:txBody>
          <a:bodyPr/>
          <a:lstStyle/>
          <a:p>
            <a:fld id="{AAD0682C-A969-5049-999C-8CAB041EE99B}" type="slidenum">
              <a:rPr lang="en-US" smtClean="0"/>
              <a:t>36</a:t>
            </a:fld>
            <a:endParaRPr lang="en-US"/>
          </a:p>
        </p:txBody>
      </p:sp>
    </p:spTree>
    <p:extLst>
      <p:ext uri="{BB962C8B-B14F-4D97-AF65-F5344CB8AC3E}">
        <p14:creationId xmlns:p14="http://schemas.microsoft.com/office/powerpoint/2010/main" val="3214862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12"/>
            <a:ext cx="9144000" cy="552823"/>
          </a:xfrm>
        </p:spPr>
        <p:txBody>
          <a:bodyPr/>
          <a:lstStyle/>
          <a:p>
            <a:r>
              <a:rPr lang="en-US" sz="3200" b="1" dirty="0" smtClean="0"/>
              <a:t>Don't Forget All Your OTHER Software, Too!</a:t>
            </a:r>
            <a:endParaRPr lang="en-US" sz="3200" b="1" dirty="0"/>
          </a:p>
        </p:txBody>
      </p:sp>
      <p:sp>
        <p:nvSpPr>
          <p:cNvPr id="3" name="Content Placeholder 2"/>
          <p:cNvSpPr>
            <a:spLocks noGrp="1"/>
          </p:cNvSpPr>
          <p:nvPr>
            <p:ph idx="1"/>
          </p:nvPr>
        </p:nvSpPr>
        <p:spPr>
          <a:xfrm>
            <a:off x="127000" y="866588"/>
            <a:ext cx="8853714" cy="5854886"/>
          </a:xfrm>
        </p:spPr>
        <p:txBody>
          <a:bodyPr>
            <a:normAutofit/>
          </a:bodyPr>
          <a:lstStyle/>
          <a:p>
            <a:r>
              <a:rPr lang="en-US" sz="2400" dirty="0" smtClean="0"/>
              <a:t>Once you've got your operating system upgraded and patched, fix all the rest of the software you've got loaded on, too..</a:t>
            </a:r>
            <a:r>
              <a:rPr lang="en-US" sz="2400" dirty="0" smtClean="0"/>
              <a:t>. </a:t>
            </a:r>
            <a:r>
              <a:rPr lang="en-US" sz="2400" dirty="0" smtClean="0"/>
              <a:t>Your web browser(s), your email client, </a:t>
            </a:r>
            <a:r>
              <a:rPr lang="en-US" sz="2400" dirty="0" smtClean="0"/>
              <a:t>Microsoft Office, Adobe Reader, Oracle Java, etc., etc., etc.</a:t>
            </a:r>
            <a:endParaRPr lang="en-US" sz="2400" dirty="0"/>
          </a:p>
          <a:p>
            <a:r>
              <a:rPr lang="en-US" sz="2400" dirty="0" smtClean="0"/>
              <a:t>The best tool for flagging software in need of an upgrade on the PC is probably </a:t>
            </a:r>
            <a:r>
              <a:rPr lang="en-US" sz="2400" dirty="0" err="1" smtClean="0"/>
              <a:t>Secunia</a:t>
            </a:r>
            <a:r>
              <a:rPr lang="en-US" sz="2400" dirty="0" smtClean="0"/>
              <a:t>. </a:t>
            </a:r>
            <a:endParaRPr lang="en-US" sz="2400" dirty="0"/>
          </a:p>
          <a:p>
            <a:r>
              <a:rPr lang="en-US" sz="2400" dirty="0" smtClean="0"/>
              <a:t>On </a:t>
            </a:r>
            <a:r>
              <a:rPr lang="en-US" sz="2400" dirty="0"/>
              <a:t>private systems, see https://</a:t>
            </a:r>
            <a:r>
              <a:rPr lang="en-US" sz="2400" dirty="0" err="1"/>
              <a:t>www.flexerasoftware.com</a:t>
            </a:r>
            <a:r>
              <a:rPr lang="en-US" sz="2400" dirty="0"/>
              <a:t>/enterprise/products/software-vulnerability-management/personal-software-inspector</a:t>
            </a:r>
            <a:r>
              <a:rPr lang="en-US" sz="2400" dirty="0" smtClean="0"/>
              <a:t>/ (free</a:t>
            </a:r>
            <a:r>
              <a:rPr lang="en-US" sz="2400" dirty="0" smtClean="0"/>
              <a:t>)</a:t>
            </a:r>
            <a:endParaRPr lang="en-US" sz="2400" dirty="0"/>
          </a:p>
          <a:p>
            <a:r>
              <a:rPr lang="en-US" sz="2400" dirty="0" smtClean="0"/>
              <a:t>For institutionally owned and managed systems, consider </a:t>
            </a:r>
            <a:r>
              <a:rPr lang="en-US" sz="2400" dirty="0" err="1" smtClean="0"/>
              <a:t>Secunia</a:t>
            </a:r>
            <a:r>
              <a:rPr lang="en-US" sz="2400" dirty="0"/>
              <a:t> CSI, see https://</a:t>
            </a:r>
            <a:r>
              <a:rPr lang="en-US" sz="2400" dirty="0" err="1"/>
              <a:t>www.flexerasoftware.com</a:t>
            </a:r>
            <a:r>
              <a:rPr lang="en-US" sz="2400" dirty="0"/>
              <a:t>/enterprise/products/software-vulnerability-management/corporate-software-inspector</a:t>
            </a:r>
            <a:r>
              <a:rPr lang="en-US" sz="2400" dirty="0" smtClean="0"/>
              <a:t>/</a:t>
            </a:r>
          </a:p>
        </p:txBody>
      </p:sp>
      <p:sp>
        <p:nvSpPr>
          <p:cNvPr id="4" name="Slide Number Placeholder 3"/>
          <p:cNvSpPr>
            <a:spLocks noGrp="1"/>
          </p:cNvSpPr>
          <p:nvPr>
            <p:ph type="sldNum" sz="quarter" idx="12"/>
          </p:nvPr>
        </p:nvSpPr>
        <p:spPr/>
        <p:txBody>
          <a:bodyPr/>
          <a:lstStyle/>
          <a:p>
            <a:fld id="{AAD0682C-A969-5049-999C-8CAB041EE99B}" type="slidenum">
              <a:rPr lang="en-US" smtClean="0"/>
              <a:t>37</a:t>
            </a:fld>
            <a:endParaRPr lang="en-US"/>
          </a:p>
        </p:txBody>
      </p:sp>
    </p:spTree>
    <p:extLst>
      <p:ext uri="{BB962C8B-B14F-4D97-AF65-F5344CB8AC3E}">
        <p14:creationId xmlns:p14="http://schemas.microsoft.com/office/powerpoint/2010/main" val="1230364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12"/>
            <a:ext cx="9144000" cy="552823"/>
          </a:xfrm>
        </p:spPr>
        <p:txBody>
          <a:bodyPr/>
          <a:lstStyle/>
          <a:p>
            <a:r>
              <a:rPr lang="en-US" sz="3200" b="1" dirty="0" smtClean="0"/>
              <a:t>Alternatives to Windows</a:t>
            </a:r>
            <a:endParaRPr lang="en-US" sz="3200" b="1" dirty="0"/>
          </a:p>
        </p:txBody>
      </p:sp>
      <p:sp>
        <p:nvSpPr>
          <p:cNvPr id="3" name="Content Placeholder 2"/>
          <p:cNvSpPr>
            <a:spLocks noGrp="1"/>
          </p:cNvSpPr>
          <p:nvPr>
            <p:ph idx="1"/>
          </p:nvPr>
        </p:nvSpPr>
        <p:spPr>
          <a:xfrm>
            <a:off x="127000" y="866588"/>
            <a:ext cx="8853714" cy="5854886"/>
          </a:xfrm>
        </p:spPr>
        <p:txBody>
          <a:bodyPr>
            <a:normAutofit/>
          </a:bodyPr>
          <a:lstStyle/>
          <a:p>
            <a:r>
              <a:rPr lang="en-US" sz="2400" dirty="0" smtClean="0"/>
              <a:t>While we're talking about operating </a:t>
            </a:r>
            <a:r>
              <a:rPr lang="en-US" sz="2400" dirty="0" smtClean="0"/>
              <a:t>systems and apps, </a:t>
            </a:r>
            <a:r>
              <a:rPr lang="en-US" sz="2400" dirty="0" smtClean="0"/>
              <a:t>let me also remind you that </a:t>
            </a:r>
            <a:r>
              <a:rPr lang="en-US" sz="2400" b="1" dirty="0" smtClean="0"/>
              <a:t>there are alternatives to Windows.</a:t>
            </a:r>
            <a:endParaRPr lang="en-US" sz="2400" b="1" dirty="0"/>
          </a:p>
          <a:p>
            <a:r>
              <a:rPr lang="en-US" sz="2400" dirty="0" smtClean="0"/>
              <a:t>If you spend much time at national or international </a:t>
            </a:r>
            <a:r>
              <a:rPr lang="en-US" sz="2400" dirty="0" smtClean="0"/>
              <a:t>cyber security </a:t>
            </a:r>
            <a:r>
              <a:rPr lang="en-US" sz="2400" dirty="0" smtClean="0"/>
              <a:t>meetings, one thing immediately hits you: </a:t>
            </a:r>
            <a:r>
              <a:rPr lang="en-US" sz="2400" b="1" dirty="0" smtClean="0"/>
              <a:t>there are LOTS of Macs at </a:t>
            </a:r>
            <a:r>
              <a:rPr lang="en-US" sz="2400" b="1" dirty="0" smtClean="0"/>
              <a:t>those meetings</a:t>
            </a:r>
            <a:r>
              <a:rPr lang="en-US" sz="2400" b="1" dirty="0" smtClean="0"/>
              <a:t>.</a:t>
            </a:r>
            <a:endParaRPr lang="en-US" sz="2400" b="1" dirty="0"/>
          </a:p>
          <a:p>
            <a:r>
              <a:rPr lang="en-US" sz="2400" dirty="0" smtClean="0"/>
              <a:t>People who do cybersecurity for a living tend to prefer Macs for many reasons, but </a:t>
            </a:r>
            <a:r>
              <a:rPr lang="en-US" sz="2400" dirty="0" smtClean="0"/>
              <a:t>a major </a:t>
            </a:r>
            <a:r>
              <a:rPr lang="en-US" sz="2400" dirty="0" smtClean="0"/>
              <a:t>one is that </a:t>
            </a:r>
            <a:r>
              <a:rPr lang="en-US" sz="2400" b="1" dirty="0" smtClean="0"/>
              <a:t>only a tiny fraction of all malware targets Mac users.</a:t>
            </a:r>
            <a:r>
              <a:rPr lang="en-US" sz="2400" dirty="0" smtClean="0"/>
              <a:t> To make that concrete, McAfee says that there are over 600 million different pieces of known malware </a:t>
            </a:r>
            <a:r>
              <a:rPr lang="en-US" sz="2400" dirty="0"/>
              <a:t>(see https://</a:t>
            </a:r>
            <a:r>
              <a:rPr lang="en-US" sz="2400" dirty="0" err="1"/>
              <a:t>www.mcafee.com</a:t>
            </a:r>
            <a:r>
              <a:rPr lang="en-US" sz="2400" dirty="0"/>
              <a:t>/us/resources/reports/rp-quarterly-threats-mar-2017.</a:t>
            </a:r>
            <a:r>
              <a:rPr lang="en-US" sz="2400" dirty="0" smtClean="0"/>
              <a:t>pdf at page 36). </a:t>
            </a:r>
            <a:r>
              <a:rPr lang="en-US" sz="2400" dirty="0" smtClean="0"/>
              <a:t>But, there </a:t>
            </a:r>
            <a:r>
              <a:rPr lang="en-US" sz="2400" dirty="0" smtClean="0"/>
              <a:t>are just over 450,000 pieces of Mac malware (see page 39 of the same report). 450,000/600,000,000*100</a:t>
            </a:r>
            <a:r>
              <a:rPr lang="en-US" sz="2400" dirty="0" smtClean="0">
                <a:sym typeface="Wingdings"/>
              </a:rPr>
              <a:t></a:t>
            </a:r>
            <a:r>
              <a:rPr lang="en-US" sz="2400" dirty="0" smtClean="0"/>
              <a:t>0.075%</a:t>
            </a:r>
          </a:p>
          <a:p>
            <a:r>
              <a:rPr lang="en-US" sz="2400" dirty="0" smtClean="0"/>
              <a:t>Maybe there's a Mac in your future, some day, too?</a:t>
            </a:r>
          </a:p>
        </p:txBody>
      </p:sp>
      <p:sp>
        <p:nvSpPr>
          <p:cNvPr id="4" name="Slide Number Placeholder 3"/>
          <p:cNvSpPr>
            <a:spLocks noGrp="1"/>
          </p:cNvSpPr>
          <p:nvPr>
            <p:ph type="sldNum" sz="quarter" idx="12"/>
          </p:nvPr>
        </p:nvSpPr>
        <p:spPr/>
        <p:txBody>
          <a:bodyPr/>
          <a:lstStyle/>
          <a:p>
            <a:fld id="{AAD0682C-A969-5049-999C-8CAB041EE99B}" type="slidenum">
              <a:rPr lang="en-US" smtClean="0"/>
              <a:t>38</a:t>
            </a:fld>
            <a:endParaRPr lang="en-US"/>
          </a:p>
        </p:txBody>
      </p:sp>
    </p:spTree>
    <p:extLst>
      <p:ext uri="{BB962C8B-B14F-4D97-AF65-F5344CB8AC3E}">
        <p14:creationId xmlns:p14="http://schemas.microsoft.com/office/powerpoint/2010/main" val="2407998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12"/>
            <a:ext cx="9144000" cy="552823"/>
          </a:xfrm>
        </p:spPr>
        <p:txBody>
          <a:bodyPr/>
          <a:lstStyle/>
          <a:p>
            <a:r>
              <a:rPr lang="en-US" sz="3200" b="1" dirty="0" smtClean="0"/>
              <a:t>What About Smart Phone OS's?</a:t>
            </a:r>
            <a:endParaRPr lang="en-US" sz="3200" b="1" dirty="0"/>
          </a:p>
        </p:txBody>
      </p:sp>
      <p:sp>
        <p:nvSpPr>
          <p:cNvPr id="3" name="Content Placeholder 2"/>
          <p:cNvSpPr>
            <a:spLocks noGrp="1"/>
          </p:cNvSpPr>
          <p:nvPr>
            <p:ph idx="1"/>
          </p:nvPr>
        </p:nvSpPr>
        <p:spPr>
          <a:xfrm>
            <a:off x="127000" y="866588"/>
            <a:ext cx="8853714" cy="5854886"/>
          </a:xfrm>
        </p:spPr>
        <p:txBody>
          <a:bodyPr>
            <a:normAutofit/>
          </a:bodyPr>
          <a:lstStyle/>
          <a:p>
            <a:r>
              <a:rPr lang="en-US" sz="2400" b="1" dirty="0" smtClean="0"/>
              <a:t>A large fraction of all mobile malware </a:t>
            </a:r>
            <a:r>
              <a:rPr lang="en-US" sz="2400" dirty="0" smtClean="0"/>
              <a:t>(estimates are around </a:t>
            </a:r>
            <a:r>
              <a:rPr lang="en-US" sz="2400" dirty="0"/>
              <a:t>97%, see </a:t>
            </a:r>
            <a:r>
              <a:rPr lang="en-US" sz="2400" dirty="0" smtClean="0"/>
              <a:t>for example https</a:t>
            </a:r>
            <a:r>
              <a:rPr lang="en-US" sz="2400" dirty="0"/>
              <a:t>://</a:t>
            </a:r>
            <a:r>
              <a:rPr lang="en-US" sz="2400" dirty="0" err="1"/>
              <a:t>www.scmagazineuk.com</a:t>
            </a:r>
            <a:r>
              <a:rPr lang="en-US" sz="2400" dirty="0"/>
              <a:t>/updated-97-of-malicious-mobile-malware-targets-android/article/535410</a:t>
            </a:r>
            <a:r>
              <a:rPr lang="en-US" sz="2400" dirty="0" smtClean="0"/>
              <a:t>/ )  </a:t>
            </a:r>
            <a:r>
              <a:rPr lang="en-US" sz="2400" b="1" dirty="0" smtClean="0"/>
              <a:t>targets Android. </a:t>
            </a:r>
            <a:r>
              <a:rPr lang="en-US" sz="2400" dirty="0" smtClean="0"/>
              <a:t>Advantage goes to </a:t>
            </a:r>
            <a:r>
              <a:rPr lang="en-US" sz="2400" b="1" dirty="0" smtClean="0"/>
              <a:t>any</a:t>
            </a:r>
            <a:r>
              <a:rPr lang="en-US" sz="2400" dirty="0" smtClean="0"/>
              <a:t> non-Android smart phone.</a:t>
            </a:r>
          </a:p>
          <a:p>
            <a:r>
              <a:rPr lang="en-US" sz="2400" dirty="0" smtClean="0"/>
              <a:t>Part of the issue is that </a:t>
            </a:r>
            <a:r>
              <a:rPr lang="en-US" sz="2400" b="1" dirty="0" smtClean="0"/>
              <a:t>only 50% of Android devices are </a:t>
            </a:r>
            <a:r>
              <a:rPr lang="en-US" sz="2400" b="1" dirty="0"/>
              <a:t>getting updated</a:t>
            </a:r>
            <a:r>
              <a:rPr lang="en-US" sz="2400" dirty="0"/>
              <a:t> </a:t>
            </a:r>
            <a:r>
              <a:rPr lang="en-US" sz="2400" dirty="0" smtClean="0"/>
              <a:t>(see https</a:t>
            </a:r>
            <a:r>
              <a:rPr lang="en-US" sz="2400" dirty="0"/>
              <a:t>://</a:t>
            </a:r>
            <a:r>
              <a:rPr lang="en-US" sz="2400" dirty="0" err="1"/>
              <a:t>www.wired.com</a:t>
            </a:r>
            <a:r>
              <a:rPr lang="en-US" sz="2400" dirty="0"/>
              <a:t>/2017/03/good-news-androids-huge-security-problem-getting-less-huge</a:t>
            </a:r>
            <a:r>
              <a:rPr lang="en-US" sz="2400" dirty="0" smtClean="0"/>
              <a:t>/ ), and only </a:t>
            </a:r>
            <a:br>
              <a:rPr lang="en-US" sz="2400" dirty="0" smtClean="0"/>
            </a:br>
            <a:r>
              <a:rPr lang="en-US" sz="2400" dirty="0" smtClean="0"/>
              <a:t>3% of Android phones are running the latest Android O/S ("Nougat") while "nearly 80%" of iOS devices are running iOS 10.</a:t>
            </a:r>
          </a:p>
          <a:p>
            <a:r>
              <a:rPr lang="en-US" sz="2400" dirty="0" smtClean="0"/>
              <a:t>Now add to that the fact that it is common for many Android users to </a:t>
            </a:r>
            <a:r>
              <a:rPr lang="en-US" sz="2400" b="1" dirty="0" smtClean="0"/>
              <a:t>jailbreak</a:t>
            </a:r>
            <a:r>
              <a:rPr lang="en-US" sz="2400" dirty="0" smtClean="0"/>
              <a:t> their phones, loading "free" apps from "third party sources" where at least some content may routinely be malicious.</a:t>
            </a:r>
            <a:endParaRPr lang="en-US" sz="2400" dirty="0"/>
          </a:p>
          <a:p>
            <a:r>
              <a:rPr lang="en-US" sz="2400" dirty="0" smtClean="0"/>
              <a:t>However, even here, there is substantial room for optimism: </a:t>
            </a:r>
            <a:br>
              <a:rPr lang="en-US" sz="2400" dirty="0" smtClean="0"/>
            </a:br>
            <a:r>
              <a:rPr lang="en-US" sz="2400" dirty="0" smtClean="0"/>
              <a:t>as noted in the Wired article cited above, Google has made substantial progress in increasing deployment of Android updates.</a:t>
            </a:r>
          </a:p>
        </p:txBody>
      </p:sp>
      <p:sp>
        <p:nvSpPr>
          <p:cNvPr id="4" name="Slide Number Placeholder 3"/>
          <p:cNvSpPr>
            <a:spLocks noGrp="1"/>
          </p:cNvSpPr>
          <p:nvPr>
            <p:ph type="sldNum" sz="quarter" idx="12"/>
          </p:nvPr>
        </p:nvSpPr>
        <p:spPr/>
        <p:txBody>
          <a:bodyPr/>
          <a:lstStyle/>
          <a:p>
            <a:fld id="{AAD0682C-A969-5049-999C-8CAB041EE99B}" type="slidenum">
              <a:rPr lang="en-US" smtClean="0"/>
              <a:t>39</a:t>
            </a:fld>
            <a:endParaRPr lang="en-US"/>
          </a:p>
        </p:txBody>
      </p:sp>
    </p:spTree>
    <p:extLst>
      <p:ext uri="{BB962C8B-B14F-4D97-AF65-F5344CB8AC3E}">
        <p14:creationId xmlns:p14="http://schemas.microsoft.com/office/powerpoint/2010/main" val="406196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28"/>
            <a:ext cx="8229600" cy="454901"/>
          </a:xfrm>
        </p:spPr>
        <p:txBody>
          <a:bodyPr/>
          <a:lstStyle/>
          <a:p>
            <a:r>
              <a:rPr lang="en-US" sz="3200" b="1" dirty="0" smtClean="0"/>
              <a:t>A Little About Me</a:t>
            </a:r>
            <a:endParaRPr lang="en-US" sz="3200" b="1" dirty="0"/>
          </a:p>
        </p:txBody>
      </p:sp>
      <p:sp>
        <p:nvSpPr>
          <p:cNvPr id="3" name="Content Placeholder 2"/>
          <p:cNvSpPr>
            <a:spLocks noGrp="1"/>
          </p:cNvSpPr>
          <p:nvPr>
            <p:ph idx="1"/>
          </p:nvPr>
        </p:nvSpPr>
        <p:spPr>
          <a:xfrm>
            <a:off x="127000" y="797088"/>
            <a:ext cx="8853714" cy="5924387"/>
          </a:xfrm>
        </p:spPr>
        <p:txBody>
          <a:bodyPr>
            <a:normAutofit/>
          </a:bodyPr>
          <a:lstStyle/>
          <a:p>
            <a:r>
              <a:rPr lang="en-US" sz="2400" dirty="0" smtClean="0"/>
              <a:t>I worked for the </a:t>
            </a:r>
            <a:r>
              <a:rPr lang="en-US" sz="2400" b="1" dirty="0" smtClean="0"/>
              <a:t>University of Oregon </a:t>
            </a:r>
            <a:r>
              <a:rPr lang="en-US" sz="2400" dirty="0" smtClean="0"/>
              <a:t>Computing Center </a:t>
            </a:r>
            <a:r>
              <a:rPr lang="en-US" sz="2400" dirty="0" smtClean="0"/>
              <a:t>in Eugene </a:t>
            </a:r>
            <a:r>
              <a:rPr lang="en-US" sz="2400" dirty="0" smtClean="0"/>
              <a:t>for </a:t>
            </a:r>
            <a:r>
              <a:rPr lang="en-US" sz="2400" dirty="0" smtClean="0"/>
              <a:t>about 28 years. During part of that time, I ran Academic Computing (roughly a third of the Computing Center).</a:t>
            </a:r>
          </a:p>
          <a:p>
            <a:r>
              <a:rPr lang="en-US" sz="2400" dirty="0" smtClean="0"/>
              <a:t>Around 2006, under a contract UO signed with Internet2, I began working for Internet2 as their </a:t>
            </a:r>
            <a:r>
              <a:rPr lang="en-US" sz="2400" b="1" dirty="0" smtClean="0"/>
              <a:t>Nationwide Security Programs Manager. </a:t>
            </a:r>
            <a:r>
              <a:rPr lang="en-US" sz="2400" dirty="0" smtClean="0"/>
              <a:t>Somewhat later I also assumed responsibility for the InCommon </a:t>
            </a:r>
            <a:r>
              <a:rPr lang="en-US" sz="2400" b="1" dirty="0" smtClean="0"/>
              <a:t>SSL/TLS Certificate Program </a:t>
            </a:r>
            <a:r>
              <a:rPr lang="en-US" sz="2400" dirty="0" smtClean="0"/>
              <a:t>and </a:t>
            </a:r>
            <a:r>
              <a:rPr lang="en-US" sz="2400" b="1" dirty="0" smtClean="0"/>
              <a:t>Multifactor</a:t>
            </a:r>
            <a:r>
              <a:rPr lang="en-US" sz="2400" dirty="0" smtClean="0"/>
              <a:t> Program.</a:t>
            </a:r>
          </a:p>
          <a:p>
            <a:r>
              <a:rPr lang="en-US" sz="2400" dirty="0" smtClean="0"/>
              <a:t>In </a:t>
            </a:r>
            <a:r>
              <a:rPr lang="en-US" sz="2400" dirty="0" smtClean="0"/>
              <a:t>2014, </a:t>
            </a:r>
            <a:r>
              <a:rPr lang="en-US" sz="2400" dirty="0" smtClean="0"/>
              <a:t>I </a:t>
            </a:r>
            <a:r>
              <a:rPr lang="en-US" sz="2400" dirty="0" smtClean="0"/>
              <a:t>finally left UO and joined </a:t>
            </a:r>
            <a:r>
              <a:rPr lang="en-US" sz="2400" dirty="0" smtClean="0"/>
              <a:t>Paul </a:t>
            </a:r>
            <a:r>
              <a:rPr lang="en-US" sz="2400" dirty="0"/>
              <a:t>Vixie's company, </a:t>
            </a:r>
            <a:r>
              <a:rPr lang="en-US" sz="2400" b="1" dirty="0" smtClean="0"/>
              <a:t>Farsight </a:t>
            </a:r>
            <a:r>
              <a:rPr lang="en-US" sz="2400" b="1" dirty="0"/>
              <a:t>Security, Inc., </a:t>
            </a:r>
            <a:r>
              <a:rPr lang="en-US" sz="2400" dirty="0" smtClean="0"/>
              <a:t>(https</a:t>
            </a:r>
            <a:r>
              <a:rPr lang="en-US" sz="2400" dirty="0" smtClean="0"/>
              <a:t>://</a:t>
            </a:r>
            <a:r>
              <a:rPr lang="en-US" sz="2400" dirty="0" err="1" smtClean="0"/>
              <a:t>farsightsecurity.com</a:t>
            </a:r>
            <a:r>
              <a:rPr lang="en-US" sz="2400" dirty="0" smtClean="0"/>
              <a:t>/ </a:t>
            </a:r>
            <a:r>
              <a:rPr lang="en-US" sz="2400" dirty="0" smtClean="0"/>
              <a:t>).</a:t>
            </a:r>
          </a:p>
          <a:p>
            <a:r>
              <a:rPr lang="en-US" sz="2400" dirty="0" smtClean="0"/>
              <a:t> With </a:t>
            </a:r>
            <a:r>
              <a:rPr lang="en-US" sz="2400" dirty="0" smtClean="0"/>
              <a:t>Farsight's consent, I remain active in a variety of national and international cyber security activities, including serving as one of half a dozen Senior Technical Advisors for M3AAWG, and participating on the REN-ISAC TAG (Technical Advisory Group).</a:t>
            </a:r>
          </a:p>
          <a:p>
            <a:r>
              <a:rPr lang="en-US" sz="2400" dirty="0" smtClean="0"/>
              <a:t>You can see </a:t>
            </a:r>
            <a:r>
              <a:rPr lang="en-US" sz="2400" dirty="0" smtClean="0"/>
              <a:t>some of my previous </a:t>
            </a:r>
            <a:r>
              <a:rPr lang="en-US" sz="2400" dirty="0" smtClean="0"/>
              <a:t>public talks and blog postings </a:t>
            </a:r>
            <a:r>
              <a:rPr lang="en-US" sz="2400" dirty="0" smtClean="0"/>
              <a:t>at </a:t>
            </a:r>
            <a:r>
              <a:rPr lang="en-US" sz="2400" dirty="0" smtClean="0"/>
              <a:t>https://</a:t>
            </a:r>
            <a:r>
              <a:rPr lang="en-US" sz="2400" dirty="0" err="1" smtClean="0"/>
              <a:t>www.stsauver.com</a:t>
            </a:r>
            <a:r>
              <a:rPr lang="en-US" sz="2400" dirty="0" smtClean="0"/>
              <a:t>/joe/</a:t>
            </a:r>
          </a:p>
        </p:txBody>
      </p:sp>
      <p:sp>
        <p:nvSpPr>
          <p:cNvPr id="4" name="Slide Number Placeholder 3"/>
          <p:cNvSpPr>
            <a:spLocks noGrp="1"/>
          </p:cNvSpPr>
          <p:nvPr>
            <p:ph type="sldNum" sz="quarter" idx="12"/>
          </p:nvPr>
        </p:nvSpPr>
        <p:spPr/>
        <p:txBody>
          <a:bodyPr/>
          <a:lstStyle/>
          <a:p>
            <a:fld id="{AAD0682C-A969-5049-999C-8CAB041EE99B}" type="slidenum">
              <a:rPr lang="en-US" smtClean="0"/>
              <a:t>4</a:t>
            </a:fld>
            <a:endParaRPr lang="en-US"/>
          </a:p>
        </p:txBody>
      </p:sp>
    </p:spTree>
    <p:extLst>
      <p:ext uri="{BB962C8B-B14F-4D97-AF65-F5344CB8AC3E}">
        <p14:creationId xmlns:p14="http://schemas.microsoft.com/office/powerpoint/2010/main" val="167676527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013"/>
            <a:ext cx="7772400" cy="1470025"/>
          </a:xfrm>
        </p:spPr>
        <p:txBody>
          <a:bodyPr>
            <a:normAutofit/>
          </a:bodyPr>
          <a:lstStyle/>
          <a:p>
            <a:r>
              <a:rPr lang="en-US" sz="3200" b="1" dirty="0" smtClean="0"/>
              <a:t>IV. Data Breaches</a:t>
            </a:r>
            <a:endParaRPr lang="en-US" sz="3200" b="1" dirty="0"/>
          </a:p>
        </p:txBody>
      </p:sp>
      <p:sp>
        <p:nvSpPr>
          <p:cNvPr id="3" name="Subtitle 2"/>
          <p:cNvSpPr>
            <a:spLocks noGrp="1"/>
          </p:cNvSpPr>
          <p:nvPr>
            <p:ph type="subTitle" idx="1"/>
          </p:nvPr>
        </p:nvSpPr>
        <p:spPr>
          <a:xfrm>
            <a:off x="493059" y="3886200"/>
            <a:ext cx="8232588" cy="1752600"/>
          </a:xfrm>
        </p:spPr>
        <p:txBody>
          <a:bodyPr>
            <a:normAutofit/>
          </a:bodyPr>
          <a:lstStyle/>
          <a:p>
            <a:r>
              <a:rPr lang="en-US" sz="2400" dirty="0" smtClean="0">
                <a:solidFill>
                  <a:srgbClr val="000000"/>
                </a:solidFill>
              </a:rPr>
              <a:t>"</a:t>
            </a:r>
            <a:r>
              <a:rPr lang="en-US" sz="2400" dirty="0">
                <a:solidFill>
                  <a:srgbClr val="000000"/>
                </a:solidFill>
              </a:rPr>
              <a:t>Data breaches often result in CEO firing"</a:t>
            </a:r>
            <a:br>
              <a:rPr lang="en-US" sz="2400" dirty="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http</a:t>
            </a:r>
            <a:r>
              <a:rPr lang="en-US" sz="2400" dirty="0">
                <a:solidFill>
                  <a:srgbClr val="000000"/>
                </a:solidFill>
              </a:rPr>
              <a:t>://</a:t>
            </a:r>
            <a:r>
              <a:rPr lang="en-US" sz="2400" dirty="0" err="1">
                <a:solidFill>
                  <a:srgbClr val="000000"/>
                </a:solidFill>
              </a:rPr>
              <a:t>www.csoonline.com</a:t>
            </a:r>
            <a:r>
              <a:rPr lang="en-US" sz="2400" dirty="0">
                <a:solidFill>
                  <a:srgbClr val="000000"/>
                </a:solidFill>
              </a:rPr>
              <a:t>/article/3040982</a:t>
            </a:r>
            <a:r>
              <a:rPr lang="en-US" sz="2400" dirty="0" smtClean="0">
                <a:solidFill>
                  <a:srgbClr val="000000"/>
                </a:solidFill>
              </a:rPr>
              <a:t>/</a:t>
            </a:r>
            <a:br>
              <a:rPr lang="en-US" sz="2400" dirty="0" smtClean="0">
                <a:solidFill>
                  <a:srgbClr val="000000"/>
                </a:solidFill>
              </a:rPr>
            </a:br>
            <a:r>
              <a:rPr lang="en-US" sz="2400" dirty="0" smtClean="0">
                <a:solidFill>
                  <a:srgbClr val="000000"/>
                </a:solidFill>
              </a:rPr>
              <a:t>security</a:t>
            </a:r>
            <a:r>
              <a:rPr lang="en-US" sz="2400" dirty="0">
                <a:solidFill>
                  <a:srgbClr val="000000"/>
                </a:solidFill>
              </a:rPr>
              <a:t>/data-breaches-often-result-in-</a:t>
            </a:r>
            <a:r>
              <a:rPr lang="en-US" sz="2400" dirty="0" err="1">
                <a:solidFill>
                  <a:srgbClr val="000000"/>
                </a:solidFill>
              </a:rPr>
              <a:t>ceo</a:t>
            </a:r>
            <a:r>
              <a:rPr lang="en-US" sz="2400" dirty="0">
                <a:solidFill>
                  <a:srgbClr val="000000"/>
                </a:solidFill>
              </a:rPr>
              <a:t>-</a:t>
            </a:r>
            <a:r>
              <a:rPr lang="en-US" sz="2400" dirty="0" err="1">
                <a:solidFill>
                  <a:srgbClr val="000000"/>
                </a:solidFill>
              </a:rPr>
              <a:t>firing.html</a:t>
            </a:r>
            <a:endParaRPr lang="en-US" sz="2400" dirty="0">
              <a:solidFill>
                <a:srgbClr val="000000"/>
              </a:solidFill>
            </a:endParaRPr>
          </a:p>
        </p:txBody>
      </p:sp>
    </p:spTree>
    <p:extLst>
      <p:ext uri="{BB962C8B-B14F-4D97-AF65-F5344CB8AC3E}">
        <p14:creationId xmlns:p14="http://schemas.microsoft.com/office/powerpoint/2010/main" val="199191252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3385"/>
          </a:xfrm>
        </p:spPr>
        <p:txBody>
          <a:bodyPr/>
          <a:lstStyle/>
          <a:p>
            <a:r>
              <a:rPr lang="en-US" sz="3200" b="1" dirty="0" smtClean="0"/>
              <a:t>What's A "Data Breach?"</a:t>
            </a:r>
            <a:endParaRPr lang="en-US" sz="3200" b="1" dirty="0"/>
          </a:p>
        </p:txBody>
      </p:sp>
      <p:sp>
        <p:nvSpPr>
          <p:cNvPr id="3" name="Content Placeholder 2"/>
          <p:cNvSpPr>
            <a:spLocks noGrp="1"/>
          </p:cNvSpPr>
          <p:nvPr>
            <p:ph idx="1"/>
          </p:nvPr>
        </p:nvSpPr>
        <p:spPr>
          <a:xfrm>
            <a:off x="127000" y="703385"/>
            <a:ext cx="8853714" cy="6018090"/>
          </a:xfrm>
        </p:spPr>
        <p:txBody>
          <a:bodyPr>
            <a:normAutofit/>
          </a:bodyPr>
          <a:lstStyle/>
          <a:p>
            <a:r>
              <a:rPr lang="en-US" sz="2400" dirty="0" smtClean="0"/>
              <a:t>In a data breach, an unauthorized person gains access to your personal or financial data.</a:t>
            </a:r>
          </a:p>
          <a:p>
            <a:r>
              <a:rPr lang="en-US" sz="2400" dirty="0" smtClean="0"/>
              <a:t>For example:</a:t>
            </a:r>
          </a:p>
          <a:p>
            <a:pPr lvl="1"/>
            <a:r>
              <a:rPr lang="en-US" sz="2400" dirty="0"/>
              <a:t>An intruder at a college or university gains unauthorized access to </a:t>
            </a:r>
            <a:r>
              <a:rPr lang="en-US" sz="2400" b="1" dirty="0"/>
              <a:t>student academic records.</a:t>
            </a:r>
          </a:p>
          <a:p>
            <a:pPr lvl="1"/>
            <a:r>
              <a:rPr lang="en-US" sz="2400" dirty="0" smtClean="0"/>
              <a:t>A business that takes credit cards is compromised, and an online criminal </a:t>
            </a:r>
            <a:r>
              <a:rPr lang="en-US" sz="2400" b="1" dirty="0" smtClean="0"/>
              <a:t>gets customer credit card numbers, plus maybe the credit card owner's name and billing address.</a:t>
            </a:r>
          </a:p>
          <a:p>
            <a:pPr lvl="1"/>
            <a:r>
              <a:rPr lang="en-US" sz="2400" dirty="0" smtClean="0"/>
              <a:t>A disgruntled insider downloads a copy of </a:t>
            </a:r>
            <a:r>
              <a:rPr lang="en-US" sz="2400" b="1" dirty="0" smtClean="0"/>
              <a:t>a proprietary customer list,</a:t>
            </a:r>
            <a:r>
              <a:rPr lang="en-US" sz="2400" dirty="0" smtClean="0"/>
              <a:t> perhaps for sale to a direct competitor.</a:t>
            </a:r>
          </a:p>
          <a:p>
            <a:pPr lvl="1"/>
            <a:r>
              <a:rPr lang="en-US" sz="2400" dirty="0" smtClean="0"/>
              <a:t>A doctor's unencrypted laptop is stolen, potentially exposing </a:t>
            </a:r>
            <a:r>
              <a:rPr lang="en-US" sz="2400" b="1" dirty="0" smtClean="0"/>
              <a:t>details about her patients and their health care.</a:t>
            </a:r>
          </a:p>
          <a:p>
            <a:pPr lvl="1"/>
            <a:r>
              <a:rPr lang="en-US" sz="2400" dirty="0" smtClean="0"/>
              <a:t>Computers are sold as "surplus" with </a:t>
            </a:r>
            <a:r>
              <a:rPr lang="en-US" sz="2400" b="1" dirty="0" smtClean="0"/>
              <a:t>intact hard drives</a:t>
            </a:r>
          </a:p>
          <a:p>
            <a:pPr lvl="1"/>
            <a:r>
              <a:rPr lang="en-US" sz="2400" dirty="0" smtClean="0"/>
              <a:t>These are just a few of </a:t>
            </a:r>
            <a:r>
              <a:rPr lang="en-US" sz="2400" b="1" dirty="0" smtClean="0"/>
              <a:t>many</a:t>
            </a:r>
            <a:r>
              <a:rPr lang="en-US" sz="2400" dirty="0" smtClean="0"/>
              <a:t> possible breach scenarios...</a:t>
            </a:r>
          </a:p>
        </p:txBody>
      </p:sp>
      <p:sp>
        <p:nvSpPr>
          <p:cNvPr id="4" name="Slide Number Placeholder 3"/>
          <p:cNvSpPr>
            <a:spLocks noGrp="1"/>
          </p:cNvSpPr>
          <p:nvPr>
            <p:ph type="sldNum" sz="quarter" idx="12"/>
          </p:nvPr>
        </p:nvSpPr>
        <p:spPr/>
        <p:txBody>
          <a:bodyPr/>
          <a:lstStyle/>
          <a:p>
            <a:fld id="{AAD0682C-A969-5049-999C-8CAB041EE99B}" type="slidenum">
              <a:rPr lang="en-US" smtClean="0"/>
              <a:t>41</a:t>
            </a:fld>
            <a:endParaRPr lang="en-US"/>
          </a:p>
        </p:txBody>
      </p:sp>
    </p:spTree>
    <p:extLst>
      <p:ext uri="{BB962C8B-B14F-4D97-AF65-F5344CB8AC3E}">
        <p14:creationId xmlns:p14="http://schemas.microsoft.com/office/powerpoint/2010/main" val="265551572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19"/>
          </a:xfrm>
        </p:spPr>
        <p:txBody>
          <a:bodyPr/>
          <a:lstStyle/>
          <a:p>
            <a:r>
              <a:rPr lang="en-US" sz="3200" b="1" dirty="0" smtClean="0"/>
              <a:t>Recent Headlines</a:t>
            </a:r>
            <a:r>
              <a:rPr lang="en-US" sz="3200" b="1" dirty="0"/>
              <a:t> </a:t>
            </a:r>
            <a:r>
              <a:rPr lang="en-US" sz="3200" b="1" dirty="0" smtClean="0"/>
              <a:t>From The Data Breach Wars</a:t>
            </a:r>
            <a:endParaRPr lang="en-US" sz="3200" b="1" dirty="0"/>
          </a:p>
        </p:txBody>
      </p:sp>
      <p:sp>
        <p:nvSpPr>
          <p:cNvPr id="3" name="Content Placeholder 2"/>
          <p:cNvSpPr>
            <a:spLocks noGrp="1"/>
          </p:cNvSpPr>
          <p:nvPr>
            <p:ph idx="1"/>
          </p:nvPr>
        </p:nvSpPr>
        <p:spPr>
          <a:xfrm>
            <a:off x="127000" y="1106714"/>
            <a:ext cx="8853714" cy="5477747"/>
          </a:xfrm>
        </p:spPr>
        <p:txBody>
          <a:bodyPr>
            <a:normAutofit/>
          </a:bodyPr>
          <a:lstStyle/>
          <a:p>
            <a:r>
              <a:rPr lang="en-US" sz="2400" dirty="0" smtClean="0"/>
              <a:t>"</a:t>
            </a:r>
            <a:r>
              <a:rPr lang="en-US" sz="2400" b="1" dirty="0"/>
              <a:t>Yahoo says new hack affected 1 billion users, separate from earlier </a:t>
            </a:r>
            <a:r>
              <a:rPr lang="en-US" sz="2400" b="1" dirty="0" smtClean="0"/>
              <a:t>attack</a:t>
            </a:r>
            <a:r>
              <a:rPr lang="en-US" sz="2400" dirty="0"/>
              <a:t>," </a:t>
            </a:r>
            <a:r>
              <a:rPr lang="en-US" sz="2000" dirty="0"/>
              <a:t>http://</a:t>
            </a:r>
            <a:r>
              <a:rPr lang="en-US" sz="2000" dirty="0" err="1"/>
              <a:t>www.cnbc.com</a:t>
            </a:r>
            <a:r>
              <a:rPr lang="en-US" sz="2000" dirty="0"/>
              <a:t>/2016/12/14/yahoo-says-new-hack-affected-1-billion-users-separate-from-earlier-</a:t>
            </a:r>
            <a:r>
              <a:rPr lang="en-US" sz="2000" dirty="0" smtClean="0"/>
              <a:t>attack.html</a:t>
            </a:r>
            <a:br>
              <a:rPr lang="en-US" sz="2000" dirty="0" smtClean="0"/>
            </a:br>
            <a:r>
              <a:rPr lang="en-US" sz="2400" b="1" i="1" dirty="0" smtClean="0">
                <a:solidFill>
                  <a:srgbClr val="008000"/>
                </a:solidFill>
              </a:rPr>
              <a:t>But do you know anyone who still uses a Yahoo account for email? I sure don't. So who ARE those "billion users?"</a:t>
            </a:r>
          </a:p>
          <a:p>
            <a:endParaRPr lang="en-US" sz="2400" b="1" i="1" dirty="0">
              <a:solidFill>
                <a:srgbClr val="008000"/>
              </a:solidFill>
            </a:endParaRPr>
          </a:p>
          <a:p>
            <a:r>
              <a:rPr lang="en-US" sz="2400" b="1" dirty="0"/>
              <a:t>"</a:t>
            </a:r>
            <a:r>
              <a:rPr lang="en-US" sz="2400" b="1" dirty="0" err="1"/>
              <a:t>Spammergate</a:t>
            </a:r>
            <a:r>
              <a:rPr lang="en-US" sz="2400" b="1" dirty="0"/>
              <a:t>: The Fall of an Empire,"</a:t>
            </a:r>
            <a:br>
              <a:rPr lang="en-US" sz="2400" b="1" dirty="0"/>
            </a:br>
            <a:r>
              <a:rPr lang="en-US" sz="2400" dirty="0"/>
              <a:t>https://</a:t>
            </a:r>
            <a:r>
              <a:rPr lang="en-US" sz="2400" dirty="0" err="1"/>
              <a:t>mackeeper.com</a:t>
            </a:r>
            <a:r>
              <a:rPr lang="en-US" sz="2400" dirty="0"/>
              <a:t>/blog/post/339-spammergate-the-fall-of-an-empire</a:t>
            </a:r>
            <a:br>
              <a:rPr lang="en-US" sz="2400" dirty="0"/>
            </a:br>
            <a:r>
              <a:rPr lang="en-US" sz="2400" dirty="0" smtClean="0"/>
              <a:t>"The </a:t>
            </a:r>
            <a:r>
              <a:rPr lang="en-US" sz="2400" dirty="0"/>
              <a:t>situation presents a tangible threat to online privacy and security as it involves a </a:t>
            </a:r>
            <a:r>
              <a:rPr lang="en-US" sz="2400" b="1" dirty="0"/>
              <a:t>database of 1.4 billion email accounts </a:t>
            </a:r>
            <a:r>
              <a:rPr lang="en-US" sz="2400" dirty="0"/>
              <a:t>combined with real names, user IP addresses, and often physical address</a:t>
            </a:r>
            <a:r>
              <a:rPr lang="en-US" sz="2400" dirty="0" smtClean="0"/>
              <a:t>."</a:t>
            </a:r>
            <a:br>
              <a:rPr lang="en-US" sz="2400" dirty="0" smtClean="0"/>
            </a:br>
            <a:r>
              <a:rPr lang="en-US" sz="2400" b="1" i="1" dirty="0" smtClean="0">
                <a:solidFill>
                  <a:srgbClr val="008000"/>
                </a:solidFill>
              </a:rPr>
              <a:t>But wait, is that even PII? In some states, I suppose yes...</a:t>
            </a:r>
            <a:endParaRPr lang="en-US" sz="2400" b="1" i="1" dirty="0">
              <a:solidFill>
                <a:srgbClr val="008000"/>
              </a:solidFill>
            </a:endParaRPr>
          </a:p>
        </p:txBody>
      </p:sp>
      <p:sp>
        <p:nvSpPr>
          <p:cNvPr id="4" name="Slide Number Placeholder 3"/>
          <p:cNvSpPr>
            <a:spLocks noGrp="1"/>
          </p:cNvSpPr>
          <p:nvPr>
            <p:ph type="sldNum" sz="quarter" idx="12"/>
          </p:nvPr>
        </p:nvSpPr>
        <p:spPr/>
        <p:txBody>
          <a:bodyPr/>
          <a:lstStyle/>
          <a:p>
            <a:fld id="{AAD0682C-A969-5049-999C-8CAB041EE99B}" type="slidenum">
              <a:rPr lang="en-US" smtClean="0"/>
              <a:t>42</a:t>
            </a:fld>
            <a:endParaRPr lang="en-US"/>
          </a:p>
        </p:txBody>
      </p:sp>
    </p:spTree>
    <p:extLst>
      <p:ext uri="{BB962C8B-B14F-4D97-AF65-F5344CB8AC3E}">
        <p14:creationId xmlns:p14="http://schemas.microsoft.com/office/powerpoint/2010/main" val="6399893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770"/>
            <a:ext cx="8229600" cy="547076"/>
          </a:xfrm>
        </p:spPr>
        <p:txBody>
          <a:bodyPr/>
          <a:lstStyle/>
          <a:p>
            <a:r>
              <a:rPr lang="en-US" sz="3200" b="1" dirty="0" smtClean="0"/>
              <a:t>On The Other Hand...</a:t>
            </a:r>
            <a:endParaRPr lang="en-US" sz="3200" b="1" dirty="0"/>
          </a:p>
        </p:txBody>
      </p:sp>
      <p:sp>
        <p:nvSpPr>
          <p:cNvPr id="3" name="Content Placeholder 2"/>
          <p:cNvSpPr>
            <a:spLocks noGrp="1"/>
          </p:cNvSpPr>
          <p:nvPr>
            <p:ph idx="1"/>
          </p:nvPr>
        </p:nvSpPr>
        <p:spPr>
          <a:xfrm>
            <a:off x="127000" y="820614"/>
            <a:ext cx="8853714" cy="5705231"/>
          </a:xfrm>
        </p:spPr>
        <p:txBody>
          <a:bodyPr>
            <a:normAutofit/>
          </a:bodyPr>
          <a:lstStyle/>
          <a:p>
            <a:r>
              <a:rPr lang="en-US" sz="2400" b="1" dirty="0"/>
              <a:t>"LeakedSource and its database of hacked accounts is gone," </a:t>
            </a:r>
            <a:r>
              <a:rPr lang="en-US" sz="2400" dirty="0"/>
              <a:t>https://</a:t>
            </a:r>
            <a:r>
              <a:rPr lang="en-US" sz="2400" dirty="0" err="1"/>
              <a:t>www.engadget.com</a:t>
            </a:r>
            <a:r>
              <a:rPr lang="en-US" sz="2400" dirty="0"/>
              <a:t>/2017/01/27/</a:t>
            </a:r>
            <a:r>
              <a:rPr lang="en-US" sz="2400" dirty="0" err="1"/>
              <a:t>leakedsource</a:t>
            </a:r>
            <a:r>
              <a:rPr lang="en-US" sz="2400" dirty="0"/>
              <a:t>-data-breach-notification-site-down</a:t>
            </a:r>
            <a:r>
              <a:rPr lang="en-US" sz="2400" dirty="0" smtClean="0"/>
              <a:t>/</a:t>
            </a:r>
            <a:br>
              <a:rPr lang="en-US" sz="2400" dirty="0" smtClean="0"/>
            </a:br>
            <a:endParaRPr lang="en-US" sz="2400" b="1" dirty="0" smtClean="0">
              <a:solidFill>
                <a:srgbClr val="008000"/>
              </a:solidFill>
            </a:endParaRPr>
          </a:p>
          <a:p>
            <a:r>
              <a:rPr lang="en-US" sz="2400" dirty="0" smtClean="0">
                <a:solidFill>
                  <a:srgbClr val="008000"/>
                </a:solidFill>
              </a:rPr>
              <a:t>"</a:t>
            </a:r>
            <a:r>
              <a:rPr lang="en-US" sz="2400" dirty="0">
                <a:solidFill>
                  <a:srgbClr val="008000"/>
                </a:solidFill>
              </a:rPr>
              <a:t>A website that sold access to a database of more than </a:t>
            </a:r>
            <a:r>
              <a:rPr lang="en-US" sz="2400" b="1" dirty="0">
                <a:solidFill>
                  <a:srgbClr val="008000"/>
                </a:solidFill>
              </a:rPr>
              <a:t>3 billion hacked accounts </a:t>
            </a:r>
            <a:r>
              <a:rPr lang="en-US" sz="2400" dirty="0">
                <a:solidFill>
                  <a:srgbClr val="008000"/>
                </a:solidFill>
              </a:rPr>
              <a:t>has suddenly vanished. LeakedSource had built a business on collecting and packaging information exposed through various data breaches. It gathered compromised account details and made it searchable so users could see which of their email addresses, phone numbers and passwords were vulnerable</a:t>
            </a:r>
            <a:r>
              <a:rPr lang="en-US" sz="2400" dirty="0" smtClean="0">
                <a:solidFill>
                  <a:srgbClr val="008000"/>
                </a:solidFill>
              </a:rPr>
              <a:t>. </a:t>
            </a:r>
            <a:r>
              <a:rPr lang="en-US" sz="2400" dirty="0">
                <a:solidFill>
                  <a:srgbClr val="008000"/>
                </a:solidFill>
              </a:rPr>
              <a:t>[...] The circumstances surrounding the site's disappearance are murky</a:t>
            </a:r>
            <a:r>
              <a:rPr lang="en-US" sz="2400" dirty="0" smtClean="0">
                <a:solidFill>
                  <a:srgbClr val="008000"/>
                </a:solidFill>
              </a:rPr>
              <a:t>.</a:t>
            </a:r>
            <a:br>
              <a:rPr lang="en-US" sz="2400" dirty="0" smtClean="0">
                <a:solidFill>
                  <a:srgbClr val="008000"/>
                </a:solidFill>
              </a:rPr>
            </a:br>
            <a:r>
              <a:rPr lang="en-US" sz="2400" dirty="0" smtClean="0">
                <a:solidFill>
                  <a:srgbClr val="008000"/>
                </a:solidFill>
              </a:rPr>
              <a:t>A </a:t>
            </a:r>
            <a:r>
              <a:rPr lang="en-US" sz="2400" dirty="0">
                <a:solidFill>
                  <a:srgbClr val="008000"/>
                </a:solidFill>
              </a:rPr>
              <a:t>user going by "LTD" </a:t>
            </a:r>
            <a:r>
              <a:rPr lang="en-US" sz="2400" dirty="0" smtClean="0">
                <a:solidFill>
                  <a:srgbClr val="008000"/>
                </a:solidFill>
              </a:rPr>
              <a:t>wrote [...]: </a:t>
            </a:r>
            <a:r>
              <a:rPr lang="en-US" sz="2400" dirty="0">
                <a:solidFill>
                  <a:srgbClr val="008000"/>
                </a:solidFill>
              </a:rPr>
              <a:t>"LeakedSource is down forever and won't be coming back. Owner raided early this morning. Wasn't arrested, but all SSDs got taken, and LeakedSource servers got </a:t>
            </a:r>
            <a:r>
              <a:rPr lang="en-US" sz="2400" dirty="0" err="1">
                <a:solidFill>
                  <a:srgbClr val="008000"/>
                </a:solidFill>
              </a:rPr>
              <a:t>subpoena'd</a:t>
            </a:r>
            <a:r>
              <a:rPr lang="en-US" sz="2400" dirty="0">
                <a:solidFill>
                  <a:srgbClr val="008000"/>
                </a:solidFill>
              </a:rPr>
              <a:t> and placed under federal </a:t>
            </a:r>
            <a:r>
              <a:rPr lang="en-US" sz="2400" dirty="0" smtClean="0">
                <a:solidFill>
                  <a:srgbClr val="008000"/>
                </a:solidFill>
              </a:rPr>
              <a:t>investigation</a:t>
            </a:r>
            <a:r>
              <a:rPr lang="en-US" sz="2400" dirty="0">
                <a:solidFill>
                  <a:srgbClr val="008000"/>
                </a:solidFill>
              </a:rPr>
              <a:t> </a:t>
            </a:r>
            <a:r>
              <a:rPr lang="en-US" sz="2400" dirty="0" smtClean="0">
                <a:solidFill>
                  <a:srgbClr val="008000"/>
                </a:solidFill>
              </a:rPr>
              <a:t>[...]"</a:t>
            </a:r>
            <a:endParaRPr lang="en-US" sz="2400" i="1" dirty="0">
              <a:solidFill>
                <a:srgbClr val="008000"/>
              </a:solidFill>
            </a:endParaRPr>
          </a:p>
        </p:txBody>
      </p:sp>
      <p:sp>
        <p:nvSpPr>
          <p:cNvPr id="4" name="Slide Number Placeholder 3"/>
          <p:cNvSpPr>
            <a:spLocks noGrp="1"/>
          </p:cNvSpPr>
          <p:nvPr>
            <p:ph type="sldNum" sz="quarter" idx="12"/>
          </p:nvPr>
        </p:nvSpPr>
        <p:spPr/>
        <p:txBody>
          <a:bodyPr/>
          <a:lstStyle/>
          <a:p>
            <a:fld id="{AAD0682C-A969-5049-999C-8CAB041EE99B}" type="slidenum">
              <a:rPr lang="en-US" smtClean="0"/>
              <a:t>43</a:t>
            </a:fld>
            <a:endParaRPr lang="en-US"/>
          </a:p>
        </p:txBody>
      </p:sp>
    </p:spTree>
    <p:extLst>
      <p:ext uri="{BB962C8B-B14F-4D97-AF65-F5344CB8AC3E}">
        <p14:creationId xmlns:p14="http://schemas.microsoft.com/office/powerpoint/2010/main" val="263309887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770"/>
            <a:ext cx="8229600" cy="547076"/>
          </a:xfrm>
        </p:spPr>
        <p:txBody>
          <a:bodyPr/>
          <a:lstStyle/>
          <a:p>
            <a:r>
              <a:rPr lang="en-US" sz="3200" b="1" dirty="0" smtClean="0"/>
              <a:t>Recent Breaches, ALL INDUSTRIES, Visualized</a:t>
            </a:r>
            <a:endParaRPr lang="en-US" sz="3200" b="1" dirty="0"/>
          </a:p>
        </p:txBody>
      </p:sp>
      <p:sp>
        <p:nvSpPr>
          <p:cNvPr id="4" name="Slide Number Placeholder 3"/>
          <p:cNvSpPr>
            <a:spLocks noGrp="1"/>
          </p:cNvSpPr>
          <p:nvPr>
            <p:ph type="sldNum" sz="quarter" idx="12"/>
          </p:nvPr>
        </p:nvSpPr>
        <p:spPr/>
        <p:txBody>
          <a:bodyPr/>
          <a:lstStyle/>
          <a:p>
            <a:fld id="{AAD0682C-A969-5049-999C-8CAB041EE99B}" type="slidenum">
              <a:rPr lang="en-US" smtClean="0"/>
              <a:t>44</a:t>
            </a:fld>
            <a:endParaRPr lang="en-US"/>
          </a:p>
        </p:txBody>
      </p:sp>
      <p:pic>
        <p:nvPicPr>
          <p:cNvPr id="6" name="Picture 5" descr="biggest-breach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6891"/>
            <a:ext cx="9144000" cy="5459459"/>
          </a:xfrm>
          <a:prstGeom prst="rect">
            <a:avLst/>
          </a:prstGeom>
        </p:spPr>
      </p:pic>
    </p:spTree>
    <p:extLst>
      <p:ext uri="{BB962C8B-B14F-4D97-AF65-F5344CB8AC3E}">
        <p14:creationId xmlns:p14="http://schemas.microsoft.com/office/powerpoint/2010/main" val="37321021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770"/>
            <a:ext cx="8229600" cy="547076"/>
          </a:xfrm>
        </p:spPr>
        <p:txBody>
          <a:bodyPr/>
          <a:lstStyle/>
          <a:p>
            <a:r>
              <a:rPr lang="en-US" sz="3200" b="1" dirty="0" smtClean="0"/>
              <a:t>Recent Breaches IN ACADEMIA Visualized</a:t>
            </a:r>
            <a:endParaRPr lang="en-US" sz="3200" b="1" dirty="0"/>
          </a:p>
        </p:txBody>
      </p:sp>
      <p:sp>
        <p:nvSpPr>
          <p:cNvPr id="4" name="Slide Number Placeholder 3"/>
          <p:cNvSpPr>
            <a:spLocks noGrp="1"/>
          </p:cNvSpPr>
          <p:nvPr>
            <p:ph type="sldNum" sz="quarter" idx="12"/>
          </p:nvPr>
        </p:nvSpPr>
        <p:spPr/>
        <p:txBody>
          <a:bodyPr/>
          <a:lstStyle/>
          <a:p>
            <a:fld id="{AAD0682C-A969-5049-999C-8CAB041EE99B}" type="slidenum">
              <a:rPr lang="en-US" smtClean="0"/>
              <a:t>45</a:t>
            </a:fld>
            <a:endParaRPr lang="en-US"/>
          </a:p>
        </p:txBody>
      </p:sp>
      <p:pic>
        <p:nvPicPr>
          <p:cNvPr id="3" name="Picture 2" descr="biggest-breach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001"/>
            <a:ext cx="9144000" cy="5404349"/>
          </a:xfrm>
          <a:prstGeom prst="rect">
            <a:avLst/>
          </a:prstGeom>
        </p:spPr>
      </p:pic>
    </p:spTree>
    <p:extLst>
      <p:ext uri="{BB962C8B-B14F-4D97-AF65-F5344CB8AC3E}">
        <p14:creationId xmlns:p14="http://schemas.microsoft.com/office/powerpoint/2010/main" val="35694804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72"/>
            <a:ext cx="9144000" cy="1001058"/>
          </a:xfrm>
        </p:spPr>
        <p:txBody>
          <a:bodyPr/>
          <a:lstStyle/>
          <a:p>
            <a:r>
              <a:rPr lang="en-US" sz="3200" b="1" dirty="0" smtClean="0"/>
              <a:t>There's a Tradition in the Cyber Security Industry of Bashing Higher Ed As Being "Weak" On Cyber...</a:t>
            </a:r>
            <a:endParaRPr lang="en-US" sz="3200" b="1" u="sng" dirty="0"/>
          </a:p>
        </p:txBody>
      </p:sp>
      <p:sp>
        <p:nvSpPr>
          <p:cNvPr id="3" name="Content Placeholder 2"/>
          <p:cNvSpPr>
            <a:spLocks noGrp="1"/>
          </p:cNvSpPr>
          <p:nvPr>
            <p:ph idx="1"/>
          </p:nvPr>
        </p:nvSpPr>
        <p:spPr>
          <a:xfrm>
            <a:off x="127000" y="1284941"/>
            <a:ext cx="8853714" cy="5319059"/>
          </a:xfrm>
        </p:spPr>
        <p:txBody>
          <a:bodyPr>
            <a:normAutofit/>
          </a:bodyPr>
          <a:lstStyle/>
          <a:p>
            <a:r>
              <a:rPr lang="en-US" sz="2000" dirty="0" smtClean="0"/>
              <a:t>For example, </a:t>
            </a:r>
            <a:r>
              <a:rPr lang="en-US" sz="2000" dirty="0" err="1" smtClean="0"/>
              <a:t>CloudMask</a:t>
            </a:r>
            <a:r>
              <a:rPr lang="en-US" sz="2000" dirty="0"/>
              <a:t> says "Did you know that since 2005, higher education hacks were responsible for 35 percent of all data breaches and that there is at least one attack on colleges and universities every week?" </a:t>
            </a:r>
            <a:r>
              <a:rPr lang="en-US" sz="2000" dirty="0" smtClean="0"/>
              <a:t/>
            </a:r>
            <a:br>
              <a:rPr lang="en-US" sz="2000" dirty="0" smtClean="0"/>
            </a:br>
            <a:r>
              <a:rPr lang="en-US" sz="2000" dirty="0" smtClean="0"/>
              <a:t>(https</a:t>
            </a:r>
            <a:r>
              <a:rPr lang="en-US" sz="2000" dirty="0"/>
              <a:t>://</a:t>
            </a:r>
            <a:r>
              <a:rPr lang="en-US" sz="2000" dirty="0" err="1"/>
              <a:t>www.cloudmask.com</a:t>
            </a:r>
            <a:r>
              <a:rPr lang="en-US" sz="2000" dirty="0"/>
              <a:t>/videos/higher-education-has-high-risk-of-data-breach-</a:t>
            </a:r>
            <a:r>
              <a:rPr lang="en-US" sz="2000" dirty="0" smtClean="0"/>
              <a:t>video )</a:t>
            </a:r>
          </a:p>
          <a:p>
            <a:r>
              <a:rPr lang="en-US" sz="2000" dirty="0" smtClean="0"/>
              <a:t>Or consider "</a:t>
            </a:r>
            <a:r>
              <a:rPr lang="en-US" sz="2000" dirty="0"/>
              <a:t>The threat landscape in higher education is more dangerous than ever. In 2016 to-date, the education sector rose </a:t>
            </a:r>
            <a:r>
              <a:rPr lang="en-US" sz="2000" dirty="0" smtClean="0"/>
              <a:t>to </a:t>
            </a:r>
            <a:r>
              <a:rPr lang="en-US" sz="2000" dirty="0"/>
              <a:t>the No. 2 most targeted sector in Symantec’s most recent Internet Security Threat Report, moving up from the No. 3 spot l</a:t>
            </a:r>
            <a:r>
              <a:rPr lang="en-US" sz="2000" dirty="0" smtClean="0"/>
              <a:t>ast </a:t>
            </a:r>
            <a:r>
              <a:rPr lang="en-US" sz="2000" dirty="0"/>
              <a:t>year</a:t>
            </a:r>
            <a:r>
              <a:rPr lang="en-US" sz="2000" dirty="0" smtClean="0"/>
              <a:t>. </a:t>
            </a:r>
            <a:r>
              <a:rPr lang="en-US" sz="2000" dirty="0"/>
              <a:t>[...] colleges have historically lagged behind the corporate sector when it comes to paying attention to data security, embracing the best cyber-security technology available or modernizing their IT environment form a cyber-security defense point of view." </a:t>
            </a:r>
            <a:r>
              <a:rPr lang="en-US" sz="2000" dirty="0" smtClean="0"/>
              <a:t/>
            </a:r>
            <a:br>
              <a:rPr lang="en-US" sz="2000" dirty="0" smtClean="0"/>
            </a:br>
            <a:r>
              <a:rPr lang="en-US" sz="2000" dirty="0" smtClean="0"/>
              <a:t>(https</a:t>
            </a:r>
            <a:r>
              <a:rPr lang="en-US" sz="2000" dirty="0"/>
              <a:t>://</a:t>
            </a:r>
            <a:r>
              <a:rPr lang="en-US" sz="2000" dirty="0" err="1"/>
              <a:t>www.netswitch.net</a:t>
            </a:r>
            <a:r>
              <a:rPr lang="en-US" sz="2000" dirty="0"/>
              <a:t>/education-2-target-for-cyber-attacks-in-2016</a:t>
            </a:r>
            <a:r>
              <a:rPr lang="en-US" sz="2000" dirty="0" smtClean="0"/>
              <a:t>/ )</a:t>
            </a:r>
          </a:p>
          <a:p>
            <a:r>
              <a:rPr lang="en-US" sz="2000" b="1" dirty="0" err="1" smtClean="0"/>
              <a:t>Grr</a:t>
            </a:r>
            <a:r>
              <a:rPr lang="en-US" sz="2000" b="1" dirty="0" smtClean="0"/>
              <a:t>...</a:t>
            </a:r>
            <a:r>
              <a:rPr lang="en-US" sz="2000" dirty="0" smtClean="0"/>
              <a:t> Note the fear-based attempt at cyber security selling.</a:t>
            </a:r>
          </a:p>
          <a:p>
            <a:r>
              <a:rPr lang="en-US" sz="2400" b="1" dirty="0" smtClean="0"/>
              <a:t>Personally, I think higher education takes cyber security VERY seriously. That's reflected in data breach stats for MT higher ed.</a:t>
            </a:r>
          </a:p>
        </p:txBody>
      </p:sp>
      <p:sp>
        <p:nvSpPr>
          <p:cNvPr id="4" name="Slide Number Placeholder 3"/>
          <p:cNvSpPr>
            <a:spLocks noGrp="1"/>
          </p:cNvSpPr>
          <p:nvPr>
            <p:ph type="sldNum" sz="quarter" idx="12"/>
          </p:nvPr>
        </p:nvSpPr>
        <p:spPr/>
        <p:txBody>
          <a:bodyPr/>
          <a:lstStyle/>
          <a:p>
            <a:fld id="{AAD0682C-A969-5049-999C-8CAB041EE99B}" type="slidenum">
              <a:rPr lang="en-US" smtClean="0"/>
              <a:t>46</a:t>
            </a:fld>
            <a:endParaRPr lang="en-US" dirty="0"/>
          </a:p>
        </p:txBody>
      </p:sp>
    </p:spTree>
    <p:extLst>
      <p:ext uri="{BB962C8B-B14F-4D97-AF65-F5344CB8AC3E}">
        <p14:creationId xmlns:p14="http://schemas.microsoft.com/office/powerpoint/2010/main" val="123801831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050"/>
            <a:ext cx="9144000" cy="596219"/>
          </a:xfrm>
        </p:spPr>
        <p:txBody>
          <a:bodyPr/>
          <a:lstStyle/>
          <a:p>
            <a:r>
              <a:rPr lang="en-US" sz="3200" b="1" dirty="0" smtClean="0"/>
              <a:t>The Breach Problem by The Numbers </a:t>
            </a:r>
            <a:r>
              <a:rPr lang="en-US" sz="3200" b="1" u="sng" dirty="0" smtClean="0"/>
              <a:t>for Montana</a:t>
            </a:r>
            <a:endParaRPr lang="en-US" sz="3200" b="1" u="sng" dirty="0"/>
          </a:p>
        </p:txBody>
      </p:sp>
      <p:sp>
        <p:nvSpPr>
          <p:cNvPr id="3" name="Content Placeholder 2"/>
          <p:cNvSpPr>
            <a:spLocks noGrp="1"/>
          </p:cNvSpPr>
          <p:nvPr>
            <p:ph idx="1"/>
          </p:nvPr>
        </p:nvSpPr>
        <p:spPr>
          <a:xfrm>
            <a:off x="127000" y="926353"/>
            <a:ext cx="8853714" cy="5795122"/>
          </a:xfrm>
        </p:spPr>
        <p:txBody>
          <a:bodyPr>
            <a:normAutofit/>
          </a:bodyPr>
          <a:lstStyle/>
          <a:p>
            <a:r>
              <a:rPr lang="en-US" sz="2400" b="1" dirty="0" smtClean="0"/>
              <a:t>Montana's Department of Justice web site lists 472 data breach incidents</a:t>
            </a:r>
            <a:r>
              <a:rPr lang="en-US" sz="2400" b="1" dirty="0"/>
              <a:t> </a:t>
            </a:r>
            <a:r>
              <a:rPr lang="en-US" sz="2400" b="1" dirty="0" smtClean="0"/>
              <a:t>affecting Montanans,  </a:t>
            </a:r>
            <a:r>
              <a:rPr lang="en-US" sz="2400" b="1" dirty="0"/>
              <a:t>see https://</a:t>
            </a:r>
            <a:r>
              <a:rPr lang="en-US" sz="2400" b="1" dirty="0" err="1"/>
              <a:t>dojmt.gov</a:t>
            </a:r>
            <a:r>
              <a:rPr lang="en-US" sz="2400" b="1" dirty="0"/>
              <a:t>/consumer/consumers-known-data-breach-incidents</a:t>
            </a:r>
            <a:r>
              <a:rPr lang="en-US" sz="2400" b="1" dirty="0" smtClean="0"/>
              <a:t>/</a:t>
            </a:r>
          </a:p>
          <a:p>
            <a:r>
              <a:rPr lang="en-US" sz="2400" dirty="0" smtClean="0"/>
              <a:t>If we use the form on that page, we can see incidents per year:</a:t>
            </a:r>
          </a:p>
          <a:p>
            <a:pPr lvl="1"/>
            <a:r>
              <a:rPr lang="en-US" sz="2400" dirty="0" smtClean="0"/>
              <a:t>2017 (through April 9</a:t>
            </a:r>
            <a:r>
              <a:rPr lang="en-US" sz="2400" baseline="30000" dirty="0" smtClean="0"/>
              <a:t>th</a:t>
            </a:r>
            <a:r>
              <a:rPr lang="en-US" sz="2400" dirty="0" smtClean="0"/>
              <a:t>): 54</a:t>
            </a:r>
          </a:p>
          <a:p>
            <a:pPr lvl="1"/>
            <a:r>
              <a:rPr lang="en-US" sz="2400" dirty="0" smtClean="0"/>
              <a:t>2016: 305</a:t>
            </a:r>
          </a:p>
          <a:p>
            <a:pPr lvl="1"/>
            <a:r>
              <a:rPr lang="en-US" sz="2400" dirty="0" smtClean="0"/>
              <a:t>2015: 91</a:t>
            </a:r>
          </a:p>
          <a:p>
            <a:pPr lvl="1"/>
            <a:r>
              <a:rPr lang="en-US" sz="2400" dirty="0" smtClean="0"/>
              <a:t>2014: 11</a:t>
            </a:r>
          </a:p>
          <a:p>
            <a:pPr lvl="1"/>
            <a:r>
              <a:rPr lang="en-US" sz="2400" dirty="0" smtClean="0"/>
              <a:t>2013: 3</a:t>
            </a:r>
          </a:p>
          <a:p>
            <a:r>
              <a:rPr lang="en-US" sz="2400" b="1" dirty="0" smtClean="0"/>
              <a:t>Searching for "university" the site returns 12 listings, affecting a total of 517 Montanans (none from a university actually located in Montana). Searching for "college", we find another 9 listings affecting 27 Montanans (none from a Montana college). That's pretty good.</a:t>
            </a:r>
          </a:p>
        </p:txBody>
      </p:sp>
      <p:sp>
        <p:nvSpPr>
          <p:cNvPr id="4" name="Slide Number Placeholder 3"/>
          <p:cNvSpPr>
            <a:spLocks noGrp="1"/>
          </p:cNvSpPr>
          <p:nvPr>
            <p:ph type="sldNum" sz="quarter" idx="12"/>
          </p:nvPr>
        </p:nvSpPr>
        <p:spPr/>
        <p:txBody>
          <a:bodyPr/>
          <a:lstStyle/>
          <a:p>
            <a:fld id="{AAD0682C-A969-5049-999C-8CAB041EE99B}" type="slidenum">
              <a:rPr lang="en-US" smtClean="0"/>
              <a:t>47</a:t>
            </a:fld>
            <a:endParaRPr lang="en-US"/>
          </a:p>
        </p:txBody>
      </p:sp>
    </p:spTree>
    <p:extLst>
      <p:ext uri="{BB962C8B-B14F-4D97-AF65-F5344CB8AC3E}">
        <p14:creationId xmlns:p14="http://schemas.microsoft.com/office/powerpoint/2010/main" val="59655418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051"/>
            <a:ext cx="9144000" cy="412656"/>
          </a:xfrm>
        </p:spPr>
        <p:txBody>
          <a:bodyPr/>
          <a:lstStyle/>
          <a:p>
            <a:r>
              <a:rPr lang="en-US" sz="3200" b="1" dirty="0" smtClean="0"/>
              <a:t>Keeping Your PII Breach-Free Streak Intact</a:t>
            </a:r>
            <a:endParaRPr lang="en-US" sz="3200" b="1" u="sng" dirty="0"/>
          </a:p>
        </p:txBody>
      </p:sp>
      <p:sp>
        <p:nvSpPr>
          <p:cNvPr id="3" name="Content Placeholder 2"/>
          <p:cNvSpPr>
            <a:spLocks noGrp="1"/>
          </p:cNvSpPr>
          <p:nvPr>
            <p:ph idx="1"/>
          </p:nvPr>
        </p:nvSpPr>
        <p:spPr>
          <a:xfrm>
            <a:off x="127000" y="732118"/>
            <a:ext cx="8853714" cy="5782235"/>
          </a:xfrm>
        </p:spPr>
        <p:txBody>
          <a:bodyPr>
            <a:normAutofit/>
          </a:bodyPr>
          <a:lstStyle/>
          <a:p>
            <a:r>
              <a:rPr lang="en-US" sz="2400" b="1" dirty="0" smtClean="0"/>
              <a:t>Outsource institutional payment card processing if you haven't already.</a:t>
            </a:r>
          </a:p>
          <a:p>
            <a:r>
              <a:rPr lang="en-US" sz="2400" b="1" dirty="0" smtClean="0"/>
              <a:t>Categorize and inventory </a:t>
            </a:r>
            <a:r>
              <a:rPr lang="en-US" sz="2400" dirty="0" smtClean="0"/>
              <a:t>your data. Know where you have PII, and remember </a:t>
            </a:r>
            <a:r>
              <a:rPr lang="en-US" sz="2400" dirty="0"/>
              <a:t>that PII may be on </a:t>
            </a:r>
            <a:r>
              <a:rPr lang="en-US" sz="2400" b="1" dirty="0"/>
              <a:t>research</a:t>
            </a:r>
            <a:r>
              <a:rPr lang="en-US" sz="2400" dirty="0"/>
              <a:t> systems as well as </a:t>
            </a:r>
            <a:r>
              <a:rPr lang="en-US" sz="2400" b="1" dirty="0"/>
              <a:t>administrative</a:t>
            </a:r>
            <a:r>
              <a:rPr lang="en-US" sz="2400" dirty="0"/>
              <a:t> </a:t>
            </a:r>
            <a:r>
              <a:rPr lang="en-US" sz="2400" dirty="0" smtClean="0"/>
              <a:t>systems.</a:t>
            </a:r>
            <a:endParaRPr lang="en-US" sz="2400" dirty="0"/>
          </a:p>
          <a:p>
            <a:r>
              <a:rPr lang="en-US" sz="2400" b="1" dirty="0" smtClean="0"/>
              <a:t>Manage your PII </a:t>
            </a:r>
            <a:r>
              <a:rPr lang="en-US" sz="2400" dirty="0" smtClean="0"/>
              <a:t>-- don't just be a data packrat. Delete any records containing PII consistent with your institution's record retention schedule, and don't collect PII in the first place if you can avoid it!</a:t>
            </a:r>
          </a:p>
          <a:p>
            <a:r>
              <a:rPr lang="en-US" sz="2400" b="1" dirty="0" smtClean="0"/>
              <a:t>Use full disk encryption on all devices</a:t>
            </a:r>
          </a:p>
          <a:p>
            <a:r>
              <a:rPr lang="en-US" sz="2400" b="1" dirty="0" smtClean="0"/>
              <a:t>Require two factor auth </a:t>
            </a:r>
            <a:r>
              <a:rPr lang="en-US" sz="2400" dirty="0" smtClean="0"/>
              <a:t>when accessing systems with PII</a:t>
            </a:r>
          </a:p>
          <a:p>
            <a:r>
              <a:rPr lang="en-US" sz="2400" dirty="0" smtClean="0"/>
              <a:t>Run tools to do </a:t>
            </a:r>
            <a:r>
              <a:rPr lang="en-US" sz="2400" b="1" dirty="0" smtClean="0"/>
              <a:t>PII discovery</a:t>
            </a:r>
            <a:r>
              <a:rPr lang="en-US" sz="2400" dirty="0" smtClean="0"/>
              <a:t>; one list of such products </a:t>
            </a:r>
            <a:r>
              <a:rPr lang="en-US" sz="2400" dirty="0"/>
              <a:t>is available at https://</a:t>
            </a:r>
            <a:r>
              <a:rPr lang="en-US" sz="2400" dirty="0" err="1"/>
              <a:t>cuit.columbia.edu</a:t>
            </a:r>
            <a:r>
              <a:rPr lang="en-US" sz="2400" dirty="0"/>
              <a:t>/</a:t>
            </a:r>
            <a:r>
              <a:rPr lang="en-US" sz="2400" dirty="0" err="1"/>
              <a:t>cuit</a:t>
            </a:r>
            <a:r>
              <a:rPr lang="en-US" sz="2400" dirty="0"/>
              <a:t>/it-security-resources/handling-personally-identifying-information/</a:t>
            </a:r>
            <a:r>
              <a:rPr lang="en-US" sz="2400" dirty="0" err="1"/>
              <a:t>pii</a:t>
            </a:r>
            <a:r>
              <a:rPr lang="en-US" sz="2400" dirty="0"/>
              <a:t>-scanning-</a:t>
            </a:r>
            <a:r>
              <a:rPr lang="en-US" sz="2400" dirty="0" smtClean="0"/>
              <a:t>software</a:t>
            </a:r>
          </a:p>
          <a:p>
            <a:r>
              <a:rPr lang="en-US" sz="2400" dirty="0" smtClean="0"/>
              <a:t>Use </a:t>
            </a:r>
            <a:r>
              <a:rPr lang="en-US" sz="2400" b="1" dirty="0" smtClean="0"/>
              <a:t>DBAN</a:t>
            </a:r>
            <a:r>
              <a:rPr lang="en-US" sz="2400" dirty="0" smtClean="0"/>
              <a:t> to nuke all hard drives before sale or other disposal</a:t>
            </a:r>
          </a:p>
        </p:txBody>
      </p:sp>
      <p:sp>
        <p:nvSpPr>
          <p:cNvPr id="4" name="Slide Number Placeholder 3"/>
          <p:cNvSpPr>
            <a:spLocks noGrp="1"/>
          </p:cNvSpPr>
          <p:nvPr>
            <p:ph type="sldNum" sz="quarter" idx="12"/>
          </p:nvPr>
        </p:nvSpPr>
        <p:spPr/>
        <p:txBody>
          <a:bodyPr/>
          <a:lstStyle/>
          <a:p>
            <a:fld id="{AAD0682C-A969-5049-999C-8CAB041EE99B}" type="slidenum">
              <a:rPr lang="en-US" smtClean="0"/>
              <a:t>48</a:t>
            </a:fld>
            <a:endParaRPr lang="en-US"/>
          </a:p>
        </p:txBody>
      </p:sp>
    </p:spTree>
    <p:extLst>
      <p:ext uri="{BB962C8B-B14F-4D97-AF65-F5344CB8AC3E}">
        <p14:creationId xmlns:p14="http://schemas.microsoft.com/office/powerpoint/2010/main" val="355519511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013"/>
            <a:ext cx="7772400" cy="1470025"/>
          </a:xfrm>
        </p:spPr>
        <p:txBody>
          <a:bodyPr>
            <a:normAutofit/>
          </a:bodyPr>
          <a:lstStyle/>
          <a:p>
            <a:r>
              <a:rPr lang="en-US" sz="3200" b="1" dirty="0" smtClean="0"/>
              <a:t>V. Spam, Phishing, DNS and The Web</a:t>
            </a:r>
            <a:endParaRPr lang="en-US" sz="3200" b="1" dirty="0"/>
          </a:p>
        </p:txBody>
      </p:sp>
    </p:spTree>
    <p:extLst>
      <p:ext uri="{BB962C8B-B14F-4D97-AF65-F5344CB8AC3E}">
        <p14:creationId xmlns:p14="http://schemas.microsoft.com/office/powerpoint/2010/main" val="28307713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8"/>
            <a:ext cx="9144000" cy="596219"/>
          </a:xfrm>
        </p:spPr>
        <p:txBody>
          <a:bodyPr/>
          <a:lstStyle/>
          <a:p>
            <a:r>
              <a:rPr lang="en-US" sz="3200" b="1" dirty="0" smtClean="0"/>
              <a:t>It's Nice </a:t>
            </a:r>
            <a:r>
              <a:rPr lang="en-US" sz="3200" b="1" dirty="0" smtClean="0"/>
              <a:t>to Be Back In Montana</a:t>
            </a:r>
            <a:endParaRPr lang="en-US" sz="3200" b="1" dirty="0"/>
          </a:p>
        </p:txBody>
      </p:sp>
      <p:sp>
        <p:nvSpPr>
          <p:cNvPr id="3" name="Content Placeholder 2"/>
          <p:cNvSpPr>
            <a:spLocks noGrp="1"/>
          </p:cNvSpPr>
          <p:nvPr>
            <p:ph idx="1"/>
          </p:nvPr>
        </p:nvSpPr>
        <p:spPr>
          <a:xfrm>
            <a:off x="127000" y="918678"/>
            <a:ext cx="8853714" cy="5802797"/>
          </a:xfrm>
        </p:spPr>
        <p:txBody>
          <a:bodyPr>
            <a:normAutofit/>
          </a:bodyPr>
          <a:lstStyle/>
          <a:p>
            <a:r>
              <a:rPr lang="en-US" sz="2400" dirty="0" smtClean="0"/>
              <a:t>In many ways, being here in Missoula feels a lot like "coming home." </a:t>
            </a:r>
            <a:r>
              <a:rPr lang="en-US" sz="2400" dirty="0"/>
              <a:t>Every time I've been in the state, I've been struck by its </a:t>
            </a:r>
            <a:r>
              <a:rPr lang="en-US" sz="2400" dirty="0" smtClean="0"/>
              <a:t>wild beauty </a:t>
            </a:r>
            <a:r>
              <a:rPr lang="en-US" sz="2400" dirty="0"/>
              <a:t>and </a:t>
            </a:r>
            <a:r>
              <a:rPr lang="en-US" sz="2400" dirty="0" smtClean="0"/>
              <a:t>limitless </a:t>
            </a:r>
            <a:r>
              <a:rPr lang="en-US" sz="2400" dirty="0"/>
              <a:t>opportunity. </a:t>
            </a:r>
            <a:endParaRPr lang="en-US" sz="2400" dirty="0" smtClean="0"/>
          </a:p>
          <a:p>
            <a:endParaRPr lang="en-US" sz="2400" dirty="0"/>
          </a:p>
          <a:p>
            <a:r>
              <a:rPr lang="en-US" sz="2400" dirty="0" smtClean="0"/>
              <a:t>I also really like Montanans. My wife Bev </a:t>
            </a:r>
            <a:r>
              <a:rPr lang="en-US" sz="2400" dirty="0" smtClean="0"/>
              <a:t>was born in Helena, and her grandparents used to have a ranch up in the Sweet Grass Hills around Whitlash, </a:t>
            </a:r>
            <a:r>
              <a:rPr lang="en-US" sz="2400" dirty="0" smtClean="0"/>
              <a:t>outside of Shelby, just </a:t>
            </a:r>
            <a:r>
              <a:rPr lang="en-US" sz="2400" dirty="0" smtClean="0"/>
              <a:t>south of the Alberta border.</a:t>
            </a:r>
            <a:r>
              <a:rPr lang="en-US" sz="2400" dirty="0"/>
              <a:t> </a:t>
            </a:r>
            <a:endParaRPr lang="en-US" sz="2400" dirty="0" smtClean="0"/>
          </a:p>
          <a:p>
            <a:endParaRPr lang="en-US" sz="2400" dirty="0"/>
          </a:p>
          <a:p>
            <a:r>
              <a:rPr lang="en-US" sz="2400" dirty="0" smtClean="0"/>
              <a:t>Anyhow, I think you're lucky to live in a terrific state. Thanks for letting me visit.</a:t>
            </a:r>
            <a:endParaRPr lang="en-US" sz="2400" dirty="0"/>
          </a:p>
        </p:txBody>
      </p:sp>
      <p:sp>
        <p:nvSpPr>
          <p:cNvPr id="4" name="Slide Number Placeholder 3"/>
          <p:cNvSpPr>
            <a:spLocks noGrp="1"/>
          </p:cNvSpPr>
          <p:nvPr>
            <p:ph type="sldNum" sz="quarter" idx="12"/>
          </p:nvPr>
        </p:nvSpPr>
        <p:spPr/>
        <p:txBody>
          <a:bodyPr/>
          <a:lstStyle/>
          <a:p>
            <a:fld id="{AAD0682C-A969-5049-999C-8CAB041EE99B}" type="slidenum">
              <a:rPr lang="en-US" smtClean="0"/>
              <a:t>5</a:t>
            </a:fld>
            <a:endParaRPr lang="en-US"/>
          </a:p>
        </p:txBody>
      </p:sp>
    </p:spTree>
    <p:extLst>
      <p:ext uri="{BB962C8B-B14F-4D97-AF65-F5344CB8AC3E}">
        <p14:creationId xmlns:p14="http://schemas.microsoft.com/office/powerpoint/2010/main" val="253027860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167"/>
            <a:ext cx="9144000" cy="596219"/>
          </a:xfrm>
        </p:spPr>
        <p:txBody>
          <a:bodyPr/>
          <a:lstStyle/>
          <a:p>
            <a:r>
              <a:rPr lang="en-US" sz="3200" b="1" dirty="0" smtClean="0"/>
              <a:t>Outbound Spam and MT Higher Ed Institutions</a:t>
            </a:r>
            <a:endParaRPr lang="en-US" sz="3200" b="1" dirty="0"/>
          </a:p>
        </p:txBody>
      </p:sp>
      <p:sp>
        <p:nvSpPr>
          <p:cNvPr id="3" name="Content Placeholder 2"/>
          <p:cNvSpPr>
            <a:spLocks noGrp="1"/>
          </p:cNvSpPr>
          <p:nvPr>
            <p:ph idx="1"/>
          </p:nvPr>
        </p:nvSpPr>
        <p:spPr>
          <a:xfrm>
            <a:off x="127000" y="1106715"/>
            <a:ext cx="8853714" cy="5249636"/>
          </a:xfrm>
        </p:spPr>
        <p:txBody>
          <a:bodyPr>
            <a:normAutofit/>
          </a:bodyPr>
          <a:lstStyle/>
          <a:p>
            <a:r>
              <a:rPr lang="en-US" sz="2400" b="1" dirty="0" smtClean="0"/>
              <a:t>Spam can often be a leading indicator of other latent issues.</a:t>
            </a:r>
          </a:p>
          <a:p>
            <a:endParaRPr lang="en-US" sz="2400" b="1" dirty="0" smtClean="0"/>
          </a:p>
          <a:p>
            <a:r>
              <a:rPr lang="en-US" sz="2400" b="1" dirty="0" err="1" smtClean="0"/>
              <a:t>SenderBase</a:t>
            </a:r>
            <a:r>
              <a:rPr lang="en-US" sz="2400" b="1" dirty="0" smtClean="0"/>
              <a:t/>
            </a:r>
            <a:br>
              <a:rPr lang="en-US" sz="2400" b="1" dirty="0" smtClean="0"/>
            </a:br>
            <a:r>
              <a:rPr lang="en-US" sz="2400" dirty="0" smtClean="0"/>
              <a:t/>
            </a:r>
            <a:br>
              <a:rPr lang="en-US" sz="2400" dirty="0" smtClean="0"/>
            </a:br>
            <a:r>
              <a:rPr lang="en-US" sz="2400" dirty="0" smtClean="0"/>
              <a:t>-- https</a:t>
            </a:r>
            <a:r>
              <a:rPr lang="en-US" sz="2400" dirty="0"/>
              <a:t>://</a:t>
            </a:r>
            <a:r>
              <a:rPr lang="en-US" sz="2400" dirty="0" err="1"/>
              <a:t>www.senderbase.org</a:t>
            </a:r>
            <a:r>
              <a:rPr lang="en-US" sz="2400" dirty="0"/>
              <a:t>/lookup/?</a:t>
            </a:r>
            <a:r>
              <a:rPr lang="en-US" sz="2400" dirty="0" err="1"/>
              <a:t>search_string</a:t>
            </a:r>
            <a:r>
              <a:rPr lang="en-US" sz="2400" dirty="0"/>
              <a:t>=university%20of%</a:t>
            </a:r>
            <a:r>
              <a:rPr lang="en-US" sz="2400" dirty="0" smtClean="0"/>
              <a:t>20montana </a:t>
            </a:r>
            <a:r>
              <a:rPr lang="en-US" sz="2400" b="1" i="1" dirty="0" smtClean="0"/>
              <a:t>no indication of issues</a:t>
            </a:r>
            <a:r>
              <a:rPr lang="en-US" sz="2400" dirty="0"/>
              <a:t/>
            </a:r>
            <a:br>
              <a:rPr lang="en-US" sz="2400" dirty="0"/>
            </a:br>
            <a:r>
              <a:rPr lang="en-US" sz="2400" dirty="0" smtClean="0"/>
              <a:t>-- https</a:t>
            </a:r>
            <a:r>
              <a:rPr lang="en-US" sz="2400" dirty="0"/>
              <a:t>://</a:t>
            </a:r>
            <a:r>
              <a:rPr lang="en-US" sz="2400" dirty="0" err="1"/>
              <a:t>www.senderbase.org</a:t>
            </a:r>
            <a:r>
              <a:rPr lang="en-US" sz="2400" dirty="0"/>
              <a:t>/lookup/org/?</a:t>
            </a:r>
            <a:r>
              <a:rPr lang="en-US" sz="2400" dirty="0" err="1"/>
              <a:t>search_string</a:t>
            </a:r>
            <a:r>
              <a:rPr lang="en-US" sz="2400" dirty="0"/>
              <a:t>=Montana%20State%</a:t>
            </a:r>
            <a:r>
              <a:rPr lang="en-US" sz="2400" dirty="0" smtClean="0"/>
              <a:t>20University  </a:t>
            </a:r>
            <a:r>
              <a:rPr lang="en-US" sz="2400" b="1" i="1" dirty="0" smtClean="0"/>
              <a:t>also okay</a:t>
            </a:r>
          </a:p>
          <a:p>
            <a:endParaRPr lang="en-US" sz="2400" i="1" dirty="0"/>
          </a:p>
          <a:p>
            <a:r>
              <a:rPr lang="en-US" sz="2400" b="1" dirty="0" err="1" smtClean="0"/>
              <a:t>Multirbl.valli.org</a:t>
            </a:r>
            <a:r>
              <a:rPr lang="en-US" sz="2400" b="1" dirty="0" smtClean="0"/>
              <a:t/>
            </a:r>
            <a:br>
              <a:rPr lang="en-US" sz="2400" b="1" dirty="0" smtClean="0"/>
            </a:br>
            <a:r>
              <a:rPr lang="en-US" sz="2400" i="1" dirty="0"/>
              <a:t/>
            </a:r>
            <a:br>
              <a:rPr lang="en-US" sz="2400" i="1" dirty="0"/>
            </a:br>
            <a:r>
              <a:rPr lang="en-US" sz="2400" i="1" dirty="0" smtClean="0"/>
              <a:t>-- </a:t>
            </a:r>
            <a:r>
              <a:rPr lang="en-US" sz="2400" dirty="0" smtClean="0"/>
              <a:t>http</a:t>
            </a:r>
            <a:r>
              <a:rPr lang="en-US" sz="2400" dirty="0"/>
              <a:t>://</a:t>
            </a:r>
            <a:r>
              <a:rPr lang="en-US" sz="2400" dirty="0" err="1"/>
              <a:t>multirbl.valli.org</a:t>
            </a:r>
            <a:r>
              <a:rPr lang="en-US" sz="2400" dirty="0"/>
              <a:t>/lookup/</a:t>
            </a:r>
            <a:r>
              <a:rPr lang="en-US" sz="2400" dirty="0" err="1" smtClean="0"/>
              <a:t>umt.edu.html</a:t>
            </a:r>
            <a:r>
              <a:rPr lang="en-US" sz="2400" dirty="0" smtClean="0"/>
              <a:t> </a:t>
            </a:r>
            <a:r>
              <a:rPr lang="mr-IN" sz="2400" i="1" dirty="0" smtClean="0"/>
              <a:t>–</a:t>
            </a:r>
            <a:r>
              <a:rPr lang="en-US" sz="2400" i="1" dirty="0" smtClean="0"/>
              <a:t> </a:t>
            </a:r>
            <a:r>
              <a:rPr lang="en-US" sz="2400" b="1" i="1" dirty="0" smtClean="0"/>
              <a:t>looks good.</a:t>
            </a:r>
            <a:br>
              <a:rPr lang="en-US" sz="2400" b="1" i="1" dirty="0" smtClean="0"/>
            </a:br>
            <a:r>
              <a:rPr lang="en-US" sz="2400" i="1" dirty="0" smtClean="0"/>
              <a:t>-- </a:t>
            </a:r>
            <a:r>
              <a:rPr lang="en-US" sz="2400" dirty="0" smtClean="0"/>
              <a:t>http</a:t>
            </a:r>
            <a:r>
              <a:rPr lang="en-US" sz="2400" dirty="0"/>
              <a:t>://</a:t>
            </a:r>
            <a:r>
              <a:rPr lang="en-US" sz="2400" dirty="0" err="1"/>
              <a:t>multirbl.valli.org</a:t>
            </a:r>
            <a:r>
              <a:rPr lang="en-US" sz="2400" dirty="0"/>
              <a:t>/lookup/</a:t>
            </a:r>
            <a:r>
              <a:rPr lang="en-US" sz="2400" dirty="0" err="1" smtClean="0"/>
              <a:t>montana.edu.html</a:t>
            </a:r>
            <a:r>
              <a:rPr lang="en-US" sz="2400" dirty="0" smtClean="0"/>
              <a:t> </a:t>
            </a:r>
            <a:r>
              <a:rPr lang="mr-IN" sz="2400" i="1" dirty="0" smtClean="0"/>
              <a:t>–</a:t>
            </a:r>
            <a:r>
              <a:rPr lang="en-US" sz="2400" i="1" dirty="0" smtClean="0"/>
              <a:t> </a:t>
            </a:r>
            <a:r>
              <a:rPr lang="en-US" sz="2400" b="1" i="1" dirty="0" smtClean="0"/>
              <a:t>looks good</a:t>
            </a:r>
            <a:r>
              <a:rPr lang="en-US" sz="2400" i="1" dirty="0" smtClean="0"/>
              <a:t>.</a:t>
            </a:r>
            <a:br>
              <a:rPr lang="en-US" sz="2400" i="1" dirty="0" smtClean="0"/>
            </a:br>
            <a:r>
              <a:rPr lang="en-US" sz="2400" i="1" dirty="0" smtClean="0"/>
              <a:t/>
            </a:r>
            <a:br>
              <a:rPr lang="en-US" sz="2400" i="1" dirty="0" smtClean="0"/>
            </a:br>
            <a:endParaRPr lang="en-US" sz="2400" i="1" dirty="0"/>
          </a:p>
        </p:txBody>
      </p:sp>
      <p:sp>
        <p:nvSpPr>
          <p:cNvPr id="4" name="Slide Number Placeholder 3"/>
          <p:cNvSpPr>
            <a:spLocks noGrp="1"/>
          </p:cNvSpPr>
          <p:nvPr>
            <p:ph type="sldNum" sz="quarter" idx="12"/>
          </p:nvPr>
        </p:nvSpPr>
        <p:spPr/>
        <p:txBody>
          <a:bodyPr/>
          <a:lstStyle/>
          <a:p>
            <a:fld id="{AAD0682C-A969-5049-999C-8CAB041EE99B}" type="slidenum">
              <a:rPr lang="en-US" smtClean="0"/>
              <a:t>50</a:t>
            </a:fld>
            <a:endParaRPr lang="en-US"/>
          </a:p>
        </p:txBody>
      </p:sp>
    </p:spTree>
    <p:extLst>
      <p:ext uri="{BB962C8B-B14F-4D97-AF65-F5344CB8AC3E}">
        <p14:creationId xmlns:p14="http://schemas.microsoft.com/office/powerpoint/2010/main" val="297239568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68"/>
            <a:ext cx="8229600" cy="457480"/>
          </a:xfrm>
        </p:spPr>
        <p:txBody>
          <a:bodyPr/>
          <a:lstStyle/>
          <a:p>
            <a:r>
              <a:rPr lang="en-US" sz="3200" b="1" dirty="0" smtClean="0"/>
              <a:t>SPF, DKIM and DMARC</a:t>
            </a:r>
            <a:endParaRPr lang="en-US" sz="3200" b="1" dirty="0"/>
          </a:p>
        </p:txBody>
      </p:sp>
      <p:sp>
        <p:nvSpPr>
          <p:cNvPr id="3" name="Content Placeholder 2"/>
          <p:cNvSpPr>
            <a:spLocks noGrp="1"/>
          </p:cNvSpPr>
          <p:nvPr>
            <p:ph idx="1"/>
          </p:nvPr>
        </p:nvSpPr>
        <p:spPr>
          <a:xfrm>
            <a:off x="127000" y="747059"/>
            <a:ext cx="8853714" cy="5609292"/>
          </a:xfrm>
        </p:spPr>
        <p:txBody>
          <a:bodyPr>
            <a:normAutofit/>
          </a:bodyPr>
          <a:lstStyle/>
          <a:p>
            <a:r>
              <a:rPr lang="en-US" sz="2400" dirty="0" smtClean="0"/>
              <a:t>Three technologies -- SPF, DKIM and DMARC -- are keystones in the fight against spam and phishing, allowing sites to limit who can send using their domain, while taking responsibility for what they DID send, see http</a:t>
            </a:r>
            <a:r>
              <a:rPr lang="en-US" sz="2400" dirty="0"/>
              <a:t>://</a:t>
            </a:r>
            <a:r>
              <a:rPr lang="en-US" sz="2400" dirty="0" err="1"/>
              <a:t>www.openspf.org</a:t>
            </a:r>
            <a:r>
              <a:rPr lang="en-US" sz="2400" dirty="0" smtClean="0"/>
              <a:t>/ , </a:t>
            </a:r>
            <a:br>
              <a:rPr lang="en-US" sz="2400" dirty="0" smtClean="0"/>
            </a:br>
            <a:r>
              <a:rPr lang="en-US" sz="2400" dirty="0" smtClean="0"/>
              <a:t>http</a:t>
            </a:r>
            <a:r>
              <a:rPr lang="en-US" sz="2400" dirty="0"/>
              <a:t>://</a:t>
            </a:r>
            <a:r>
              <a:rPr lang="en-US" sz="2400" dirty="0" err="1"/>
              <a:t>www.dkim.org</a:t>
            </a:r>
            <a:r>
              <a:rPr lang="en-US" sz="2400" dirty="0" smtClean="0"/>
              <a:t>/  and  https</a:t>
            </a:r>
            <a:r>
              <a:rPr lang="en-US" sz="2400" dirty="0"/>
              <a:t>://</a:t>
            </a:r>
            <a:r>
              <a:rPr lang="en-US" sz="2400" dirty="0" err="1"/>
              <a:t>dmarc.org</a:t>
            </a:r>
            <a:r>
              <a:rPr lang="en-US" sz="2400" dirty="0" smtClean="0"/>
              <a:t>/  for background.</a:t>
            </a:r>
            <a:endParaRPr lang="en-US" sz="2400" dirty="0"/>
          </a:p>
          <a:p>
            <a:r>
              <a:rPr lang="en-US" sz="2400" dirty="0" smtClean="0"/>
              <a:t>SPF, DKIM and DMARC aren't tools that end users can individually use, but those who run your mail servers can use them to protect all users. They aren't completely painless, but the pain of using them is generally worthwhile.</a:t>
            </a:r>
          </a:p>
          <a:p>
            <a:r>
              <a:rPr lang="en-US" sz="2400" b="1" dirty="0" err="1" smtClean="0"/>
              <a:t>umt.edu</a:t>
            </a:r>
            <a:r>
              <a:rPr lang="en-US" sz="2400" dirty="0" smtClean="0"/>
              <a:t> isn't using any of these protections (as far as I can tell).</a:t>
            </a:r>
          </a:p>
          <a:p>
            <a:r>
              <a:rPr lang="en-US" sz="2400" b="1" dirty="0" err="1" smtClean="0"/>
              <a:t>montana.edu</a:t>
            </a:r>
            <a:r>
              <a:rPr lang="en-US" sz="2400" dirty="0" smtClean="0"/>
              <a:t> is using SPF, albeit rather loosely (e.g. permitting sending from all of </a:t>
            </a:r>
            <a:r>
              <a:rPr lang="mr-IN" sz="2400" dirty="0">
                <a:latin typeface="Calibri"/>
                <a:cs typeface="Calibri"/>
              </a:rPr>
              <a:t>153.90.0.0/</a:t>
            </a:r>
            <a:r>
              <a:rPr lang="mr-IN" sz="2400" dirty="0" smtClean="0">
                <a:latin typeface="Calibri"/>
                <a:cs typeface="Calibri"/>
              </a:rPr>
              <a:t>16</a:t>
            </a:r>
            <a:r>
              <a:rPr lang="en-US" sz="2400" dirty="0">
                <a:latin typeface="Calibri"/>
                <a:cs typeface="Calibri"/>
              </a:rPr>
              <a:t> </a:t>
            </a:r>
            <a:r>
              <a:rPr lang="en-US" sz="2400" dirty="0" smtClean="0">
                <a:latin typeface="Calibri"/>
                <a:cs typeface="Calibri"/>
              </a:rPr>
              <a:t>plus some other sources).</a:t>
            </a:r>
          </a:p>
          <a:p>
            <a:r>
              <a:rPr lang="en-US" sz="2400" dirty="0" smtClean="0">
                <a:latin typeface="Calibri"/>
                <a:cs typeface="Calibri"/>
              </a:rPr>
              <a:t>Maybe consider adding these technologies if you get a chance?</a:t>
            </a:r>
          </a:p>
          <a:p>
            <a:r>
              <a:rPr lang="en-US" sz="2400" dirty="0">
                <a:cs typeface="Calibri"/>
              </a:rPr>
              <a:t>Helpful tool: https://</a:t>
            </a:r>
            <a:r>
              <a:rPr lang="en-US" sz="2400" dirty="0" err="1">
                <a:cs typeface="Calibri"/>
              </a:rPr>
              <a:t>dmarcguide.globalcyberalliance.org</a:t>
            </a:r>
            <a:r>
              <a:rPr lang="en-US" sz="2400" dirty="0">
                <a:cs typeface="Calibri"/>
              </a:rPr>
              <a:t>/#/</a:t>
            </a:r>
            <a:endParaRPr lang="en-US" sz="2400" dirty="0">
              <a:latin typeface="Calibri"/>
              <a:cs typeface="Calibri"/>
            </a:endParaRPr>
          </a:p>
        </p:txBody>
      </p:sp>
      <p:sp>
        <p:nvSpPr>
          <p:cNvPr id="4" name="Slide Number Placeholder 3"/>
          <p:cNvSpPr>
            <a:spLocks noGrp="1"/>
          </p:cNvSpPr>
          <p:nvPr>
            <p:ph type="sldNum" sz="quarter" idx="12"/>
          </p:nvPr>
        </p:nvSpPr>
        <p:spPr/>
        <p:txBody>
          <a:bodyPr/>
          <a:lstStyle/>
          <a:p>
            <a:fld id="{AAD0682C-A969-5049-999C-8CAB041EE99B}" type="slidenum">
              <a:rPr lang="en-US" smtClean="0"/>
              <a:t>51</a:t>
            </a:fld>
            <a:endParaRPr lang="en-US"/>
          </a:p>
        </p:txBody>
      </p:sp>
    </p:spTree>
    <p:extLst>
      <p:ext uri="{BB962C8B-B14F-4D97-AF65-F5344CB8AC3E}">
        <p14:creationId xmlns:p14="http://schemas.microsoft.com/office/powerpoint/2010/main" val="302255483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26"/>
            <a:ext cx="8229600" cy="596219"/>
          </a:xfrm>
        </p:spPr>
        <p:txBody>
          <a:bodyPr/>
          <a:lstStyle/>
          <a:p>
            <a:r>
              <a:rPr lang="en-US" sz="3200" b="1" dirty="0" smtClean="0"/>
              <a:t>Phishing</a:t>
            </a:r>
            <a:endParaRPr lang="en-US" sz="3200" b="1" dirty="0"/>
          </a:p>
        </p:txBody>
      </p:sp>
      <p:sp>
        <p:nvSpPr>
          <p:cNvPr id="3" name="Content Placeholder 2"/>
          <p:cNvSpPr>
            <a:spLocks noGrp="1"/>
          </p:cNvSpPr>
          <p:nvPr>
            <p:ph idx="1"/>
          </p:nvPr>
        </p:nvSpPr>
        <p:spPr>
          <a:xfrm>
            <a:off x="127000" y="851647"/>
            <a:ext cx="8853714" cy="5504704"/>
          </a:xfrm>
        </p:spPr>
        <p:txBody>
          <a:bodyPr>
            <a:normAutofit/>
          </a:bodyPr>
          <a:lstStyle/>
          <a:p>
            <a:r>
              <a:rPr lang="en-US" sz="2400" dirty="0" smtClean="0"/>
              <a:t>Phishing schemes typically try to use </a:t>
            </a:r>
            <a:r>
              <a:rPr lang="en-US" sz="2400" b="1" dirty="0" smtClean="0"/>
              <a:t>social engineering </a:t>
            </a:r>
            <a:r>
              <a:rPr lang="en-US" sz="2400" dirty="0" smtClean="0"/>
              <a:t>to connive users into revealing their username and password, or perhaps payment card information.</a:t>
            </a:r>
          </a:p>
          <a:p>
            <a:endParaRPr lang="en-US" sz="2400" dirty="0" smtClean="0"/>
          </a:p>
          <a:p>
            <a:r>
              <a:rPr lang="en-US" sz="2400" dirty="0" smtClean="0"/>
              <a:t>In some extreme cases</a:t>
            </a:r>
            <a:r>
              <a:rPr lang="en-US" sz="2400" b="1" dirty="0" smtClean="0"/>
              <a:t>, malware on a system may automatically intercept and forward credentials as they're being entered.</a:t>
            </a:r>
          </a:p>
          <a:p>
            <a:endParaRPr lang="en-US" sz="2400" dirty="0" smtClean="0"/>
          </a:p>
          <a:p>
            <a:r>
              <a:rPr lang="en-US" sz="2400" b="1" dirty="0" smtClean="0"/>
              <a:t>The best defense against phishing is a skeptical and educated user base. </a:t>
            </a:r>
            <a:r>
              <a:rPr lang="en-US" sz="2400" dirty="0" smtClean="0"/>
              <a:t>Never allow yourself to be rushed or panicked into doing something "urgent</a:t>
            </a:r>
            <a:r>
              <a:rPr lang="en-US" sz="2400" dirty="0"/>
              <a:t>." Montana and Montana </a:t>
            </a:r>
            <a:r>
              <a:rPr lang="en-US" sz="2400" dirty="0" smtClean="0"/>
              <a:t>State both </a:t>
            </a:r>
            <a:r>
              <a:rPr lang="en-US" sz="2400" dirty="0"/>
              <a:t>have </a:t>
            </a:r>
            <a:r>
              <a:rPr lang="en-US" sz="2400" dirty="0" smtClean="0"/>
              <a:t>pretty </a:t>
            </a:r>
            <a:r>
              <a:rPr lang="en-US" sz="2400" dirty="0"/>
              <a:t>good phishing </a:t>
            </a:r>
            <a:r>
              <a:rPr lang="en-US" sz="2400" dirty="0" smtClean="0"/>
              <a:t>advice</a:t>
            </a:r>
            <a:r>
              <a:rPr lang="en-US" sz="2400" dirty="0"/>
              <a:t> </a:t>
            </a:r>
            <a:r>
              <a:rPr lang="en-US" sz="2400" dirty="0" smtClean="0"/>
              <a:t>pages, too, in my opinion.</a:t>
            </a:r>
            <a:br>
              <a:rPr lang="en-US" sz="2400" dirty="0" smtClean="0"/>
            </a:br>
            <a:r>
              <a:rPr lang="en-US" sz="2400" dirty="0" smtClean="0"/>
              <a:t/>
            </a:r>
            <a:br>
              <a:rPr lang="en-US" sz="2400" dirty="0" smtClean="0"/>
            </a:br>
            <a:r>
              <a:rPr lang="en-US" sz="2400" dirty="0" smtClean="0"/>
              <a:t>-- https</a:t>
            </a:r>
            <a:r>
              <a:rPr lang="en-US" sz="2400" dirty="0"/>
              <a:t>://</a:t>
            </a:r>
            <a:r>
              <a:rPr lang="en-US" sz="2400" dirty="0" err="1"/>
              <a:t>www.umt.edu</a:t>
            </a:r>
            <a:r>
              <a:rPr lang="en-US" sz="2400" dirty="0"/>
              <a:t>/it/security/phishing/</a:t>
            </a:r>
            <a:r>
              <a:rPr lang="en-US" sz="2400" dirty="0" err="1"/>
              <a:t>default.php</a:t>
            </a:r>
            <a:r>
              <a:rPr lang="en-US" sz="2400" dirty="0"/>
              <a:t/>
            </a:r>
            <a:br>
              <a:rPr lang="en-US" sz="2400" dirty="0"/>
            </a:br>
            <a:r>
              <a:rPr lang="en-US" sz="2400" dirty="0" smtClean="0"/>
              <a:t>-- http</a:t>
            </a:r>
            <a:r>
              <a:rPr lang="en-US" sz="2400" dirty="0"/>
              <a:t>://</a:t>
            </a:r>
            <a:r>
              <a:rPr lang="en-US" sz="2400" dirty="0" err="1"/>
              <a:t>www.montana.edu</a:t>
            </a:r>
            <a:r>
              <a:rPr lang="en-US" sz="2400" dirty="0"/>
              <a:t>/</a:t>
            </a:r>
            <a:r>
              <a:rPr lang="en-US" sz="2400" dirty="0" err="1"/>
              <a:t>uit</a:t>
            </a:r>
            <a:r>
              <a:rPr lang="en-US" sz="2400" dirty="0"/>
              <a:t>/malware/</a:t>
            </a:r>
            <a:r>
              <a:rPr lang="en-US" sz="2400" dirty="0" err="1" smtClean="0"/>
              <a:t>phishing.html</a:t>
            </a:r>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52</a:t>
            </a:fld>
            <a:endParaRPr lang="en-US"/>
          </a:p>
        </p:txBody>
      </p:sp>
    </p:spTree>
    <p:extLst>
      <p:ext uri="{BB962C8B-B14F-4D97-AF65-F5344CB8AC3E}">
        <p14:creationId xmlns:p14="http://schemas.microsoft.com/office/powerpoint/2010/main" val="70867234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26"/>
            <a:ext cx="8229600" cy="596219"/>
          </a:xfrm>
        </p:spPr>
        <p:txBody>
          <a:bodyPr/>
          <a:lstStyle/>
          <a:p>
            <a:r>
              <a:rPr lang="en-US" sz="3200" b="1" dirty="0" smtClean="0"/>
              <a:t>Defeating Phishing With Multifactor Auth</a:t>
            </a:r>
            <a:endParaRPr lang="en-US" sz="3200" b="1" dirty="0"/>
          </a:p>
        </p:txBody>
      </p:sp>
      <p:sp>
        <p:nvSpPr>
          <p:cNvPr id="3" name="Content Placeholder 2"/>
          <p:cNvSpPr>
            <a:spLocks noGrp="1"/>
          </p:cNvSpPr>
          <p:nvPr>
            <p:ph idx="1"/>
          </p:nvPr>
        </p:nvSpPr>
        <p:spPr>
          <a:xfrm>
            <a:off x="127000" y="851647"/>
            <a:ext cx="8853714" cy="5504704"/>
          </a:xfrm>
        </p:spPr>
        <p:txBody>
          <a:bodyPr>
            <a:normAutofit/>
          </a:bodyPr>
          <a:lstStyle/>
          <a:p>
            <a:r>
              <a:rPr lang="en-US" sz="2400" dirty="0" smtClean="0"/>
              <a:t>The next anti-phishing step is </a:t>
            </a:r>
            <a:r>
              <a:rPr lang="en-US" sz="2400" b="1" dirty="0" smtClean="0"/>
              <a:t>multifactor authentication.</a:t>
            </a:r>
            <a:r>
              <a:rPr lang="en-US" sz="2400" dirty="0" smtClean="0"/>
              <a:t> If a bad guy/bad gal needs to use a 2</a:t>
            </a:r>
            <a:r>
              <a:rPr lang="en-US" sz="2400" baseline="30000" dirty="0" smtClean="0"/>
              <a:t>nd</a:t>
            </a:r>
            <a:r>
              <a:rPr lang="en-US" sz="2400" dirty="0" smtClean="0"/>
              <a:t> factor to authenticate as "you," you've just erected a *major* roadblock against phishing.</a:t>
            </a:r>
          </a:p>
          <a:p>
            <a:endParaRPr lang="en-US" sz="2400" dirty="0" smtClean="0"/>
          </a:p>
          <a:p>
            <a:r>
              <a:rPr lang="en-US" sz="2400" dirty="0" smtClean="0"/>
              <a:t>I notice that both Montana and Montana State are members of </a:t>
            </a:r>
            <a:r>
              <a:rPr lang="en-US" sz="2400" dirty="0" err="1" smtClean="0"/>
              <a:t>InCommon.org</a:t>
            </a:r>
            <a:r>
              <a:rPr lang="en-US" sz="2400" dirty="0"/>
              <a:t>, </a:t>
            </a:r>
            <a:r>
              <a:rPr lang="en-US" sz="2400" dirty="0" smtClean="0"/>
              <a:t>see https</a:t>
            </a:r>
            <a:r>
              <a:rPr lang="en-US" sz="2400" dirty="0"/>
              <a:t>://</a:t>
            </a:r>
            <a:r>
              <a:rPr lang="en-US" sz="2400" dirty="0" err="1"/>
              <a:t>www.incommon.org</a:t>
            </a:r>
            <a:r>
              <a:rPr lang="en-US" sz="2400" dirty="0"/>
              <a:t>/participants</a:t>
            </a:r>
            <a:r>
              <a:rPr lang="en-US" sz="2400" dirty="0" smtClean="0"/>
              <a:t>/ ,</a:t>
            </a:r>
            <a:br>
              <a:rPr lang="en-US" sz="2400" dirty="0" smtClean="0"/>
            </a:br>
            <a:r>
              <a:rPr lang="en-US" sz="2400" b="1" dirty="0" smtClean="0"/>
              <a:t>and</a:t>
            </a:r>
            <a:r>
              <a:rPr lang="en-US" sz="2400" dirty="0" smtClean="0"/>
              <a:t> </a:t>
            </a:r>
            <a:r>
              <a:rPr lang="en-US" sz="2400" dirty="0" smtClean="0"/>
              <a:t>they subscribe </a:t>
            </a:r>
            <a:r>
              <a:rPr lang="en-US" sz="2400" dirty="0" smtClean="0"/>
              <a:t>to the InCommon </a:t>
            </a:r>
            <a:r>
              <a:rPr lang="en-US" sz="2400" dirty="0" smtClean="0"/>
              <a:t>Cert </a:t>
            </a:r>
            <a:r>
              <a:rPr lang="en-US" sz="2400" dirty="0" smtClean="0"/>
              <a:t>Service that I used to </a:t>
            </a:r>
            <a:r>
              <a:rPr lang="en-US" sz="2400" dirty="0"/>
              <a:t/>
            </a:r>
            <a:br>
              <a:rPr lang="en-US" sz="2400" dirty="0"/>
            </a:br>
            <a:r>
              <a:rPr lang="en-US" sz="2400" dirty="0" smtClean="0"/>
              <a:t>run ( https</a:t>
            </a:r>
            <a:r>
              <a:rPr lang="en-US" sz="2400" dirty="0"/>
              <a:t>://</a:t>
            </a:r>
            <a:r>
              <a:rPr lang="en-US" sz="2400" dirty="0" err="1"/>
              <a:t>www.incommon.org</a:t>
            </a:r>
            <a:r>
              <a:rPr lang="en-US" sz="2400" dirty="0"/>
              <a:t>/certificates/</a:t>
            </a:r>
            <a:r>
              <a:rPr lang="en-US" sz="2400" dirty="0" err="1" smtClean="0"/>
              <a:t>subscribers.html</a:t>
            </a:r>
            <a:r>
              <a:rPr lang="en-US" sz="2400" dirty="0" smtClean="0"/>
              <a:t> ).</a:t>
            </a:r>
            <a:br>
              <a:rPr lang="en-US" sz="2400" dirty="0" smtClean="0"/>
            </a:br>
            <a:endParaRPr lang="en-US" sz="2400" dirty="0" smtClean="0"/>
          </a:p>
          <a:p>
            <a:r>
              <a:rPr lang="en-US" sz="2400" b="1" dirty="0" smtClean="0"/>
              <a:t>However it looks like </a:t>
            </a:r>
            <a:r>
              <a:rPr lang="en-US" sz="2400" b="1" u="sng" dirty="0" smtClean="0"/>
              <a:t>neither</a:t>
            </a:r>
            <a:r>
              <a:rPr lang="en-US" sz="2400" b="1" dirty="0" smtClean="0"/>
              <a:t> school has yet elected to take advantage of </a:t>
            </a:r>
            <a:r>
              <a:rPr lang="en-US" sz="2400" b="1" dirty="0" err="1" smtClean="0"/>
              <a:t>InCommon's</a:t>
            </a:r>
            <a:r>
              <a:rPr lang="en-US" sz="2400" b="1" dirty="0" smtClean="0"/>
              <a:t> Duo Security Multifactor offering </a:t>
            </a:r>
            <a:r>
              <a:rPr lang="en-US" sz="2400" dirty="0" smtClean="0"/>
              <a:t>(which I also used to run) (You can see the 128 colleges or universities that ARE doing </a:t>
            </a:r>
            <a:r>
              <a:rPr lang="en-US" sz="2400" dirty="0"/>
              <a:t>so at </a:t>
            </a:r>
            <a:r>
              <a:rPr lang="en-US" sz="2400" dirty="0" smtClean="0"/>
              <a:t>http</a:t>
            </a:r>
            <a:r>
              <a:rPr lang="en-US" sz="2400" dirty="0"/>
              <a:t>://</a:t>
            </a:r>
            <a:r>
              <a:rPr lang="en-US" sz="2400" dirty="0" err="1"/>
              <a:t>www.incommon.org</a:t>
            </a:r>
            <a:r>
              <a:rPr lang="en-US" sz="2400" dirty="0"/>
              <a:t>/duo/</a:t>
            </a:r>
            <a:r>
              <a:rPr lang="en-US" sz="2400" dirty="0" err="1" smtClean="0"/>
              <a:t>subscribers.html</a:t>
            </a:r>
            <a:r>
              <a:rPr lang="en-US" sz="2400" dirty="0" smtClean="0"/>
              <a:t> ).This might be something worth considering...</a:t>
            </a:r>
          </a:p>
        </p:txBody>
      </p:sp>
      <p:sp>
        <p:nvSpPr>
          <p:cNvPr id="4" name="Slide Number Placeholder 3"/>
          <p:cNvSpPr>
            <a:spLocks noGrp="1"/>
          </p:cNvSpPr>
          <p:nvPr>
            <p:ph type="sldNum" sz="quarter" idx="12"/>
          </p:nvPr>
        </p:nvSpPr>
        <p:spPr/>
        <p:txBody>
          <a:bodyPr/>
          <a:lstStyle/>
          <a:p>
            <a:fld id="{AAD0682C-A969-5049-999C-8CAB041EE99B}" type="slidenum">
              <a:rPr lang="en-US" smtClean="0"/>
              <a:t>53</a:t>
            </a:fld>
            <a:endParaRPr lang="en-US"/>
          </a:p>
        </p:txBody>
      </p:sp>
    </p:spTree>
    <p:extLst>
      <p:ext uri="{BB962C8B-B14F-4D97-AF65-F5344CB8AC3E}">
        <p14:creationId xmlns:p14="http://schemas.microsoft.com/office/powerpoint/2010/main" val="184521136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226"/>
            <a:ext cx="9144000" cy="596219"/>
          </a:xfrm>
        </p:spPr>
        <p:txBody>
          <a:bodyPr/>
          <a:lstStyle/>
          <a:p>
            <a:r>
              <a:rPr lang="en-US" sz="3200" b="1" dirty="0" smtClean="0"/>
              <a:t>Another Very Cool Anti-Phishing Technique</a:t>
            </a:r>
            <a:endParaRPr lang="en-US" sz="3200" b="1" dirty="0"/>
          </a:p>
        </p:txBody>
      </p:sp>
      <p:sp>
        <p:nvSpPr>
          <p:cNvPr id="3" name="Content Placeholder 2"/>
          <p:cNvSpPr>
            <a:spLocks noGrp="1"/>
          </p:cNvSpPr>
          <p:nvPr>
            <p:ph idx="1"/>
          </p:nvPr>
        </p:nvSpPr>
        <p:spPr>
          <a:xfrm>
            <a:off x="127000" y="851647"/>
            <a:ext cx="8853714" cy="5504704"/>
          </a:xfrm>
        </p:spPr>
        <p:txBody>
          <a:bodyPr>
            <a:normAutofit/>
          </a:bodyPr>
          <a:lstStyle/>
          <a:p>
            <a:r>
              <a:rPr lang="en-US" sz="2400" dirty="0" smtClean="0"/>
              <a:t>Another anti-phishing/anti-malware technology option to know about: consider creating a DNS "firewall" via your recursive resolvers by using </a:t>
            </a:r>
            <a:r>
              <a:rPr lang="en-US" sz="2400" b="1" dirty="0" smtClean="0"/>
              <a:t>DNS RPZ (Response Policy Zones). </a:t>
            </a:r>
            <a:endParaRPr lang="en-US" sz="2400" b="1" dirty="0"/>
          </a:p>
          <a:p>
            <a:r>
              <a:rPr lang="en-US" sz="2400" dirty="0" smtClean="0"/>
              <a:t>In a nutshell, RPZ teaches your recursive resolver (such as BIND) to "lie" about evil domains (such as those known to be involved with malware or phishing). You can use RPZ to make those domains not resolve, or you could redirect users to an educational website instead of the real one. See </a:t>
            </a:r>
            <a:r>
              <a:rPr lang="en-US" sz="2400" b="1" dirty="0"/>
              <a:t>https://</a:t>
            </a:r>
            <a:r>
              <a:rPr lang="en-US" sz="2400" b="1" dirty="0" err="1"/>
              <a:t>dnsrpz.info</a:t>
            </a:r>
            <a:r>
              <a:rPr lang="en-US" sz="2400" b="1" dirty="0" smtClean="0"/>
              <a:t>/ </a:t>
            </a:r>
            <a:r>
              <a:rPr lang="en-US" sz="2400" dirty="0" smtClean="0"/>
              <a:t>for more info.</a:t>
            </a:r>
            <a:endParaRPr lang="en-US" sz="2400" dirty="0"/>
          </a:p>
          <a:p>
            <a:r>
              <a:rPr lang="en-US" sz="2400" dirty="0" smtClean="0"/>
              <a:t>Full disclosure: Paul Vixie and Vernon Schryver of Farsight Security wrote the IETF draft </a:t>
            </a:r>
            <a:r>
              <a:rPr lang="en-US" sz="2400" dirty="0"/>
              <a:t>for </a:t>
            </a:r>
            <a:r>
              <a:rPr lang="en-US" sz="2400" dirty="0" smtClean="0"/>
              <a:t>the DNS RPZ protocol, see </a:t>
            </a:r>
            <a:br>
              <a:rPr lang="en-US" sz="2400" dirty="0" smtClean="0"/>
            </a:br>
            <a:r>
              <a:rPr lang="en-US" sz="2400" dirty="0" smtClean="0"/>
              <a:t>https</a:t>
            </a:r>
            <a:r>
              <a:rPr lang="en-US" sz="2400" dirty="0"/>
              <a:t>://</a:t>
            </a:r>
            <a:r>
              <a:rPr lang="en-US" sz="2400" dirty="0" err="1"/>
              <a:t>tools.ietf.org</a:t>
            </a:r>
            <a:r>
              <a:rPr lang="en-US" sz="2400" dirty="0"/>
              <a:t>/html/draft-vixie-dns-rpz-</a:t>
            </a:r>
            <a:r>
              <a:rPr lang="en-US" sz="2400" dirty="0" smtClean="0"/>
              <a:t>04</a:t>
            </a:r>
            <a:r>
              <a:rPr lang="en-US" sz="2400" dirty="0"/>
              <a:t> </a:t>
            </a:r>
            <a:r>
              <a:rPr lang="en-US" sz="2400" dirty="0" smtClean="0"/>
              <a:t>however you can use anyone's RPZ feed you want, or even create your own if you feel so inclined (this is NOT a "Farsight only" solution). You can use RPZ and we'd not necessarily ever see a dime from anyone.</a:t>
            </a:r>
          </a:p>
        </p:txBody>
      </p:sp>
      <p:sp>
        <p:nvSpPr>
          <p:cNvPr id="4" name="Slide Number Placeholder 3"/>
          <p:cNvSpPr>
            <a:spLocks noGrp="1"/>
          </p:cNvSpPr>
          <p:nvPr>
            <p:ph type="sldNum" sz="quarter" idx="12"/>
          </p:nvPr>
        </p:nvSpPr>
        <p:spPr/>
        <p:txBody>
          <a:bodyPr/>
          <a:lstStyle/>
          <a:p>
            <a:fld id="{AAD0682C-A969-5049-999C-8CAB041EE99B}" type="slidenum">
              <a:rPr lang="en-US" smtClean="0"/>
              <a:t>54</a:t>
            </a:fld>
            <a:endParaRPr lang="en-US"/>
          </a:p>
        </p:txBody>
      </p:sp>
    </p:spTree>
    <p:extLst>
      <p:ext uri="{BB962C8B-B14F-4D97-AF65-F5344CB8AC3E}">
        <p14:creationId xmlns:p14="http://schemas.microsoft.com/office/powerpoint/2010/main" val="337484989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09"/>
            <a:ext cx="8229600" cy="596219"/>
          </a:xfrm>
        </p:spPr>
        <p:txBody>
          <a:bodyPr/>
          <a:lstStyle/>
          <a:p>
            <a:r>
              <a:rPr lang="en-US" sz="3200" b="1" dirty="0" smtClean="0"/>
              <a:t>Web Crypto Configurations?</a:t>
            </a:r>
            <a:endParaRPr lang="en-US" sz="3200" b="1" dirty="0"/>
          </a:p>
        </p:txBody>
      </p:sp>
      <p:sp>
        <p:nvSpPr>
          <p:cNvPr id="3" name="Content Placeholder 2"/>
          <p:cNvSpPr>
            <a:spLocks noGrp="1"/>
          </p:cNvSpPr>
          <p:nvPr>
            <p:ph idx="1"/>
          </p:nvPr>
        </p:nvSpPr>
        <p:spPr>
          <a:xfrm>
            <a:off x="127000" y="926353"/>
            <a:ext cx="8853714" cy="5795122"/>
          </a:xfrm>
        </p:spPr>
        <p:txBody>
          <a:bodyPr>
            <a:normAutofit/>
          </a:bodyPr>
          <a:lstStyle/>
          <a:p>
            <a:r>
              <a:rPr lang="en-US" sz="2400" dirty="0" smtClean="0"/>
              <a:t>One of the other things I like to check when I talk with folks is their web crypto configuration. The cryptographic configuration of web servers can be quite complex, and easy to get wrong, so it's always worthwhile to double check out how things have been set up.</a:t>
            </a:r>
          </a:p>
          <a:p>
            <a:r>
              <a:rPr lang="en-US" sz="2400" dirty="0" smtClean="0"/>
              <a:t>My favorite tool </a:t>
            </a:r>
            <a:r>
              <a:rPr lang="en-US" sz="2400" dirty="0"/>
              <a:t>for this is: https://</a:t>
            </a:r>
            <a:r>
              <a:rPr lang="en-US" sz="2400" dirty="0" err="1"/>
              <a:t>www.ssllabs.com</a:t>
            </a:r>
            <a:r>
              <a:rPr lang="en-US" sz="2400" dirty="0"/>
              <a:t>/</a:t>
            </a:r>
            <a:r>
              <a:rPr lang="en-US" sz="2400" dirty="0" err="1"/>
              <a:t>ssltest</a:t>
            </a:r>
            <a:r>
              <a:rPr lang="en-US" sz="2400" dirty="0" smtClean="0"/>
              <a:t>/</a:t>
            </a:r>
          </a:p>
          <a:p>
            <a:r>
              <a:rPr lang="en-US" sz="2400" dirty="0" smtClean="0"/>
              <a:t>Checking </a:t>
            </a:r>
            <a:r>
              <a:rPr lang="en-US" sz="2400" b="1" dirty="0" err="1" smtClean="0"/>
              <a:t>www.umt.edu</a:t>
            </a:r>
            <a:r>
              <a:rPr lang="en-US" sz="2400" b="1" dirty="0" smtClean="0"/>
              <a:t>, it earns an "A" rating, </a:t>
            </a:r>
            <a:r>
              <a:rPr lang="en-US" sz="2400" dirty="0" smtClean="0"/>
              <a:t>good job!</a:t>
            </a:r>
          </a:p>
          <a:p>
            <a:r>
              <a:rPr lang="en-US" sz="2400" dirty="0" smtClean="0"/>
              <a:t>Checking </a:t>
            </a:r>
            <a:r>
              <a:rPr lang="en-US" sz="2400" b="1" dirty="0" err="1" smtClean="0"/>
              <a:t>www.montana.edu</a:t>
            </a:r>
            <a:r>
              <a:rPr lang="en-US" sz="2400" b="1" dirty="0" smtClean="0"/>
              <a:t>, it only gets a "B" rating </a:t>
            </a:r>
            <a:r>
              <a:rPr lang="en-US" sz="2400" dirty="0" smtClean="0"/>
              <a:t>due to using weak (1024 bit) </a:t>
            </a:r>
            <a:r>
              <a:rPr lang="en-US" sz="2400" dirty="0" err="1" smtClean="0"/>
              <a:t>Diffie</a:t>
            </a:r>
            <a:r>
              <a:rPr lang="en-US" sz="2400" dirty="0" smtClean="0"/>
              <a:t> Hellman Ephemeral (DHE) key exchange.  </a:t>
            </a:r>
            <a:br>
              <a:rPr lang="en-US" sz="2400" dirty="0" smtClean="0"/>
            </a:br>
            <a:r>
              <a:rPr lang="en-US" sz="2400" dirty="0" smtClean="0"/>
              <a:t>(BTW, see </a:t>
            </a:r>
            <a:r>
              <a:rPr lang="en-US" sz="2400" dirty="0"/>
              <a:t>https://</a:t>
            </a:r>
            <a:r>
              <a:rPr lang="en-US" sz="2400" dirty="0" err="1"/>
              <a:t>weakdh.org</a:t>
            </a:r>
            <a:r>
              <a:rPr lang="en-US" sz="2400" dirty="0"/>
              <a:t>/</a:t>
            </a:r>
            <a:r>
              <a:rPr lang="en-US" sz="2400" dirty="0" err="1" smtClean="0"/>
              <a:t>sysadmin.html</a:t>
            </a:r>
            <a:r>
              <a:rPr lang="en-US" sz="2400" dirty="0" smtClean="0"/>
              <a:t> for information on how to fix that issue)</a:t>
            </a:r>
          </a:p>
          <a:p>
            <a:r>
              <a:rPr lang="en-US" sz="2400" dirty="0" smtClean="0"/>
              <a:t>Note: most universities have LOTS of https web servers, not just www.[</a:t>
            </a:r>
            <a:r>
              <a:rPr lang="en-US" sz="2400" dirty="0" err="1" smtClean="0"/>
              <a:t>domainname</a:t>
            </a:r>
            <a:r>
              <a:rPr lang="en-US" sz="2400" dirty="0" smtClean="0"/>
              <a:t>]. Staff should test EACH such system to ensure that all systems have their SSL/TLS settings appropriately configured.</a:t>
            </a:r>
            <a:endParaRPr lang="en-US" sz="2400" dirty="0"/>
          </a:p>
        </p:txBody>
      </p:sp>
      <p:sp>
        <p:nvSpPr>
          <p:cNvPr id="4" name="Slide Number Placeholder 3"/>
          <p:cNvSpPr>
            <a:spLocks noGrp="1"/>
          </p:cNvSpPr>
          <p:nvPr>
            <p:ph type="sldNum" sz="quarter" idx="12"/>
          </p:nvPr>
        </p:nvSpPr>
        <p:spPr/>
        <p:txBody>
          <a:bodyPr/>
          <a:lstStyle/>
          <a:p>
            <a:fld id="{AAD0682C-A969-5049-999C-8CAB041EE99B}" type="slidenum">
              <a:rPr lang="en-US" smtClean="0"/>
              <a:t>55</a:t>
            </a:fld>
            <a:endParaRPr lang="en-US"/>
          </a:p>
        </p:txBody>
      </p:sp>
    </p:spTree>
    <p:extLst>
      <p:ext uri="{BB962C8B-B14F-4D97-AF65-F5344CB8AC3E}">
        <p14:creationId xmlns:p14="http://schemas.microsoft.com/office/powerpoint/2010/main" val="341223799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09"/>
            <a:ext cx="8229600" cy="596219"/>
          </a:xfrm>
        </p:spPr>
        <p:txBody>
          <a:bodyPr/>
          <a:lstStyle/>
          <a:p>
            <a:r>
              <a:rPr lang="en-US" sz="3200" b="1" dirty="0" smtClean="0"/>
              <a:t>DNS Configuration</a:t>
            </a:r>
            <a:endParaRPr lang="en-US" sz="3200" b="1" dirty="0"/>
          </a:p>
        </p:txBody>
      </p:sp>
      <p:sp>
        <p:nvSpPr>
          <p:cNvPr id="3" name="Content Placeholder 2"/>
          <p:cNvSpPr>
            <a:spLocks noGrp="1"/>
          </p:cNvSpPr>
          <p:nvPr>
            <p:ph idx="1"/>
          </p:nvPr>
        </p:nvSpPr>
        <p:spPr>
          <a:xfrm>
            <a:off x="127000" y="926353"/>
            <a:ext cx="8853714" cy="5795122"/>
          </a:xfrm>
        </p:spPr>
        <p:txBody>
          <a:bodyPr>
            <a:normAutofit/>
          </a:bodyPr>
          <a:lstStyle/>
          <a:p>
            <a:r>
              <a:rPr lang="en-US" sz="2400" dirty="0" smtClean="0"/>
              <a:t>At the same time I check web crypto configuration, I also normally check a site's DNS configuration. My favorite tool for that </a:t>
            </a:r>
            <a:r>
              <a:rPr lang="en-US" sz="2400" dirty="0"/>
              <a:t>is </a:t>
            </a:r>
            <a:br>
              <a:rPr lang="en-US" sz="2400" dirty="0"/>
            </a:br>
            <a:r>
              <a:rPr lang="en-US" sz="2400" dirty="0" smtClean="0"/>
              <a:t>the free site http</a:t>
            </a:r>
            <a:r>
              <a:rPr lang="en-US" sz="2400" dirty="0"/>
              <a:t>://</a:t>
            </a:r>
            <a:r>
              <a:rPr lang="en-US" sz="2400" dirty="0" err="1"/>
              <a:t>dnscheck.iis.se</a:t>
            </a:r>
            <a:r>
              <a:rPr lang="en-US" sz="2400" dirty="0" smtClean="0"/>
              <a:t>/</a:t>
            </a:r>
            <a:br>
              <a:rPr lang="en-US" sz="2400" dirty="0" smtClean="0"/>
            </a:br>
            <a:endParaRPr lang="en-US" sz="2400" dirty="0" smtClean="0"/>
          </a:p>
          <a:p>
            <a:r>
              <a:rPr lang="en-US" sz="2400" dirty="0" smtClean="0"/>
              <a:t>Checking </a:t>
            </a:r>
            <a:r>
              <a:rPr lang="en-US" sz="2400" dirty="0" err="1" smtClean="0"/>
              <a:t>umt.edu</a:t>
            </a:r>
            <a:r>
              <a:rPr lang="en-US" sz="2400" dirty="0" smtClean="0"/>
              <a:t>, I see "All tests are OK" (good!) although I'm not seeing IPv6 or DNS support at this point.</a:t>
            </a:r>
            <a:br>
              <a:rPr lang="en-US" sz="2400" dirty="0" smtClean="0"/>
            </a:br>
            <a:endParaRPr lang="en-US" sz="2400" dirty="0" smtClean="0"/>
          </a:p>
          <a:p>
            <a:r>
              <a:rPr lang="en-US" sz="2400" dirty="0" smtClean="0"/>
              <a:t>Checking </a:t>
            </a:r>
            <a:r>
              <a:rPr lang="en-US" sz="2400" dirty="0" err="1" smtClean="0"/>
              <a:t>montana.edu</a:t>
            </a:r>
            <a:r>
              <a:rPr lang="en-US" sz="2400" dirty="0" smtClean="0"/>
              <a:t>, I see "All tests are OK" (good!) although I'm not seeing IPv6 or DNSSEC at this point. </a:t>
            </a:r>
            <a:br>
              <a:rPr lang="en-US" sz="2400" dirty="0" smtClean="0"/>
            </a:br>
            <a:endParaRPr lang="en-US" sz="2400" dirty="0" smtClean="0"/>
          </a:p>
          <a:p>
            <a:r>
              <a:rPr lang="en-US" sz="2400" dirty="0" smtClean="0"/>
              <a:t>Adding IPv6 and DNSSEC would be two more great projects to consider tackling when you have the chance. In the mean time, good job on the rest of </a:t>
            </a:r>
            <a:r>
              <a:rPr lang="en-US" sz="2400" dirty="0" smtClean="0"/>
              <a:t>your DNS infrastructure!</a:t>
            </a:r>
            <a:endParaRPr lang="en-US" sz="2400" dirty="0"/>
          </a:p>
        </p:txBody>
      </p:sp>
      <p:sp>
        <p:nvSpPr>
          <p:cNvPr id="4" name="Slide Number Placeholder 3"/>
          <p:cNvSpPr>
            <a:spLocks noGrp="1"/>
          </p:cNvSpPr>
          <p:nvPr>
            <p:ph type="sldNum" sz="quarter" idx="12"/>
          </p:nvPr>
        </p:nvSpPr>
        <p:spPr/>
        <p:txBody>
          <a:bodyPr/>
          <a:lstStyle/>
          <a:p>
            <a:fld id="{AAD0682C-A969-5049-999C-8CAB041EE99B}" type="slidenum">
              <a:rPr lang="en-US" smtClean="0"/>
              <a:t>56</a:t>
            </a:fld>
            <a:endParaRPr lang="en-US"/>
          </a:p>
        </p:txBody>
      </p:sp>
    </p:spTree>
    <p:extLst>
      <p:ext uri="{BB962C8B-B14F-4D97-AF65-F5344CB8AC3E}">
        <p14:creationId xmlns:p14="http://schemas.microsoft.com/office/powerpoint/2010/main" val="378550794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109"/>
            <a:ext cx="9144000" cy="427597"/>
          </a:xfrm>
        </p:spPr>
        <p:txBody>
          <a:bodyPr/>
          <a:lstStyle/>
          <a:p>
            <a:r>
              <a:rPr lang="en-US" sz="3200" b="1" dirty="0" smtClean="0"/>
              <a:t>Contribute </a:t>
            </a:r>
            <a:r>
              <a:rPr lang="en-US" sz="3200" b="1" dirty="0" smtClean="0"/>
              <a:t>Data </a:t>
            </a:r>
            <a:r>
              <a:rPr lang="en-US" sz="3200" b="1" dirty="0" smtClean="0"/>
              <a:t>To </a:t>
            </a:r>
            <a:r>
              <a:rPr lang="en-US" sz="3200" b="1" dirty="0" smtClean="0"/>
              <a:t>SIE?</a:t>
            </a:r>
            <a:endParaRPr lang="en-US" sz="3200" b="1" dirty="0"/>
          </a:p>
        </p:txBody>
      </p:sp>
      <p:sp>
        <p:nvSpPr>
          <p:cNvPr id="3" name="Content Placeholder 2"/>
          <p:cNvSpPr>
            <a:spLocks noGrp="1"/>
          </p:cNvSpPr>
          <p:nvPr>
            <p:ph idx="1"/>
          </p:nvPr>
        </p:nvSpPr>
        <p:spPr>
          <a:xfrm>
            <a:off x="127000" y="866588"/>
            <a:ext cx="8853714" cy="5854887"/>
          </a:xfrm>
        </p:spPr>
        <p:txBody>
          <a:bodyPr>
            <a:normAutofit/>
          </a:bodyPr>
          <a:lstStyle/>
          <a:p>
            <a:r>
              <a:rPr lang="en-US" sz="2400" dirty="0" smtClean="0"/>
              <a:t>While we're talking about DNS, I should mention that Farsight is always seeking additional DNS data contributions for the Security </a:t>
            </a:r>
            <a:r>
              <a:rPr lang="en-US" sz="2400" dirty="0"/>
              <a:t>Information Exchange </a:t>
            </a:r>
            <a:r>
              <a:rPr lang="en-US" sz="2400" dirty="0" smtClean="0"/>
              <a:t>(see https</a:t>
            </a:r>
            <a:r>
              <a:rPr lang="en-US" sz="2400" dirty="0"/>
              <a:t>://www.farsightsecurity.com/solutions/security-information-exchange</a:t>
            </a:r>
            <a:r>
              <a:rPr lang="en-US" sz="2400" dirty="0" smtClean="0"/>
              <a:t>/ </a:t>
            </a:r>
            <a:r>
              <a:rPr lang="en-US" sz="2400" dirty="0" smtClean="0"/>
              <a:t>). </a:t>
            </a:r>
            <a:r>
              <a:rPr lang="en-US" sz="2400" dirty="0" smtClean="0"/>
              <a:t>SIE feeds many projects, including</a:t>
            </a:r>
            <a:r>
              <a:rPr lang="en-US" sz="2400" dirty="0" smtClean="0"/>
              <a:t> </a:t>
            </a:r>
            <a:r>
              <a:rPr lang="en-US" sz="2400" dirty="0" smtClean="0"/>
              <a:t>Farsight's </a:t>
            </a:r>
            <a:r>
              <a:rPr lang="en-US" sz="2400" dirty="0" smtClean="0"/>
              <a:t>own passive </a:t>
            </a:r>
            <a:r>
              <a:rPr lang="en-US" sz="2400" dirty="0" smtClean="0"/>
              <a:t>DNS database, DNSDB (see https://</a:t>
            </a:r>
            <a:r>
              <a:rPr lang="en-US" sz="2400" dirty="0" err="1" smtClean="0"/>
              <a:t>dnsdb.info</a:t>
            </a:r>
            <a:r>
              <a:rPr lang="en-US" sz="2400" dirty="0" smtClean="0"/>
              <a:t>/ )</a:t>
            </a:r>
          </a:p>
          <a:p>
            <a:r>
              <a:rPr lang="en-US" sz="2400" dirty="0" smtClean="0"/>
              <a:t>Because of how we collect that data (e.g., above large shared DNS recursive resolvers), no PII </a:t>
            </a:r>
            <a:r>
              <a:rPr lang="en-US" sz="2400" dirty="0" smtClean="0"/>
              <a:t>gets </a:t>
            </a:r>
            <a:r>
              <a:rPr lang="en-US" sz="2400" dirty="0" smtClean="0"/>
              <a:t>collected and user privacy is carefully preserved. Contributing data ensures that if a security incident does </a:t>
            </a:r>
            <a:r>
              <a:rPr lang="en-US" sz="2400" dirty="0" smtClean="0"/>
              <a:t>arise at your site, </a:t>
            </a:r>
            <a:r>
              <a:rPr lang="en-US" sz="2400" dirty="0" smtClean="0"/>
              <a:t>there's an excellent chance that the passive DNS data needed to work it will be available in DNSDB. Contributing data also helps the anti-abuse community fight cyber crime, and supports academic research.</a:t>
            </a:r>
          </a:p>
          <a:p>
            <a:r>
              <a:rPr lang="en-US" sz="2400" dirty="0" smtClean="0"/>
              <a:t>For more </a:t>
            </a:r>
            <a:r>
              <a:rPr lang="en-US" sz="2400" dirty="0" smtClean="0"/>
              <a:t>information, drop </a:t>
            </a:r>
            <a:r>
              <a:rPr lang="en-US" sz="2400" dirty="0" smtClean="0"/>
              <a:t>me a note at </a:t>
            </a:r>
            <a:r>
              <a:rPr lang="en-US" sz="2400" dirty="0" err="1" smtClean="0"/>
              <a:t>stsauver@fsi.io</a:t>
            </a:r>
            <a:endParaRPr lang="en-US" sz="2400" dirty="0"/>
          </a:p>
        </p:txBody>
      </p:sp>
      <p:sp>
        <p:nvSpPr>
          <p:cNvPr id="4" name="Slide Number Placeholder 3"/>
          <p:cNvSpPr>
            <a:spLocks noGrp="1"/>
          </p:cNvSpPr>
          <p:nvPr>
            <p:ph type="sldNum" sz="quarter" idx="12"/>
          </p:nvPr>
        </p:nvSpPr>
        <p:spPr/>
        <p:txBody>
          <a:bodyPr/>
          <a:lstStyle/>
          <a:p>
            <a:fld id="{AAD0682C-A969-5049-999C-8CAB041EE99B}" type="slidenum">
              <a:rPr lang="en-US" smtClean="0"/>
              <a:t>57</a:t>
            </a:fld>
            <a:endParaRPr lang="en-US"/>
          </a:p>
        </p:txBody>
      </p:sp>
    </p:spTree>
    <p:extLst>
      <p:ext uri="{BB962C8B-B14F-4D97-AF65-F5344CB8AC3E}">
        <p14:creationId xmlns:p14="http://schemas.microsoft.com/office/powerpoint/2010/main" val="66318085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013"/>
            <a:ext cx="7772400" cy="1470025"/>
          </a:xfrm>
        </p:spPr>
        <p:txBody>
          <a:bodyPr>
            <a:normAutofit/>
          </a:bodyPr>
          <a:lstStyle/>
          <a:p>
            <a:r>
              <a:rPr lang="en-US" sz="3200" b="1" dirty="0" smtClean="0"/>
              <a:t>VI. Backups</a:t>
            </a:r>
            <a:endParaRPr lang="en-US" sz="3200" b="1" dirty="0"/>
          </a:p>
        </p:txBody>
      </p:sp>
      <p:sp>
        <p:nvSpPr>
          <p:cNvPr id="3" name="Subtitle 2"/>
          <p:cNvSpPr>
            <a:spLocks noGrp="1"/>
          </p:cNvSpPr>
          <p:nvPr>
            <p:ph type="subTitle" idx="1"/>
          </p:nvPr>
        </p:nvSpPr>
        <p:spPr>
          <a:xfrm>
            <a:off x="493059" y="3886200"/>
            <a:ext cx="8232588" cy="1752600"/>
          </a:xfrm>
        </p:spPr>
        <p:txBody>
          <a:bodyPr>
            <a:normAutofit/>
          </a:bodyPr>
          <a:lstStyle/>
          <a:p>
            <a:r>
              <a:rPr lang="en-US" sz="2400" dirty="0" smtClean="0">
                <a:solidFill>
                  <a:srgbClr val="000000"/>
                </a:solidFill>
              </a:rPr>
              <a:t>"If you've got two, you've got one."</a:t>
            </a:r>
          </a:p>
          <a:p>
            <a:endParaRPr lang="en-US" sz="2400" dirty="0">
              <a:solidFill>
                <a:srgbClr val="000000"/>
              </a:solidFill>
            </a:endParaRPr>
          </a:p>
          <a:p>
            <a:r>
              <a:rPr lang="en-US" sz="2400" dirty="0" smtClean="0">
                <a:solidFill>
                  <a:srgbClr val="000000"/>
                </a:solidFill>
              </a:rPr>
              <a:t>Aphorism reportedly from the </a:t>
            </a:r>
            <a:r>
              <a:rPr lang="en-US" sz="2400" dirty="0" smtClean="0">
                <a:solidFill>
                  <a:srgbClr val="000000"/>
                </a:solidFill>
              </a:rPr>
              <a:t>military special </a:t>
            </a:r>
            <a:r>
              <a:rPr lang="en-US" sz="2400" dirty="0" smtClean="0">
                <a:solidFill>
                  <a:srgbClr val="000000"/>
                </a:solidFill>
              </a:rPr>
              <a:t>operations</a:t>
            </a:r>
          </a:p>
          <a:p>
            <a:r>
              <a:rPr lang="en-US" sz="2400" dirty="0" smtClean="0">
                <a:solidFill>
                  <a:srgbClr val="000000"/>
                </a:solidFill>
              </a:rPr>
              <a:t>community, recommending backups for </a:t>
            </a:r>
            <a:r>
              <a:rPr lang="en-US" sz="2400" u="sng" dirty="0" smtClean="0">
                <a:solidFill>
                  <a:srgbClr val="000000"/>
                </a:solidFill>
              </a:rPr>
              <a:t>everything</a:t>
            </a:r>
            <a:endParaRPr lang="en-US" sz="2400" u="sng" dirty="0">
              <a:solidFill>
                <a:srgbClr val="000000"/>
              </a:solidFill>
            </a:endParaRPr>
          </a:p>
        </p:txBody>
      </p:sp>
    </p:spTree>
    <p:extLst>
      <p:ext uri="{BB962C8B-B14F-4D97-AF65-F5344CB8AC3E}">
        <p14:creationId xmlns:p14="http://schemas.microsoft.com/office/powerpoint/2010/main" val="340799699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10"/>
            <a:ext cx="8229600" cy="472420"/>
          </a:xfrm>
        </p:spPr>
        <p:txBody>
          <a:bodyPr/>
          <a:lstStyle/>
          <a:p>
            <a:r>
              <a:rPr lang="en-US" sz="3200" b="1" dirty="0" smtClean="0"/>
              <a:t>Backups</a:t>
            </a:r>
            <a:endParaRPr lang="en-US" sz="3200" b="1" dirty="0"/>
          </a:p>
        </p:txBody>
      </p:sp>
      <p:sp>
        <p:nvSpPr>
          <p:cNvPr id="3" name="Content Placeholder 2"/>
          <p:cNvSpPr>
            <a:spLocks noGrp="1"/>
          </p:cNvSpPr>
          <p:nvPr>
            <p:ph idx="1"/>
          </p:nvPr>
        </p:nvSpPr>
        <p:spPr>
          <a:xfrm>
            <a:off x="127000" y="776942"/>
            <a:ext cx="8853714" cy="5579410"/>
          </a:xfrm>
        </p:spPr>
        <p:txBody>
          <a:bodyPr>
            <a:normAutofit/>
          </a:bodyPr>
          <a:lstStyle/>
          <a:p>
            <a:r>
              <a:rPr lang="en-US" sz="2400" b="1" dirty="0" smtClean="0"/>
              <a:t>Backups are the MOST BORING THING IN THE WORLD, </a:t>
            </a:r>
            <a:r>
              <a:rPr lang="en-US" sz="2400" dirty="0" smtClean="0"/>
              <a:t>UNTIL </a:t>
            </a:r>
            <a:br>
              <a:rPr lang="en-US" sz="2400" dirty="0" smtClean="0"/>
            </a:br>
            <a:r>
              <a:rPr lang="en-US" sz="2400" dirty="0" smtClean="0"/>
              <a:t>you need them, whether we're talking about a 2nd motor on </a:t>
            </a:r>
            <a:br>
              <a:rPr lang="en-US" sz="2400" dirty="0" smtClean="0"/>
            </a:br>
            <a:r>
              <a:rPr lang="en-US" sz="2400" dirty="0" smtClean="0"/>
              <a:t>your </a:t>
            </a:r>
            <a:r>
              <a:rPr lang="en-US" sz="2400" dirty="0" smtClean="0"/>
              <a:t>old fishing </a:t>
            </a:r>
            <a:r>
              <a:rPr lang="en-US" sz="2400" dirty="0" smtClean="0"/>
              <a:t>boat or a backup copy of your hard drive.</a:t>
            </a:r>
          </a:p>
          <a:p>
            <a:r>
              <a:rPr lang="en-US" sz="2400" dirty="0" smtClean="0"/>
              <a:t>Historically, </a:t>
            </a:r>
            <a:r>
              <a:rPr lang="en-US" sz="2400" b="1" dirty="0" smtClean="0"/>
              <a:t>hardware </a:t>
            </a:r>
            <a:r>
              <a:rPr lang="en-US" sz="2400" b="1" dirty="0" smtClean="0"/>
              <a:t>failures </a:t>
            </a:r>
            <a:r>
              <a:rPr lang="en-US" sz="2400" dirty="0" smtClean="0"/>
              <a:t>used to be the prime reason why we'd encourage people to backup their systems: drives would routinely fail </a:t>
            </a:r>
            <a:r>
              <a:rPr lang="en-US" sz="2400" i="1" dirty="0" smtClean="0"/>
              <a:t>then</a:t>
            </a:r>
            <a:r>
              <a:rPr lang="en-US" sz="2400" dirty="0" smtClean="0"/>
              <a:t>, and they still fail </a:t>
            </a:r>
            <a:r>
              <a:rPr lang="en-US" sz="2400" i="1" dirty="0" smtClean="0"/>
              <a:t>today</a:t>
            </a:r>
            <a:r>
              <a:rPr lang="en-US" sz="2400" dirty="0" smtClean="0"/>
              <a:t> (although not as </a:t>
            </a:r>
            <a:r>
              <a:rPr lang="en-US" sz="2400" dirty="0" smtClean="0"/>
              <a:t>often)</a:t>
            </a:r>
            <a:r>
              <a:rPr lang="en-US" sz="2400" dirty="0" smtClean="0"/>
              <a:t>.</a:t>
            </a:r>
          </a:p>
          <a:p>
            <a:r>
              <a:rPr lang="en-US" sz="2400" dirty="0" smtClean="0"/>
              <a:t>Nowadays, however, backups also make a huge difference if your system is </a:t>
            </a:r>
            <a:r>
              <a:rPr lang="en-US" sz="2400" b="1" dirty="0" smtClean="0"/>
              <a:t>lost or stolen</a:t>
            </a:r>
            <a:r>
              <a:rPr lang="en-US" sz="2400" dirty="0" smtClean="0"/>
              <a:t>.</a:t>
            </a:r>
          </a:p>
          <a:p>
            <a:r>
              <a:rPr lang="en-US" sz="2400" dirty="0" smtClean="0"/>
              <a:t>And backups these days can </a:t>
            </a:r>
            <a:r>
              <a:rPr lang="en-US" sz="2400" dirty="0" smtClean="0"/>
              <a:t>be an absolute </a:t>
            </a:r>
            <a:r>
              <a:rPr lang="en-US" sz="2400" dirty="0" smtClean="0"/>
              <a:t>lifesaver if you get hit with </a:t>
            </a:r>
            <a:r>
              <a:rPr lang="en-US" sz="2400" b="1" dirty="0" smtClean="0"/>
              <a:t>"ransomware"</a:t>
            </a:r>
            <a:r>
              <a:rPr lang="en-US" sz="2400" dirty="0" smtClean="0"/>
              <a:t> (encrypting malware such as Cryptolocker).</a:t>
            </a:r>
          </a:p>
          <a:p>
            <a:r>
              <a:rPr lang="en-US" sz="2400" dirty="0" smtClean="0"/>
              <a:t>WITH clean backups, ransomware can be just a nuisance.</a:t>
            </a:r>
          </a:p>
          <a:p>
            <a:r>
              <a:rPr lang="en-US" sz="2400" dirty="0" smtClean="0"/>
              <a:t>WITHOUT clean backups, your pain will be </a:t>
            </a:r>
            <a:r>
              <a:rPr lang="en-US" sz="2400" dirty="0" smtClean="0"/>
              <a:t>a lot greater although sometimes </a:t>
            </a:r>
            <a:r>
              <a:rPr lang="en-US" sz="2400" dirty="0" smtClean="0"/>
              <a:t>you may be lucky and have the ability to use a free </a:t>
            </a:r>
            <a:r>
              <a:rPr lang="en-US" sz="2400" dirty="0" err="1" smtClean="0"/>
              <a:t>decryptor</a:t>
            </a:r>
            <a:r>
              <a:rPr lang="en-US" sz="2400" dirty="0" smtClean="0"/>
              <a:t>, see </a:t>
            </a:r>
            <a:r>
              <a:rPr lang="en-US" sz="2400" dirty="0"/>
              <a:t>for example https://</a:t>
            </a:r>
            <a:r>
              <a:rPr lang="en-US" sz="2400" dirty="0" err="1"/>
              <a:t>noransom.kaspersky.com</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AAD0682C-A969-5049-999C-8CAB041EE99B}" type="slidenum">
              <a:rPr lang="en-US" smtClean="0"/>
              <a:t>59</a:t>
            </a:fld>
            <a:endParaRPr lang="en-US"/>
          </a:p>
        </p:txBody>
      </p:sp>
    </p:spTree>
    <p:extLst>
      <p:ext uri="{BB962C8B-B14F-4D97-AF65-F5344CB8AC3E}">
        <p14:creationId xmlns:p14="http://schemas.microsoft.com/office/powerpoint/2010/main" val="28708693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048"/>
            <a:ext cx="8229600" cy="596219"/>
          </a:xfrm>
        </p:spPr>
        <p:txBody>
          <a:bodyPr/>
          <a:lstStyle/>
          <a:p>
            <a:r>
              <a:rPr lang="en-US" sz="3200" b="1" dirty="0" smtClean="0"/>
              <a:t>Today's Format And Audience</a:t>
            </a:r>
            <a:endParaRPr lang="en-US" sz="3200" b="1" dirty="0"/>
          </a:p>
        </p:txBody>
      </p:sp>
      <p:sp>
        <p:nvSpPr>
          <p:cNvPr id="3" name="Content Placeholder 2"/>
          <p:cNvSpPr>
            <a:spLocks noGrp="1"/>
          </p:cNvSpPr>
          <p:nvPr>
            <p:ph idx="1"/>
          </p:nvPr>
        </p:nvSpPr>
        <p:spPr>
          <a:xfrm>
            <a:off x="127000" y="864638"/>
            <a:ext cx="8853714" cy="5856837"/>
          </a:xfrm>
        </p:spPr>
        <p:txBody>
          <a:bodyPr>
            <a:normAutofit/>
          </a:bodyPr>
          <a:lstStyle/>
          <a:p>
            <a:r>
              <a:rPr lang="en-US" sz="2400" dirty="0" smtClean="0"/>
              <a:t>I've prepared some material to go over with you.</a:t>
            </a:r>
          </a:p>
          <a:p>
            <a:endParaRPr lang="en-US" sz="2400" dirty="0"/>
          </a:p>
          <a:p>
            <a:r>
              <a:rPr lang="en-US" sz="2400" dirty="0" smtClean="0"/>
              <a:t>I was told to expect a mix of regular users and IT folks, so I'm going to interleave my material a bit, with hopefully neither group feeling neglected (or bored or overwhelmed).</a:t>
            </a:r>
          </a:p>
          <a:p>
            <a:endParaRPr lang="en-US" sz="2400" dirty="0"/>
          </a:p>
          <a:p>
            <a:r>
              <a:rPr lang="en-US" sz="2400" dirty="0" smtClean="0"/>
              <a:t>If you've got questions as we go along, you can ask them or save them to the end (I do want to stay on time, so if we get too many questions I may defer some of them to the end).</a:t>
            </a:r>
          </a:p>
          <a:p>
            <a:endParaRPr lang="en-US" sz="2400" dirty="0"/>
          </a:p>
          <a:p>
            <a:r>
              <a:rPr lang="en-US" sz="2400" dirty="0" smtClean="0"/>
              <a:t>I'll be making these slides available, just like most of my talks, so if we don't get through everything, don't worry, you can always check the slides (if you want to).</a:t>
            </a:r>
            <a:endParaRPr lang="en-US" sz="2400" dirty="0"/>
          </a:p>
        </p:txBody>
      </p:sp>
      <p:sp>
        <p:nvSpPr>
          <p:cNvPr id="4" name="Slide Number Placeholder 3"/>
          <p:cNvSpPr>
            <a:spLocks noGrp="1"/>
          </p:cNvSpPr>
          <p:nvPr>
            <p:ph type="sldNum" sz="quarter" idx="12"/>
          </p:nvPr>
        </p:nvSpPr>
        <p:spPr/>
        <p:txBody>
          <a:bodyPr/>
          <a:lstStyle/>
          <a:p>
            <a:fld id="{AAD0682C-A969-5049-999C-8CAB041EE99B}" type="slidenum">
              <a:rPr lang="en-US" smtClean="0"/>
              <a:t>6</a:t>
            </a:fld>
            <a:endParaRPr lang="en-US"/>
          </a:p>
        </p:txBody>
      </p:sp>
    </p:spTree>
    <p:extLst>
      <p:ext uri="{BB962C8B-B14F-4D97-AF65-F5344CB8AC3E}">
        <p14:creationId xmlns:p14="http://schemas.microsoft.com/office/powerpoint/2010/main" val="53675531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110"/>
            <a:ext cx="9144000" cy="472420"/>
          </a:xfrm>
        </p:spPr>
        <p:txBody>
          <a:bodyPr/>
          <a:lstStyle/>
          <a:p>
            <a:r>
              <a:rPr lang="en-US" sz="3200" b="1" dirty="0" smtClean="0"/>
              <a:t>RAID Mirror, Plus Local Backup, Plus Cloud Backup</a:t>
            </a:r>
            <a:endParaRPr lang="en-US" sz="3200" b="1" dirty="0"/>
          </a:p>
        </p:txBody>
      </p:sp>
      <p:sp>
        <p:nvSpPr>
          <p:cNvPr id="3" name="Content Placeholder 2"/>
          <p:cNvSpPr>
            <a:spLocks noGrp="1"/>
          </p:cNvSpPr>
          <p:nvPr>
            <p:ph idx="1"/>
          </p:nvPr>
        </p:nvSpPr>
        <p:spPr>
          <a:xfrm>
            <a:off x="127000" y="776942"/>
            <a:ext cx="8853714" cy="5579410"/>
          </a:xfrm>
        </p:spPr>
        <p:txBody>
          <a:bodyPr>
            <a:normAutofit/>
          </a:bodyPr>
          <a:lstStyle/>
          <a:p>
            <a:r>
              <a:rPr lang="en-US" sz="2400" dirty="0" smtClean="0"/>
              <a:t>If you're a </a:t>
            </a:r>
            <a:r>
              <a:rPr lang="en-US" sz="2400" b="1" dirty="0" smtClean="0"/>
              <a:t>belt and suspenders </a:t>
            </a:r>
            <a:r>
              <a:rPr lang="en-US" sz="2400" dirty="0" smtClean="0"/>
              <a:t>sort of person consider having multiple approaches to backing up your system. </a:t>
            </a:r>
          </a:p>
          <a:p>
            <a:r>
              <a:rPr lang="en-US" sz="2400" dirty="0" smtClean="0"/>
              <a:t>For example, if you have room for a pair of drives, consider </a:t>
            </a:r>
            <a:r>
              <a:rPr lang="en-US" sz="2400" b="1" dirty="0" smtClean="0"/>
              <a:t>mirroring</a:t>
            </a:r>
            <a:r>
              <a:rPr lang="en-US" sz="2400" dirty="0" smtClean="0"/>
              <a:t> them. This is the most painless sort of protection against hard drive failure.</a:t>
            </a:r>
          </a:p>
          <a:p>
            <a:r>
              <a:rPr lang="en-US" sz="2400" dirty="0" smtClean="0"/>
              <a:t>Mirroring will NOT protect you against loss of data if your system is lost, stolen, destroyed or subject to data corruption </a:t>
            </a:r>
            <a:r>
              <a:rPr lang="mr-IN" sz="2400" dirty="0" smtClean="0"/>
              <a:t>–</a:t>
            </a:r>
            <a:r>
              <a:rPr lang="en-US" sz="2400" dirty="0" smtClean="0"/>
              <a:t> both drives will probably suffer the same fate. </a:t>
            </a:r>
          </a:p>
          <a:p>
            <a:r>
              <a:rPr lang="en-US" sz="2400" dirty="0" smtClean="0"/>
              <a:t>That's why you ALSO want to ensure that you have additional </a:t>
            </a:r>
            <a:r>
              <a:rPr lang="en-US" sz="2400" dirty="0" smtClean="0"/>
              <a:t>backups</a:t>
            </a:r>
            <a:r>
              <a:rPr lang="en-US" sz="2400" dirty="0" smtClean="0"/>
              <a:t>. Maybe you'll decide to buy a multi-terabyte external hard drive for a hundred bucks or so, and do backups to that </a:t>
            </a:r>
            <a:r>
              <a:rPr lang="mr-IN" sz="2400" dirty="0" smtClean="0"/>
              <a:t>–</a:t>
            </a:r>
            <a:r>
              <a:rPr lang="en-US" sz="2400" dirty="0" smtClean="0"/>
              <a:t> just don't leave it hooked right next to your system </a:t>
            </a:r>
            <a:r>
              <a:rPr lang="mr-IN" sz="2400" dirty="0" smtClean="0"/>
              <a:t>–</a:t>
            </a:r>
            <a:r>
              <a:rPr lang="en-US" sz="2400" dirty="0" smtClean="0"/>
              <a:t> it might burn down right along with </a:t>
            </a:r>
            <a:r>
              <a:rPr lang="en-US" sz="2400" dirty="0" smtClean="0"/>
              <a:t>the system it's backing up</a:t>
            </a:r>
            <a:r>
              <a:rPr lang="en-US" sz="2400" dirty="0" smtClean="0"/>
              <a:t>!</a:t>
            </a:r>
            <a:endParaRPr lang="en-US" sz="2400" dirty="0" smtClean="0"/>
          </a:p>
          <a:p>
            <a:r>
              <a:rPr lang="en-US" sz="2400" dirty="0" smtClean="0"/>
              <a:t>As insurance against that sort of failure, you might want to have yet another backup online, "in the cloud."</a:t>
            </a:r>
            <a:endParaRPr lang="en-US" sz="2400" dirty="0"/>
          </a:p>
        </p:txBody>
      </p:sp>
      <p:sp>
        <p:nvSpPr>
          <p:cNvPr id="4" name="Slide Number Placeholder 3"/>
          <p:cNvSpPr>
            <a:spLocks noGrp="1"/>
          </p:cNvSpPr>
          <p:nvPr>
            <p:ph type="sldNum" sz="quarter" idx="12"/>
          </p:nvPr>
        </p:nvSpPr>
        <p:spPr/>
        <p:txBody>
          <a:bodyPr/>
          <a:lstStyle/>
          <a:p>
            <a:fld id="{AAD0682C-A969-5049-999C-8CAB041EE99B}" type="slidenum">
              <a:rPr lang="en-US" smtClean="0"/>
              <a:t>60</a:t>
            </a:fld>
            <a:endParaRPr lang="en-US"/>
          </a:p>
        </p:txBody>
      </p:sp>
    </p:spTree>
    <p:extLst>
      <p:ext uri="{BB962C8B-B14F-4D97-AF65-F5344CB8AC3E}">
        <p14:creationId xmlns:p14="http://schemas.microsoft.com/office/powerpoint/2010/main" val="199325520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110"/>
            <a:ext cx="9144000" cy="472420"/>
          </a:xfrm>
        </p:spPr>
        <p:txBody>
          <a:bodyPr/>
          <a:lstStyle/>
          <a:p>
            <a:r>
              <a:rPr lang="en-US" sz="3200" b="1" dirty="0" smtClean="0"/>
              <a:t>Encryption; Multiple Generations; Do A Test Restore</a:t>
            </a:r>
            <a:endParaRPr lang="en-US" sz="3200" b="1" dirty="0"/>
          </a:p>
        </p:txBody>
      </p:sp>
      <p:sp>
        <p:nvSpPr>
          <p:cNvPr id="3" name="Content Placeholder 2"/>
          <p:cNvSpPr>
            <a:spLocks noGrp="1"/>
          </p:cNvSpPr>
          <p:nvPr>
            <p:ph idx="1"/>
          </p:nvPr>
        </p:nvSpPr>
        <p:spPr>
          <a:xfrm>
            <a:off x="127000" y="776941"/>
            <a:ext cx="8853714" cy="5944533"/>
          </a:xfrm>
        </p:spPr>
        <p:txBody>
          <a:bodyPr>
            <a:normAutofit/>
          </a:bodyPr>
          <a:lstStyle/>
          <a:p>
            <a:r>
              <a:rPr lang="en-US" sz="2400" dirty="0" smtClean="0"/>
              <a:t>Backups can contain highly sensitive information. You need to protect them from unauthorized disclosure UNLESS they've been protected with strong encryption. </a:t>
            </a:r>
            <a:r>
              <a:rPr lang="en-US" sz="2400" b="1" dirty="0" smtClean="0"/>
              <a:t>We strongly encourage you to encrypt your backups</a:t>
            </a:r>
            <a:r>
              <a:rPr lang="en-US" sz="2400" dirty="0" smtClean="0"/>
              <a:t>, just be sure to safeguard the key you'll need to decrypt them!</a:t>
            </a:r>
          </a:p>
          <a:p>
            <a:r>
              <a:rPr lang="en-US" sz="2400" dirty="0" smtClean="0"/>
              <a:t>When taking backups, keep </a:t>
            </a:r>
            <a:r>
              <a:rPr lang="en-US" sz="2400" b="1" dirty="0" smtClean="0"/>
              <a:t>multiple generations. </a:t>
            </a:r>
            <a:r>
              <a:rPr lang="en-US" sz="2400" dirty="0" smtClean="0"/>
              <a:t>Why? Well, imagine that you only keep one generation, and you find that your system has become infested with something nasty. You go to roll back to your most recent backup, but you find that IT TOO has the same problem. Wouldn't it be nice to be able to go FURTHER BACK?</a:t>
            </a:r>
            <a:r>
              <a:rPr lang="en-US" sz="2400" dirty="0"/>
              <a:t> </a:t>
            </a:r>
            <a:r>
              <a:rPr lang="en-US" sz="2400" dirty="0" smtClean="0"/>
              <a:t>Do your best to keep multiple generations of your backups!</a:t>
            </a:r>
          </a:p>
          <a:p>
            <a:r>
              <a:rPr lang="en-US" sz="2400" dirty="0" smtClean="0"/>
              <a:t>TEST your backups! Try restoring some files, and make sure that they checksum identically to your originals.</a:t>
            </a:r>
          </a:p>
          <a:p>
            <a:r>
              <a:rPr lang="en-US" sz="2400" dirty="0" smtClean="0"/>
              <a:t>Spread the backup "gospel" to your friends and family, too. </a:t>
            </a:r>
            <a:br>
              <a:rPr lang="en-US" sz="2400" dirty="0" smtClean="0"/>
            </a:br>
            <a:r>
              <a:rPr lang="en-US" sz="2400" dirty="0" smtClean="0"/>
              <a:t>I predict they'll </a:t>
            </a:r>
            <a:r>
              <a:rPr lang="en-US" sz="2400" dirty="0" smtClean="0"/>
              <a:t>thank you for it some </a:t>
            </a:r>
            <a:r>
              <a:rPr lang="en-US" sz="2400" dirty="0" smtClean="0"/>
              <a:t>day</a:t>
            </a:r>
            <a:r>
              <a:rPr lang="en-US" sz="2400" dirty="0" smtClean="0"/>
              <a:t>.</a:t>
            </a:r>
          </a:p>
        </p:txBody>
      </p:sp>
      <p:sp>
        <p:nvSpPr>
          <p:cNvPr id="4" name="Slide Number Placeholder 3"/>
          <p:cNvSpPr>
            <a:spLocks noGrp="1"/>
          </p:cNvSpPr>
          <p:nvPr>
            <p:ph type="sldNum" sz="quarter" idx="12"/>
          </p:nvPr>
        </p:nvSpPr>
        <p:spPr/>
        <p:txBody>
          <a:bodyPr/>
          <a:lstStyle/>
          <a:p>
            <a:fld id="{AAD0682C-A969-5049-999C-8CAB041EE99B}" type="slidenum">
              <a:rPr lang="en-US" smtClean="0"/>
              <a:t>61</a:t>
            </a:fld>
            <a:endParaRPr lang="en-US"/>
          </a:p>
        </p:txBody>
      </p:sp>
    </p:spTree>
    <p:extLst>
      <p:ext uri="{BB962C8B-B14F-4D97-AF65-F5344CB8AC3E}">
        <p14:creationId xmlns:p14="http://schemas.microsoft.com/office/powerpoint/2010/main" val="331629915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013"/>
            <a:ext cx="7772400" cy="1470025"/>
          </a:xfrm>
        </p:spPr>
        <p:txBody>
          <a:bodyPr>
            <a:normAutofit/>
          </a:bodyPr>
          <a:lstStyle/>
          <a:p>
            <a:r>
              <a:rPr lang="en-US" sz="3200" b="1" dirty="0" smtClean="0"/>
              <a:t>V. OTHER Personal Steps</a:t>
            </a:r>
            <a:endParaRPr lang="en-US" sz="3200" b="1" dirty="0"/>
          </a:p>
        </p:txBody>
      </p:sp>
      <p:sp>
        <p:nvSpPr>
          <p:cNvPr id="3" name="Subtitle 2"/>
          <p:cNvSpPr>
            <a:spLocks noGrp="1"/>
          </p:cNvSpPr>
          <p:nvPr>
            <p:ph type="subTitle" idx="1"/>
          </p:nvPr>
        </p:nvSpPr>
        <p:spPr>
          <a:xfrm>
            <a:off x="493059" y="3886200"/>
            <a:ext cx="8232588" cy="1752600"/>
          </a:xfrm>
        </p:spPr>
        <p:txBody>
          <a:bodyPr>
            <a:normAutofit/>
          </a:bodyPr>
          <a:lstStyle/>
          <a:p>
            <a:r>
              <a:rPr lang="en-US" sz="2400" dirty="0">
                <a:solidFill>
                  <a:srgbClr val="000000"/>
                </a:solidFill>
              </a:rPr>
              <a:t>Everything is perfect and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there </a:t>
            </a:r>
            <a:r>
              <a:rPr lang="en-US" sz="2400" dirty="0">
                <a:solidFill>
                  <a:srgbClr val="000000"/>
                </a:solidFill>
              </a:rPr>
              <a:t>is always room for improvement.</a:t>
            </a:r>
            <a:br>
              <a:rPr lang="en-US" sz="2400" dirty="0">
                <a:solidFill>
                  <a:srgbClr val="000000"/>
                </a:solidFill>
              </a:rPr>
            </a:br>
            <a:r>
              <a:rPr lang="en-US" sz="2400" dirty="0" smtClean="0">
                <a:solidFill>
                  <a:srgbClr val="000000"/>
                </a:solidFill>
              </a:rPr>
              <a:t/>
            </a:r>
            <a:br>
              <a:rPr lang="en-US" sz="2400" dirty="0" smtClean="0">
                <a:solidFill>
                  <a:srgbClr val="000000"/>
                </a:solidFill>
              </a:rPr>
            </a:br>
            <a:r>
              <a:rPr lang="en-US" sz="2400" dirty="0" err="1" smtClean="0">
                <a:solidFill>
                  <a:srgbClr val="000000"/>
                </a:solidFill>
              </a:rPr>
              <a:t>Shunryu</a:t>
            </a:r>
            <a:r>
              <a:rPr lang="en-US" sz="2400" dirty="0" smtClean="0">
                <a:solidFill>
                  <a:srgbClr val="000000"/>
                </a:solidFill>
              </a:rPr>
              <a:t> Suzuki</a:t>
            </a:r>
            <a:endParaRPr lang="en-US" sz="2400" dirty="0">
              <a:solidFill>
                <a:srgbClr val="000000"/>
              </a:solidFill>
              <a:effectLst/>
            </a:endParaRPr>
          </a:p>
        </p:txBody>
      </p:sp>
    </p:spTree>
    <p:extLst>
      <p:ext uri="{BB962C8B-B14F-4D97-AF65-F5344CB8AC3E}">
        <p14:creationId xmlns:p14="http://schemas.microsoft.com/office/powerpoint/2010/main" val="2809536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03"/>
            <a:ext cx="8229600" cy="596219"/>
          </a:xfrm>
        </p:spPr>
        <p:txBody>
          <a:bodyPr/>
          <a:lstStyle/>
          <a:p>
            <a:r>
              <a:rPr lang="en-US" sz="3200" b="1" dirty="0" smtClean="0"/>
              <a:t>Antivirus</a:t>
            </a:r>
            <a:endParaRPr lang="en-US" sz="3200" b="1" dirty="0"/>
          </a:p>
        </p:txBody>
      </p:sp>
      <p:sp>
        <p:nvSpPr>
          <p:cNvPr id="3" name="Content Placeholder 2"/>
          <p:cNvSpPr>
            <a:spLocks noGrp="1"/>
          </p:cNvSpPr>
          <p:nvPr>
            <p:ph idx="1"/>
          </p:nvPr>
        </p:nvSpPr>
        <p:spPr>
          <a:xfrm>
            <a:off x="127000" y="806824"/>
            <a:ext cx="8853714" cy="5914651"/>
          </a:xfrm>
        </p:spPr>
        <p:txBody>
          <a:bodyPr>
            <a:normAutofit/>
          </a:bodyPr>
          <a:lstStyle/>
          <a:p>
            <a:r>
              <a:rPr lang="en-US" sz="2400" dirty="0" smtClean="0"/>
              <a:t>We all know that antivirus is struggling (and often failing) to keep up with the tide of malware that's in circulation.</a:t>
            </a:r>
            <a:br>
              <a:rPr lang="en-US" sz="2400" dirty="0" smtClean="0"/>
            </a:br>
            <a:endParaRPr lang="en-US" sz="2400" dirty="0" smtClean="0"/>
          </a:p>
          <a:p>
            <a:r>
              <a:rPr lang="en-US" sz="2400" dirty="0" smtClean="0"/>
              <a:t>Nonetheless, it WILL catch some malware, and that's better than nothing, so you SHOULD still typically run an antivirus product. This is particularly true for Windows and Android mobile devices, but all systems can </a:t>
            </a:r>
            <a:r>
              <a:rPr lang="en-US" sz="2400" dirty="0" err="1" smtClean="0"/>
              <a:t>ootentially</a:t>
            </a:r>
            <a:r>
              <a:rPr lang="en-US" sz="2400" dirty="0" smtClean="0"/>
              <a:t> benefit</a:t>
            </a:r>
            <a:r>
              <a:rPr lang="en-US" sz="2400" dirty="0" smtClean="0"/>
              <a:t>.</a:t>
            </a:r>
            <a:br>
              <a:rPr lang="en-US" sz="2400" dirty="0" smtClean="0"/>
            </a:br>
            <a:endParaRPr lang="en-US" sz="2400" dirty="0" smtClean="0"/>
          </a:p>
          <a:p>
            <a:r>
              <a:rPr lang="en-US" sz="2400" dirty="0" smtClean="0"/>
              <a:t>If your school doesn't provide an antivirus product for you at no charge, you may want to see the </a:t>
            </a:r>
            <a:r>
              <a:rPr lang="en-US" sz="2400" dirty="0"/>
              <a:t>review that's </a:t>
            </a:r>
            <a:r>
              <a:rPr lang="en-US" sz="2400" dirty="0" smtClean="0"/>
              <a:t>at </a:t>
            </a:r>
            <a:br>
              <a:rPr lang="en-US" sz="2400" dirty="0" smtClean="0"/>
            </a:br>
            <a:r>
              <a:rPr lang="en-US" sz="2400" dirty="0" smtClean="0"/>
              <a:t/>
            </a:r>
            <a:br>
              <a:rPr lang="en-US" sz="2400" dirty="0" smtClean="0"/>
            </a:br>
            <a:r>
              <a:rPr lang="en-US" sz="2400" dirty="0" smtClean="0"/>
              <a:t>-- "</a:t>
            </a:r>
            <a:r>
              <a:rPr lang="en-US" sz="2400" dirty="0"/>
              <a:t>The Best Antivirus Protection of </a:t>
            </a:r>
            <a:r>
              <a:rPr lang="en-US" sz="2400" dirty="0" smtClean="0"/>
              <a:t>2017" (April 11, 2017)</a:t>
            </a:r>
            <a:r>
              <a:rPr lang="en-US" sz="2400" dirty="0"/>
              <a:t/>
            </a:r>
            <a:br>
              <a:rPr lang="en-US" sz="2400" dirty="0"/>
            </a:br>
            <a:r>
              <a:rPr lang="en-US" sz="2400" dirty="0" smtClean="0"/>
              <a:t> http</a:t>
            </a:r>
            <a:r>
              <a:rPr lang="en-US" sz="2400" dirty="0"/>
              <a:t>://</a:t>
            </a:r>
            <a:r>
              <a:rPr lang="en-US" sz="2400" dirty="0" err="1"/>
              <a:t>www.pcmag.com</a:t>
            </a:r>
            <a:r>
              <a:rPr lang="en-US" sz="2400" dirty="0"/>
              <a:t>/article2/0,2817,2372364,00.asp </a:t>
            </a:r>
            <a:r>
              <a:rPr lang="en-US" sz="2400" b="1" dirty="0" smtClean="0"/>
              <a:t>or</a:t>
            </a:r>
            <a:r>
              <a:rPr lang="en-US" sz="2400" dirty="0"/>
              <a:t/>
            </a:r>
            <a:br>
              <a:rPr lang="en-US" sz="2400" dirty="0"/>
            </a:br>
            <a:r>
              <a:rPr lang="en-US" sz="2400" dirty="0" smtClean="0"/>
              <a:t>-- "</a:t>
            </a:r>
            <a:r>
              <a:rPr lang="en-US" sz="2400" dirty="0"/>
              <a:t>The Best </a:t>
            </a:r>
            <a:r>
              <a:rPr lang="en-US" sz="2400" i="1" dirty="0"/>
              <a:t>Free</a:t>
            </a:r>
            <a:r>
              <a:rPr lang="en-US" sz="2400" dirty="0"/>
              <a:t> Antivirus Protection of </a:t>
            </a:r>
            <a:r>
              <a:rPr lang="en-US" sz="2400" dirty="0" smtClean="0"/>
              <a:t>2017" (April 17, 2017)</a:t>
            </a:r>
            <a:br>
              <a:rPr lang="en-US" sz="2400" dirty="0" smtClean="0"/>
            </a:br>
            <a:r>
              <a:rPr lang="en-US" sz="2400" dirty="0" smtClean="0"/>
              <a:t>http</a:t>
            </a:r>
            <a:r>
              <a:rPr lang="en-US" sz="2400" dirty="0"/>
              <a:t>://</a:t>
            </a:r>
            <a:r>
              <a:rPr lang="en-US" sz="2400" dirty="0" err="1"/>
              <a:t>www.pcmag.com</a:t>
            </a:r>
            <a:r>
              <a:rPr lang="en-US" sz="2400" dirty="0"/>
              <a:t>/article2/0,2817,2388652,00.asp</a:t>
            </a:r>
          </a:p>
        </p:txBody>
      </p:sp>
      <p:sp>
        <p:nvSpPr>
          <p:cNvPr id="4" name="Slide Number Placeholder 3"/>
          <p:cNvSpPr>
            <a:spLocks noGrp="1"/>
          </p:cNvSpPr>
          <p:nvPr>
            <p:ph type="sldNum" sz="quarter" idx="12"/>
          </p:nvPr>
        </p:nvSpPr>
        <p:spPr/>
        <p:txBody>
          <a:bodyPr/>
          <a:lstStyle/>
          <a:p>
            <a:fld id="{AAD0682C-A969-5049-999C-8CAB041EE99B}" type="slidenum">
              <a:rPr lang="en-US" smtClean="0"/>
              <a:t>63</a:t>
            </a:fld>
            <a:endParaRPr lang="en-US"/>
          </a:p>
        </p:txBody>
      </p:sp>
    </p:spTree>
    <p:extLst>
      <p:ext uri="{BB962C8B-B14F-4D97-AF65-F5344CB8AC3E}">
        <p14:creationId xmlns:p14="http://schemas.microsoft.com/office/powerpoint/2010/main" val="2548616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03"/>
            <a:ext cx="8229600" cy="596219"/>
          </a:xfrm>
        </p:spPr>
        <p:txBody>
          <a:bodyPr/>
          <a:lstStyle/>
          <a:p>
            <a:r>
              <a:rPr lang="en-US" sz="3200" b="1" dirty="0" smtClean="0"/>
              <a:t>Personal Firewalls</a:t>
            </a:r>
            <a:endParaRPr lang="en-US" sz="3200" b="1" dirty="0"/>
          </a:p>
        </p:txBody>
      </p:sp>
      <p:sp>
        <p:nvSpPr>
          <p:cNvPr id="3" name="Content Placeholder 2"/>
          <p:cNvSpPr>
            <a:spLocks noGrp="1"/>
          </p:cNvSpPr>
          <p:nvPr>
            <p:ph idx="1"/>
          </p:nvPr>
        </p:nvSpPr>
        <p:spPr>
          <a:xfrm>
            <a:off x="127000" y="806824"/>
            <a:ext cx="8853714" cy="5914651"/>
          </a:xfrm>
        </p:spPr>
        <p:txBody>
          <a:bodyPr>
            <a:normAutofit/>
          </a:bodyPr>
          <a:lstStyle/>
          <a:p>
            <a:r>
              <a:rPr lang="en-US" sz="2400" dirty="0" smtClean="0"/>
              <a:t>My attitude toward personal firewalls has evolved over time.</a:t>
            </a:r>
          </a:p>
          <a:p>
            <a:endParaRPr lang="en-US" sz="2400" dirty="0"/>
          </a:p>
          <a:p>
            <a:r>
              <a:rPr lang="en-US" sz="2400" dirty="0" smtClean="0"/>
              <a:t>At this </a:t>
            </a:r>
            <a:r>
              <a:rPr lang="en-US" sz="2400" dirty="0" smtClean="0"/>
              <a:t>point in time, </a:t>
            </a:r>
            <a:r>
              <a:rPr lang="en-US" sz="2400" dirty="0" smtClean="0"/>
              <a:t>it </a:t>
            </a:r>
            <a:r>
              <a:rPr lang="en-US" sz="2400" dirty="0" smtClean="0"/>
              <a:t>DOES probably </a:t>
            </a:r>
            <a:r>
              <a:rPr lang="en-US" sz="2400" dirty="0" smtClean="0"/>
              <a:t>makes sense for you to have some sort of software packet filter that blocks incoming connections by default. The integrated Windows 10 firewall, and the integrated Mac OS Sierra firewalls are fine, but if you don't like them, pick </a:t>
            </a:r>
            <a:r>
              <a:rPr lang="en-US" sz="2400" dirty="0" smtClean="0"/>
              <a:t>an alternative, </a:t>
            </a:r>
            <a:r>
              <a:rPr lang="en-US" sz="2400" dirty="0" smtClean="0"/>
              <a:t>just run </a:t>
            </a:r>
            <a:r>
              <a:rPr lang="en-US" sz="2400" dirty="0" smtClean="0"/>
              <a:t>SOME sort of </a:t>
            </a:r>
            <a:r>
              <a:rPr lang="en-US" sz="2400" dirty="0" smtClean="0"/>
              <a:t>software firewall.</a:t>
            </a:r>
          </a:p>
          <a:p>
            <a:endParaRPr lang="en-US" sz="2400" dirty="0"/>
          </a:p>
          <a:p>
            <a:r>
              <a:rPr lang="en-US" sz="2400" dirty="0" smtClean="0"/>
              <a:t>Hardware firewall devices have also come a long way. While you should NOT stand up your own wireless access point without coordinating with/receiving permission from your local networking staff, you SHOULD consider installing a hardware firewall in front of your hardwired systems if this is allowed at your school (and certainly deploy one if you're </a:t>
            </a:r>
            <a:r>
              <a:rPr lang="en-US" sz="2400" dirty="0" smtClean="0"/>
              <a:t>living in </a:t>
            </a:r>
            <a:r>
              <a:rPr lang="en-US" sz="2400" dirty="0" smtClean="0"/>
              <a:t>a house or off-campus apartment</a:t>
            </a:r>
            <a:r>
              <a:rPr lang="en-US" sz="2400" dirty="0" smtClean="0"/>
              <a:t>) with commercial ISP connectivity.</a:t>
            </a:r>
            <a:endParaRPr lang="en-US" sz="2400" dirty="0"/>
          </a:p>
        </p:txBody>
      </p:sp>
      <p:sp>
        <p:nvSpPr>
          <p:cNvPr id="4" name="Slide Number Placeholder 3"/>
          <p:cNvSpPr>
            <a:spLocks noGrp="1"/>
          </p:cNvSpPr>
          <p:nvPr>
            <p:ph type="sldNum" sz="quarter" idx="12"/>
          </p:nvPr>
        </p:nvSpPr>
        <p:spPr/>
        <p:txBody>
          <a:bodyPr/>
          <a:lstStyle/>
          <a:p>
            <a:fld id="{AAD0682C-A969-5049-999C-8CAB041EE99B}" type="slidenum">
              <a:rPr lang="en-US" smtClean="0"/>
              <a:t>64</a:t>
            </a:fld>
            <a:endParaRPr lang="en-US"/>
          </a:p>
        </p:txBody>
      </p:sp>
    </p:spTree>
    <p:extLst>
      <p:ext uri="{BB962C8B-B14F-4D97-AF65-F5344CB8AC3E}">
        <p14:creationId xmlns:p14="http://schemas.microsoft.com/office/powerpoint/2010/main" val="8117938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403"/>
            <a:ext cx="9144000" cy="596219"/>
          </a:xfrm>
        </p:spPr>
        <p:txBody>
          <a:bodyPr/>
          <a:lstStyle/>
          <a:p>
            <a:r>
              <a:rPr lang="en-US" sz="3200" b="1" dirty="0" smtClean="0"/>
              <a:t>Firewall Testing With </a:t>
            </a:r>
            <a:r>
              <a:rPr lang="en-US" sz="3200" b="1" dirty="0" err="1" smtClean="0"/>
              <a:t>ShieldsUP</a:t>
            </a:r>
            <a:r>
              <a:rPr lang="en-US" sz="3200" b="1" dirty="0" smtClean="0"/>
              <a:t>! (All </a:t>
            </a:r>
            <a:r>
              <a:rPr lang="en-US" sz="3200" b="1" dirty="0" smtClean="0"/>
              <a:t>Green</a:t>
            </a:r>
            <a:r>
              <a:rPr lang="en-US" sz="3200" b="1" dirty="0" smtClean="0"/>
              <a:t>==</a:t>
            </a:r>
            <a:r>
              <a:rPr lang="en-US" sz="3200" b="1" dirty="0" smtClean="0"/>
              <a:t>Good</a:t>
            </a:r>
            <a:r>
              <a:rPr lang="en-US" sz="3200" b="1" dirty="0" smtClean="0"/>
              <a:t>)</a:t>
            </a:r>
            <a:endParaRPr lang="en-US" sz="3200" b="1" dirty="0"/>
          </a:p>
        </p:txBody>
      </p:sp>
      <p:sp>
        <p:nvSpPr>
          <p:cNvPr id="3" name="Content Placeholder 2"/>
          <p:cNvSpPr>
            <a:spLocks noGrp="1"/>
          </p:cNvSpPr>
          <p:nvPr>
            <p:ph idx="1"/>
          </p:nvPr>
        </p:nvSpPr>
        <p:spPr>
          <a:xfrm>
            <a:off x="127000" y="806824"/>
            <a:ext cx="8853714" cy="5914651"/>
          </a:xfrm>
        </p:spPr>
        <p:txBody>
          <a:bodyPr>
            <a:normAutofit/>
          </a:bodyPr>
          <a:lstStyle/>
          <a:p>
            <a:pPr marL="0" indent="0" algn="ctr">
              <a:buNone/>
            </a:pPr>
            <a:r>
              <a:rPr lang="en-US" sz="2400" dirty="0" smtClean="0"/>
              <a:t>https</a:t>
            </a:r>
            <a:r>
              <a:rPr lang="en-US" sz="2400" dirty="0"/>
              <a:t>://</a:t>
            </a:r>
            <a:r>
              <a:rPr lang="en-US" sz="2400" dirty="0" err="1"/>
              <a:t>www.grc.com</a:t>
            </a:r>
            <a:r>
              <a:rPr lang="en-US" sz="2400" dirty="0"/>
              <a:t>/x/ne.dll?</a:t>
            </a:r>
            <a:r>
              <a:rPr lang="en-US" sz="2400" dirty="0" smtClean="0"/>
              <a:t>bh0bkyd2</a:t>
            </a:r>
            <a:endParaRPr lang="en-US" sz="2400" dirty="0"/>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65</a:t>
            </a:fld>
            <a:endParaRPr lang="en-US"/>
          </a:p>
        </p:txBody>
      </p:sp>
      <p:pic>
        <p:nvPicPr>
          <p:cNvPr id="5" name="Picture 4" descr="sc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88" y="1566769"/>
            <a:ext cx="5462450" cy="5154706"/>
          </a:xfrm>
          <a:prstGeom prst="rect">
            <a:avLst/>
          </a:prstGeom>
        </p:spPr>
      </p:pic>
    </p:spTree>
    <p:extLst>
      <p:ext uri="{BB962C8B-B14F-4D97-AF65-F5344CB8AC3E}">
        <p14:creationId xmlns:p14="http://schemas.microsoft.com/office/powerpoint/2010/main" val="3066448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03"/>
            <a:ext cx="8229600" cy="596219"/>
          </a:xfrm>
        </p:spPr>
        <p:txBody>
          <a:bodyPr/>
          <a:lstStyle/>
          <a:p>
            <a:r>
              <a:rPr lang="en-US" sz="3200" b="1" dirty="0" smtClean="0"/>
              <a:t>Passwords and Password Managers</a:t>
            </a:r>
            <a:endParaRPr lang="en-US" sz="3200" b="1" dirty="0"/>
          </a:p>
        </p:txBody>
      </p:sp>
      <p:sp>
        <p:nvSpPr>
          <p:cNvPr id="3" name="Content Placeholder 2"/>
          <p:cNvSpPr>
            <a:spLocks noGrp="1"/>
          </p:cNvSpPr>
          <p:nvPr>
            <p:ph idx="1"/>
          </p:nvPr>
        </p:nvSpPr>
        <p:spPr>
          <a:xfrm>
            <a:off x="127000" y="806824"/>
            <a:ext cx="8853714" cy="5914651"/>
          </a:xfrm>
        </p:spPr>
        <p:txBody>
          <a:bodyPr>
            <a:normAutofit/>
          </a:bodyPr>
          <a:lstStyle/>
          <a:p>
            <a:r>
              <a:rPr lang="en-US" sz="2400" dirty="0" smtClean="0"/>
              <a:t>One of the other best things you can do to improve your security </a:t>
            </a:r>
            <a:br>
              <a:rPr lang="en-US" sz="2400" dirty="0" smtClean="0"/>
            </a:br>
            <a:r>
              <a:rPr lang="en-US" sz="2400" dirty="0" smtClean="0"/>
              <a:t>is to use a </a:t>
            </a:r>
            <a:r>
              <a:rPr lang="en-US" sz="2400" b="1" dirty="0" smtClean="0"/>
              <a:t>password manager. M3AAWG</a:t>
            </a:r>
            <a:r>
              <a:rPr lang="en-US" sz="2400" dirty="0" smtClean="0"/>
              <a:t> agrees, see </a:t>
            </a:r>
            <a:br>
              <a:rPr lang="en-US" sz="2400" dirty="0" smtClean="0"/>
            </a:br>
            <a:r>
              <a:rPr lang="en-US" sz="2400" dirty="0" smtClean="0"/>
              <a:t>https</a:t>
            </a:r>
            <a:r>
              <a:rPr lang="en-US" sz="2400" dirty="0"/>
              <a:t>://www.m3aawg.org/sites/default/files/m3aawg-password-managers-bps-2017-03.</a:t>
            </a:r>
            <a:r>
              <a:rPr lang="en-US" sz="2400" dirty="0" smtClean="0"/>
              <a:t>pdf ). Password managers help you to use long-and-strong passwords without going crazy, even if you have dozens and dozens of different accounts. If you don't already use one, I strongly encourage you to consider doing so. </a:t>
            </a:r>
          </a:p>
          <a:p>
            <a:r>
              <a:rPr lang="en-US" sz="2400" dirty="0" smtClean="0"/>
              <a:t>Normally </a:t>
            </a:r>
            <a:r>
              <a:rPr lang="en-US" sz="2400" dirty="0" smtClean="0"/>
              <a:t>this </a:t>
            </a:r>
            <a:r>
              <a:rPr lang="en-US" sz="2400" dirty="0" smtClean="0"/>
              <a:t>is the point </a:t>
            </a:r>
            <a:r>
              <a:rPr lang="en-US" sz="2400" dirty="0" smtClean="0"/>
              <a:t>when someone asks, </a:t>
            </a:r>
            <a:r>
              <a:rPr lang="en-US" sz="2400" dirty="0" smtClean="0"/>
              <a:t>"</a:t>
            </a:r>
            <a:r>
              <a:rPr lang="en-US" sz="2400" dirty="0" smtClean="0"/>
              <a:t>So which ONE do you recommend I use?" I encourage you to read some of the reviews that are available from popular computer and networking magazines </a:t>
            </a:r>
            <a:r>
              <a:rPr lang="mr-IN" sz="2400" dirty="0" smtClean="0"/>
              <a:t>–</a:t>
            </a:r>
            <a:r>
              <a:rPr lang="en-US" sz="2400" dirty="0" smtClean="0"/>
              <a:t> most of them should work fine, but do your own due diligence. One starting point: </a:t>
            </a:r>
            <a:br>
              <a:rPr lang="en-US" sz="2400" dirty="0" smtClean="0"/>
            </a:br>
            <a:r>
              <a:rPr lang="en-US" sz="2400" dirty="0" smtClean="0"/>
              <a:t/>
            </a:r>
            <a:br>
              <a:rPr lang="en-US" sz="2400" dirty="0" smtClean="0"/>
            </a:br>
            <a:r>
              <a:rPr lang="en-US" sz="2400" dirty="0" smtClean="0"/>
              <a:t>"The </a:t>
            </a:r>
            <a:r>
              <a:rPr lang="en-US" sz="2400" dirty="0"/>
              <a:t>Best Password Managers of </a:t>
            </a:r>
            <a:r>
              <a:rPr lang="en-US" sz="2400" dirty="0" smtClean="0"/>
              <a:t>2017,</a:t>
            </a:r>
            <a:r>
              <a:rPr lang="en-US" sz="2400" dirty="0"/>
              <a:t>" April 17, 2017</a:t>
            </a:r>
            <a:br>
              <a:rPr lang="en-US" sz="2400" dirty="0"/>
            </a:br>
            <a:r>
              <a:rPr lang="en-US" sz="2400" dirty="0"/>
              <a:t>http://</a:t>
            </a:r>
            <a:r>
              <a:rPr lang="en-US" sz="2400" dirty="0" err="1"/>
              <a:t>www.pcmag.com</a:t>
            </a:r>
            <a:r>
              <a:rPr lang="en-US" sz="2400" dirty="0"/>
              <a:t>/article2/0,2817,2407168,00.asp</a:t>
            </a:r>
          </a:p>
        </p:txBody>
      </p:sp>
      <p:sp>
        <p:nvSpPr>
          <p:cNvPr id="4" name="Slide Number Placeholder 3"/>
          <p:cNvSpPr>
            <a:spLocks noGrp="1"/>
          </p:cNvSpPr>
          <p:nvPr>
            <p:ph type="sldNum" sz="quarter" idx="12"/>
          </p:nvPr>
        </p:nvSpPr>
        <p:spPr/>
        <p:txBody>
          <a:bodyPr/>
          <a:lstStyle/>
          <a:p>
            <a:fld id="{AAD0682C-A969-5049-999C-8CAB041EE99B}" type="slidenum">
              <a:rPr lang="en-US" smtClean="0"/>
              <a:t>66</a:t>
            </a:fld>
            <a:endParaRPr lang="en-US"/>
          </a:p>
        </p:txBody>
      </p:sp>
    </p:spTree>
    <p:extLst>
      <p:ext uri="{BB962C8B-B14F-4D97-AF65-F5344CB8AC3E}">
        <p14:creationId xmlns:p14="http://schemas.microsoft.com/office/powerpoint/2010/main" val="2479901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50"/>
            <a:ext cx="8229600" cy="596219"/>
          </a:xfrm>
        </p:spPr>
        <p:txBody>
          <a:bodyPr/>
          <a:lstStyle/>
          <a:p>
            <a:r>
              <a:rPr lang="en-US" sz="3200" b="1" dirty="0" smtClean="0"/>
              <a:t>Ad Blocking</a:t>
            </a:r>
            <a:r>
              <a:rPr lang="en-US" sz="3200" b="1" dirty="0" smtClean="0"/>
              <a:t>/Blocking Online Trackers</a:t>
            </a:r>
            <a:endParaRPr lang="en-US" sz="3200" b="1" dirty="0"/>
          </a:p>
        </p:txBody>
      </p:sp>
      <p:sp>
        <p:nvSpPr>
          <p:cNvPr id="3" name="Content Placeholder 2"/>
          <p:cNvSpPr>
            <a:spLocks noGrp="1"/>
          </p:cNvSpPr>
          <p:nvPr>
            <p:ph idx="1"/>
          </p:nvPr>
        </p:nvSpPr>
        <p:spPr>
          <a:xfrm>
            <a:off x="127000" y="926352"/>
            <a:ext cx="8853714" cy="5677647"/>
          </a:xfrm>
        </p:spPr>
        <p:txBody>
          <a:bodyPr>
            <a:normAutofit/>
          </a:bodyPr>
          <a:lstStyle/>
          <a:p>
            <a:r>
              <a:rPr lang="en-US" sz="2400" dirty="0" smtClean="0"/>
              <a:t>Many of the Internet's must popular free sites are supported by online ads. Unfortunately, online ads can also serve as an "express lane" for dropping malware on your </a:t>
            </a:r>
            <a:r>
              <a:rPr lang="en-US" sz="2400" dirty="0" smtClean="0"/>
              <a:t>system. </a:t>
            </a:r>
            <a:r>
              <a:rPr lang="en-US" sz="2400" dirty="0"/>
              <a:t>T</a:t>
            </a:r>
            <a:r>
              <a:rPr lang="en-US" sz="2400" dirty="0" smtClean="0"/>
              <a:t>aking </a:t>
            </a:r>
            <a:r>
              <a:rPr lang="en-US" sz="2400" dirty="0" smtClean="0"/>
              <a:t>ads </a:t>
            </a:r>
            <a:r>
              <a:rPr lang="en-US" sz="2400" dirty="0" smtClean="0"/>
              <a:t>on your PC is generally totally discretionary.</a:t>
            </a:r>
            <a:endParaRPr lang="en-US" sz="2400" dirty="0" smtClean="0"/>
          </a:p>
          <a:p>
            <a:r>
              <a:rPr lang="en-US" sz="2400" dirty="0" smtClean="0"/>
              <a:t>Therefore I'd encourage you to routinely </a:t>
            </a:r>
            <a:r>
              <a:rPr lang="en-US" sz="2400" b="1" dirty="0" smtClean="0"/>
              <a:t>block them </a:t>
            </a:r>
            <a:r>
              <a:rPr lang="en-US" sz="2400" dirty="0" smtClean="0"/>
              <a:t>with an </a:t>
            </a:r>
            <a:r>
              <a:rPr lang="en-US" sz="2400" dirty="0"/>
              <a:t>a</a:t>
            </a:r>
            <a:r>
              <a:rPr lang="en-US" sz="2400" dirty="0" smtClean="0"/>
              <a:t>d blocking tool. It will help your security, and reduce distractions, too. </a:t>
            </a:r>
          </a:p>
          <a:p>
            <a:r>
              <a:rPr lang="en-US" sz="2400" dirty="0" smtClean="0"/>
              <a:t>It is perhaps noteworthy that </a:t>
            </a:r>
            <a:r>
              <a:rPr lang="en-US" sz="2400" b="1" dirty="0" err="1" smtClean="0"/>
              <a:t>Adblock</a:t>
            </a:r>
            <a:r>
              <a:rPr lang="en-US" sz="2400" b="1" dirty="0" smtClean="0"/>
              <a:t> Plus </a:t>
            </a:r>
            <a:r>
              <a:rPr lang="en-US" sz="2400" dirty="0" smtClean="0"/>
              <a:t>is the </a:t>
            </a:r>
            <a:r>
              <a:rPr lang="en-US" sz="2400" b="1" dirty="0" smtClean="0"/>
              <a:t>#1 add-on for Firefox</a:t>
            </a:r>
            <a:r>
              <a:rPr lang="en-US" sz="2400" dirty="0" smtClean="0"/>
              <a:t>, used by nearly </a:t>
            </a:r>
            <a:r>
              <a:rPr lang="en-US" sz="2400" dirty="0"/>
              <a:t>17 million users, see</a:t>
            </a:r>
            <a:br>
              <a:rPr lang="en-US" sz="2400" dirty="0"/>
            </a:br>
            <a:r>
              <a:rPr lang="en-US" sz="2400" dirty="0"/>
              <a:t>https://</a:t>
            </a:r>
            <a:r>
              <a:rPr lang="en-US" sz="2400" dirty="0" err="1"/>
              <a:t>addons.mozilla.org</a:t>
            </a:r>
            <a:r>
              <a:rPr lang="en-US" sz="2400" dirty="0"/>
              <a:t>/en-US/</a:t>
            </a:r>
            <a:r>
              <a:rPr lang="en-US" sz="2400" dirty="0" err="1"/>
              <a:t>firefox</a:t>
            </a:r>
            <a:r>
              <a:rPr lang="en-US" sz="2400" dirty="0"/>
              <a:t>/extensions/?sort=</a:t>
            </a:r>
            <a:r>
              <a:rPr lang="en-US" sz="2400" dirty="0" smtClean="0"/>
              <a:t>users</a:t>
            </a:r>
          </a:p>
          <a:p>
            <a:r>
              <a:rPr lang="en-US" sz="2400" dirty="0" smtClean="0"/>
              <a:t>While you're sanitizing your browsing experience, you may also want to consider running </a:t>
            </a:r>
            <a:r>
              <a:rPr lang="en-US" sz="2400" b="1" dirty="0" err="1" smtClean="0"/>
              <a:t>Ghostery</a:t>
            </a:r>
            <a:r>
              <a:rPr lang="en-US" sz="2400" dirty="0" smtClean="0"/>
              <a:t>. It blocks many of the trackers and other tools advertisers deploy in an effort to track you. Again, those trackers are not needed, so block </a:t>
            </a:r>
            <a:r>
              <a:rPr lang="en-US" sz="2400" dirty="0" smtClean="0"/>
              <a:t>'</a:t>
            </a:r>
            <a:r>
              <a:rPr lang="en-US" sz="2400" dirty="0" err="1" smtClean="0"/>
              <a:t>em</a:t>
            </a:r>
            <a:r>
              <a:rPr lang="en-US" sz="2400" dirty="0"/>
              <a:t>!</a:t>
            </a:r>
            <a:endParaRPr lang="en-US" sz="2400" dirty="0"/>
          </a:p>
        </p:txBody>
      </p:sp>
      <p:sp>
        <p:nvSpPr>
          <p:cNvPr id="4" name="Slide Number Placeholder 3"/>
          <p:cNvSpPr>
            <a:spLocks noGrp="1"/>
          </p:cNvSpPr>
          <p:nvPr>
            <p:ph type="sldNum" sz="quarter" idx="12"/>
          </p:nvPr>
        </p:nvSpPr>
        <p:spPr/>
        <p:txBody>
          <a:bodyPr/>
          <a:lstStyle/>
          <a:p>
            <a:fld id="{AAD0682C-A969-5049-999C-8CAB041EE99B}" type="slidenum">
              <a:rPr lang="en-US" smtClean="0"/>
              <a:t>67</a:t>
            </a:fld>
            <a:endParaRPr lang="en-US"/>
          </a:p>
        </p:txBody>
      </p:sp>
    </p:spTree>
    <p:extLst>
      <p:ext uri="{BB962C8B-B14F-4D97-AF65-F5344CB8AC3E}">
        <p14:creationId xmlns:p14="http://schemas.microsoft.com/office/powerpoint/2010/main" val="4056238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67"/>
            <a:ext cx="8229600" cy="596219"/>
          </a:xfrm>
        </p:spPr>
        <p:txBody>
          <a:bodyPr/>
          <a:lstStyle/>
          <a:p>
            <a:r>
              <a:rPr lang="en-US" sz="3200" b="1" dirty="0" smtClean="0"/>
              <a:t>Use Whole Disk Encryption</a:t>
            </a:r>
            <a:endParaRPr lang="en-US" sz="3200" b="1" dirty="0"/>
          </a:p>
        </p:txBody>
      </p:sp>
      <p:sp>
        <p:nvSpPr>
          <p:cNvPr id="3" name="Content Placeholder 2"/>
          <p:cNvSpPr>
            <a:spLocks noGrp="1"/>
          </p:cNvSpPr>
          <p:nvPr>
            <p:ph idx="1"/>
          </p:nvPr>
        </p:nvSpPr>
        <p:spPr>
          <a:xfrm>
            <a:off x="127000" y="896471"/>
            <a:ext cx="8853714" cy="5825004"/>
          </a:xfrm>
        </p:spPr>
        <p:txBody>
          <a:bodyPr>
            <a:normAutofit/>
          </a:bodyPr>
          <a:lstStyle/>
          <a:p>
            <a:r>
              <a:rPr lang="en-US" sz="2400" dirty="0" smtClean="0"/>
              <a:t>Whole disk encryption has become a staple recommendation at many sites. </a:t>
            </a:r>
          </a:p>
          <a:p>
            <a:endParaRPr lang="en-US" sz="2400" dirty="0"/>
          </a:p>
          <a:p>
            <a:r>
              <a:rPr lang="en-US" sz="2400" dirty="0" smtClean="0"/>
              <a:t>Does Montana or Montana State encourage or require use of whole disk encryption?</a:t>
            </a:r>
          </a:p>
          <a:p>
            <a:endParaRPr lang="en-US" sz="2400" dirty="0" smtClean="0"/>
          </a:p>
          <a:p>
            <a:r>
              <a:rPr lang="en-US" sz="2400" dirty="0" smtClean="0"/>
              <a:t>If not, I'd encourage y'all to consider doing so...</a:t>
            </a:r>
          </a:p>
          <a:p>
            <a:endParaRPr lang="en-US" sz="2400" dirty="0"/>
          </a:p>
          <a:p>
            <a:r>
              <a:rPr lang="en-US" sz="2400" dirty="0" smtClean="0"/>
              <a:t>Some </a:t>
            </a:r>
            <a:r>
              <a:rPr lang="en-US" sz="2400" dirty="0"/>
              <a:t>starting points:</a:t>
            </a:r>
            <a:br>
              <a:rPr lang="en-US" sz="2400" dirty="0"/>
            </a:br>
            <a:r>
              <a:rPr lang="en-US" sz="2400" dirty="0" smtClean="0"/>
              <a:t/>
            </a:r>
            <a:br>
              <a:rPr lang="en-US" sz="2400" dirty="0" smtClean="0"/>
            </a:br>
            <a:r>
              <a:rPr lang="en-US" sz="2400" dirty="0" smtClean="0"/>
              <a:t>"</a:t>
            </a:r>
            <a:r>
              <a:rPr lang="en-US" sz="2400" dirty="0"/>
              <a:t>The Best Encryption Software of </a:t>
            </a:r>
            <a:r>
              <a:rPr lang="en-US" sz="2400" dirty="0" smtClean="0"/>
              <a:t>2017"</a:t>
            </a:r>
            <a:br>
              <a:rPr lang="en-US" sz="2400" dirty="0" smtClean="0"/>
            </a:br>
            <a:r>
              <a:rPr lang="en-US" sz="2400" dirty="0" smtClean="0"/>
              <a:t>http</a:t>
            </a:r>
            <a:r>
              <a:rPr lang="en-US" sz="2400" dirty="0"/>
              <a:t>://</a:t>
            </a:r>
            <a:r>
              <a:rPr lang="en-US" sz="2400" dirty="0" err="1"/>
              <a:t>www.pcmag.com</a:t>
            </a:r>
            <a:r>
              <a:rPr lang="en-US" sz="2400" dirty="0"/>
              <a:t>/article/347066/the-best-encryption-software-of-2016</a:t>
            </a:r>
            <a:endParaRPr lang="en-US" sz="2400" dirty="0" smtClean="0"/>
          </a:p>
        </p:txBody>
      </p:sp>
      <p:sp>
        <p:nvSpPr>
          <p:cNvPr id="4" name="Slide Number Placeholder 3"/>
          <p:cNvSpPr>
            <a:spLocks noGrp="1"/>
          </p:cNvSpPr>
          <p:nvPr>
            <p:ph type="sldNum" sz="quarter" idx="12"/>
          </p:nvPr>
        </p:nvSpPr>
        <p:spPr/>
        <p:txBody>
          <a:bodyPr/>
          <a:lstStyle/>
          <a:p>
            <a:fld id="{AAD0682C-A969-5049-999C-8CAB041EE99B}" type="slidenum">
              <a:rPr lang="en-US" smtClean="0"/>
              <a:t>68</a:t>
            </a:fld>
            <a:endParaRPr lang="en-US"/>
          </a:p>
        </p:txBody>
      </p:sp>
    </p:spTree>
    <p:extLst>
      <p:ext uri="{BB962C8B-B14F-4D97-AF65-F5344CB8AC3E}">
        <p14:creationId xmlns:p14="http://schemas.microsoft.com/office/powerpoint/2010/main" val="38694883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VII. Conclusion</a:t>
            </a:r>
            <a:endParaRPr lang="en-US" sz="32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416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048"/>
            <a:ext cx="8229600" cy="596219"/>
          </a:xfrm>
        </p:spPr>
        <p:txBody>
          <a:bodyPr/>
          <a:lstStyle/>
          <a:p>
            <a:r>
              <a:rPr lang="en-US" sz="3200" b="1" dirty="0" smtClean="0"/>
              <a:t>Speaking of Slides...</a:t>
            </a:r>
            <a:endParaRPr lang="en-US" sz="3200" b="1" dirty="0"/>
          </a:p>
        </p:txBody>
      </p:sp>
      <p:sp>
        <p:nvSpPr>
          <p:cNvPr id="3" name="Content Placeholder 2"/>
          <p:cNvSpPr>
            <a:spLocks noGrp="1"/>
          </p:cNvSpPr>
          <p:nvPr>
            <p:ph idx="1"/>
          </p:nvPr>
        </p:nvSpPr>
        <p:spPr>
          <a:xfrm>
            <a:off x="127000" y="864638"/>
            <a:ext cx="8853714" cy="5856837"/>
          </a:xfrm>
        </p:spPr>
        <p:txBody>
          <a:bodyPr>
            <a:normAutofit/>
          </a:bodyPr>
          <a:lstStyle/>
          <a:p>
            <a:r>
              <a:rPr lang="en-US" sz="2400" dirty="0" smtClean="0"/>
              <a:t>By now you may have noticed my </a:t>
            </a:r>
            <a:r>
              <a:rPr lang="en-US" sz="2400" dirty="0" smtClean="0"/>
              <a:t>slide </a:t>
            </a:r>
            <a:r>
              <a:rPr lang="en-US" sz="2400" dirty="0" smtClean="0"/>
              <a:t>style </a:t>
            </a:r>
            <a:r>
              <a:rPr lang="mr-IN" sz="2400" dirty="0" smtClean="0"/>
              <a:t>–</a:t>
            </a:r>
            <a:r>
              <a:rPr lang="en-US" sz="2400" dirty="0" smtClean="0"/>
              <a:t> the exact opposite of the "have three or four brief bullet points per slide" format that's normally recommended for PowerPoint-ware.</a:t>
            </a:r>
          </a:p>
          <a:p>
            <a:r>
              <a:rPr lang="en-US" sz="2400" dirty="0" smtClean="0"/>
              <a:t>This is intentional, and I do it for a number of reasons, including:</a:t>
            </a:r>
            <a:br>
              <a:rPr lang="en-US" sz="2400" dirty="0" smtClean="0"/>
            </a:br>
            <a:r>
              <a:rPr lang="en-US" sz="2400" dirty="0" smtClean="0"/>
              <a:t>-- It forces me to </a:t>
            </a:r>
            <a:r>
              <a:rPr lang="en-US" sz="2400" b="1" dirty="0" smtClean="0"/>
              <a:t>prepare</a:t>
            </a:r>
            <a:r>
              <a:rPr lang="en-US" sz="2400" dirty="0" smtClean="0"/>
              <a:t> </a:t>
            </a:r>
            <a:r>
              <a:rPr lang="en-US" sz="2400" dirty="0" smtClean="0"/>
              <a:t>(semi-)coherent </a:t>
            </a:r>
            <a:r>
              <a:rPr lang="en-US" sz="2400" dirty="0" smtClean="0"/>
              <a:t>comments. :-)</a:t>
            </a:r>
            <a:br>
              <a:rPr lang="en-US" sz="2400" dirty="0" smtClean="0"/>
            </a:br>
            <a:r>
              <a:rPr lang="en-US" sz="2400" dirty="0" smtClean="0"/>
              <a:t>-- It helps me </a:t>
            </a:r>
            <a:r>
              <a:rPr lang="en-US" sz="2400" b="1" dirty="0" smtClean="0"/>
              <a:t>stay on track </a:t>
            </a:r>
            <a:r>
              <a:rPr lang="en-US" sz="2400" dirty="0" smtClean="0"/>
              <a:t>and reduces the likelihood that I'll get</a:t>
            </a:r>
            <a:br>
              <a:rPr lang="en-US" sz="2400" dirty="0" smtClean="0"/>
            </a:br>
            <a:r>
              <a:rPr lang="en-US" sz="2400" dirty="0" smtClean="0"/>
              <a:t>  </a:t>
            </a:r>
            <a:r>
              <a:rPr lang="en-US" sz="2400" dirty="0"/>
              <a:t> </a:t>
            </a:r>
            <a:r>
              <a:rPr lang="en-US" sz="2400" dirty="0" smtClean="0"/>
              <a:t> sidetracked and run out of time</a:t>
            </a:r>
            <a:br>
              <a:rPr lang="en-US" sz="2400" dirty="0" smtClean="0"/>
            </a:br>
            <a:r>
              <a:rPr lang="en-US" sz="2400" dirty="0" smtClean="0"/>
              <a:t>-- It reduces the likelihood that I'll be </a:t>
            </a:r>
            <a:r>
              <a:rPr lang="en-US" sz="2400" b="1" dirty="0" smtClean="0"/>
              <a:t>misquoted</a:t>
            </a:r>
            <a:r>
              <a:rPr lang="en-US" sz="2400" dirty="0" smtClean="0"/>
              <a:t> by 3</a:t>
            </a:r>
            <a:r>
              <a:rPr lang="en-US" sz="2400" baseline="30000" dirty="0" smtClean="0"/>
              <a:t>rd</a:t>
            </a:r>
            <a:r>
              <a:rPr lang="en-US" sz="2400" dirty="0" smtClean="0"/>
              <a:t> parties</a:t>
            </a:r>
            <a:br>
              <a:rPr lang="en-US" sz="2400" dirty="0" smtClean="0"/>
            </a:br>
            <a:r>
              <a:rPr lang="en-US" sz="2400" dirty="0" smtClean="0"/>
              <a:t>-- It eliminates the need for you to try to </a:t>
            </a:r>
            <a:r>
              <a:rPr lang="en-US" sz="2400" b="1" dirty="0" smtClean="0"/>
              <a:t>take notes </a:t>
            </a:r>
            <a:r>
              <a:rPr lang="en-US" sz="2400" dirty="0" smtClean="0"/>
              <a:t>(you can just</a:t>
            </a:r>
            <a:br>
              <a:rPr lang="en-US" sz="2400" dirty="0" smtClean="0"/>
            </a:br>
            <a:r>
              <a:rPr lang="en-US" sz="2400" dirty="0" smtClean="0"/>
              <a:t>    grab a copy of my slides after the fact)</a:t>
            </a:r>
            <a:br>
              <a:rPr lang="en-US" sz="2400" dirty="0" smtClean="0"/>
            </a:br>
            <a:r>
              <a:rPr lang="en-US" sz="2400" dirty="0" smtClean="0"/>
              <a:t>-- </a:t>
            </a:r>
            <a:r>
              <a:rPr lang="en-US" sz="2400" b="1" dirty="0" smtClean="0"/>
              <a:t>Those who couldn't make the session can at least look at the </a:t>
            </a:r>
            <a:br>
              <a:rPr lang="en-US" sz="2400" b="1" dirty="0" smtClean="0"/>
            </a:br>
            <a:r>
              <a:rPr lang="en-US" sz="2400" b="1" dirty="0" smtClean="0"/>
              <a:t>    slides if they're curious</a:t>
            </a:r>
            <a:br>
              <a:rPr lang="en-US" sz="2400" b="1" dirty="0" smtClean="0"/>
            </a:br>
            <a:r>
              <a:rPr lang="en-US" sz="2400" dirty="0" smtClean="0"/>
              <a:t>-- </a:t>
            </a:r>
            <a:r>
              <a:rPr lang="en-US" sz="2400" b="1" dirty="0" smtClean="0"/>
              <a:t>It's like "captioning" </a:t>
            </a:r>
            <a:r>
              <a:rPr lang="en-US" sz="2400" dirty="0" smtClean="0"/>
              <a:t>for the deaf or hearing-impaired.</a:t>
            </a:r>
            <a:br>
              <a:rPr lang="en-US" sz="2400" dirty="0" smtClean="0"/>
            </a:br>
            <a:r>
              <a:rPr lang="en-US" sz="2400" dirty="0" smtClean="0"/>
              <a:t>-- Google and Bing tend to </a:t>
            </a:r>
            <a:r>
              <a:rPr lang="en-US" sz="2400" b="1" dirty="0" smtClean="0"/>
              <a:t>index</a:t>
            </a:r>
            <a:r>
              <a:rPr lang="en-US" sz="2400" dirty="0" smtClean="0"/>
              <a:t> my slides pretty well, </a:t>
            </a:r>
            <a:r>
              <a:rPr lang="en-US" sz="2400" dirty="0" smtClean="0"/>
              <a:t>too, FWIW</a:t>
            </a:r>
            <a:r>
              <a:rPr lang="en-US" sz="2400" dirty="0" smtClean="0"/>
              <a:t/>
            </a:r>
            <a:br>
              <a:rPr lang="en-US" sz="2400" dirty="0" smtClean="0"/>
            </a:br>
            <a:r>
              <a:rPr lang="en-US" sz="2400" dirty="0" smtClean="0"/>
              <a:t>-- But relax: I'm NOT going to read my slides to you word-for-word</a:t>
            </a:r>
            <a:endParaRPr lang="en-US" sz="2400" dirty="0"/>
          </a:p>
        </p:txBody>
      </p:sp>
      <p:sp>
        <p:nvSpPr>
          <p:cNvPr id="4" name="Slide Number Placeholder 3"/>
          <p:cNvSpPr>
            <a:spLocks noGrp="1"/>
          </p:cNvSpPr>
          <p:nvPr>
            <p:ph type="sldNum" sz="quarter" idx="12"/>
          </p:nvPr>
        </p:nvSpPr>
        <p:spPr/>
        <p:txBody>
          <a:bodyPr/>
          <a:lstStyle/>
          <a:p>
            <a:fld id="{AAD0682C-A969-5049-999C-8CAB041EE99B}" type="slidenum">
              <a:rPr lang="en-US" smtClean="0"/>
              <a:t>7</a:t>
            </a:fld>
            <a:endParaRPr lang="en-US"/>
          </a:p>
        </p:txBody>
      </p:sp>
    </p:spTree>
    <p:extLst>
      <p:ext uri="{BB962C8B-B14F-4D97-AF65-F5344CB8AC3E}">
        <p14:creationId xmlns:p14="http://schemas.microsoft.com/office/powerpoint/2010/main" val="99182123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403"/>
            <a:ext cx="9144000" cy="596219"/>
          </a:xfrm>
        </p:spPr>
        <p:txBody>
          <a:bodyPr/>
          <a:lstStyle/>
          <a:p>
            <a:r>
              <a:rPr lang="en-US" sz="3200" b="1" dirty="0" smtClean="0"/>
              <a:t>Cyber Security </a:t>
            </a:r>
            <a:r>
              <a:rPr lang="en-US" sz="3200" b="1" dirty="0" smtClean="0"/>
              <a:t>Has Gotten A LOT Better</a:t>
            </a:r>
            <a:endParaRPr lang="en-US" sz="3200" b="1" dirty="0"/>
          </a:p>
        </p:txBody>
      </p:sp>
      <p:sp>
        <p:nvSpPr>
          <p:cNvPr id="3" name="Content Placeholder 2"/>
          <p:cNvSpPr>
            <a:spLocks noGrp="1"/>
          </p:cNvSpPr>
          <p:nvPr>
            <p:ph idx="1"/>
          </p:nvPr>
        </p:nvSpPr>
        <p:spPr>
          <a:xfrm>
            <a:off x="127000" y="821765"/>
            <a:ext cx="8853714" cy="5899710"/>
          </a:xfrm>
        </p:spPr>
        <p:txBody>
          <a:bodyPr>
            <a:normAutofit/>
          </a:bodyPr>
          <a:lstStyle/>
          <a:p>
            <a:r>
              <a:rPr lang="en-US" sz="2400" dirty="0" smtClean="0"/>
              <a:t>No matter how many fear-inducing spiels you may hear, </a:t>
            </a:r>
            <a:r>
              <a:rPr lang="en-US" sz="2400" dirty="0" smtClean="0"/>
              <a:t>don't let the pessimists scare you.</a:t>
            </a:r>
            <a:endParaRPr lang="en-US" sz="2400" dirty="0" smtClean="0"/>
          </a:p>
          <a:p>
            <a:r>
              <a:rPr lang="en-US" sz="2400" dirty="0" smtClean="0"/>
              <a:t>If you pay attention to basic cyber security chores, your chances of staying safe online are </a:t>
            </a:r>
            <a:r>
              <a:rPr lang="en-US" sz="2400" dirty="0" smtClean="0"/>
              <a:t>really quite </a:t>
            </a:r>
            <a:r>
              <a:rPr lang="en-US" sz="2400" dirty="0" smtClean="0"/>
              <a:t>good (although obviously I can't guarantee you won't get hit by a bolt out of the blue, even if you've done everything </a:t>
            </a:r>
            <a:r>
              <a:rPr lang="en-US" sz="2400" dirty="0" smtClean="0"/>
              <a:t>a reasonable and prudent person might)</a:t>
            </a:r>
            <a:endParaRPr lang="en-US" sz="2400" dirty="0" smtClean="0"/>
          </a:p>
          <a:p>
            <a:r>
              <a:rPr lang="en-US" sz="2400" dirty="0" smtClean="0"/>
              <a:t>If things </a:t>
            </a:r>
            <a:r>
              <a:rPr lang="en-US" sz="2400" dirty="0" smtClean="0"/>
              <a:t>DO </a:t>
            </a:r>
            <a:r>
              <a:rPr lang="en-US" sz="2400" dirty="0" smtClean="0"/>
              <a:t>go awry for you, some basic steps (like backing up your system, and using whole disk encryption) can make the consequences a lot less dire than they otherwise might be.</a:t>
            </a:r>
          </a:p>
          <a:p>
            <a:r>
              <a:rPr lang="en-US" sz="2400" dirty="0" smtClean="0"/>
              <a:t>At the same </a:t>
            </a:r>
            <a:r>
              <a:rPr lang="en-US" sz="2400" dirty="0" smtClean="0"/>
              <a:t>time that </a:t>
            </a:r>
            <a:r>
              <a:rPr lang="en-US" sz="2400" dirty="0" smtClean="0"/>
              <a:t>end users need to do their bit, central IT staff need to do their part, too. In my opinion the UMT and Montana State teams have done </a:t>
            </a:r>
            <a:r>
              <a:rPr lang="en-US" sz="2400" dirty="0" smtClean="0"/>
              <a:t>a pretty good job to date, although there are always new options to explore.</a:t>
            </a:r>
            <a:endParaRPr lang="en-US" sz="2400" dirty="0" smtClean="0"/>
          </a:p>
          <a:p>
            <a:r>
              <a:rPr lang="en-US" sz="2400" b="1" dirty="0" smtClean="0"/>
              <a:t>Thanks for the chance to talk today! Are </a:t>
            </a:r>
            <a:r>
              <a:rPr lang="en-US" sz="2400" b="1" dirty="0" smtClean="0"/>
              <a:t>there any questions?</a:t>
            </a:r>
          </a:p>
        </p:txBody>
      </p:sp>
      <p:sp>
        <p:nvSpPr>
          <p:cNvPr id="4" name="Slide Number Placeholder 3"/>
          <p:cNvSpPr>
            <a:spLocks noGrp="1"/>
          </p:cNvSpPr>
          <p:nvPr>
            <p:ph type="sldNum" sz="quarter" idx="12"/>
          </p:nvPr>
        </p:nvSpPr>
        <p:spPr/>
        <p:txBody>
          <a:bodyPr/>
          <a:lstStyle/>
          <a:p>
            <a:fld id="{AAD0682C-A969-5049-999C-8CAB041EE99B}" type="slidenum">
              <a:rPr lang="en-US" smtClean="0"/>
              <a:t>70</a:t>
            </a:fld>
            <a:endParaRPr lang="en-US"/>
          </a:p>
        </p:txBody>
      </p:sp>
    </p:spTree>
    <p:extLst>
      <p:ext uri="{BB962C8B-B14F-4D97-AF65-F5344CB8AC3E}">
        <p14:creationId xmlns:p14="http://schemas.microsoft.com/office/powerpoint/2010/main" val="427457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19"/>
          </a:xfrm>
        </p:spPr>
        <p:txBody>
          <a:bodyPr/>
          <a:lstStyle/>
          <a:p>
            <a:r>
              <a:rPr lang="en-US" sz="3200" b="1" dirty="0" smtClean="0"/>
              <a:t>My Interest in The Perception of Risk </a:t>
            </a:r>
            <a:br>
              <a:rPr lang="en-US" sz="3200" b="1" dirty="0" smtClean="0"/>
            </a:br>
            <a:r>
              <a:rPr lang="en-US" sz="3200" b="1" dirty="0" smtClean="0"/>
              <a:t>and Decision Making</a:t>
            </a:r>
            <a:endParaRPr lang="en-US" sz="3200" b="1" dirty="0"/>
          </a:p>
        </p:txBody>
      </p:sp>
      <p:sp>
        <p:nvSpPr>
          <p:cNvPr id="3" name="Content Placeholder 2"/>
          <p:cNvSpPr>
            <a:spLocks noGrp="1"/>
          </p:cNvSpPr>
          <p:nvPr>
            <p:ph idx="1"/>
          </p:nvPr>
        </p:nvSpPr>
        <p:spPr>
          <a:xfrm>
            <a:off x="127000" y="1256427"/>
            <a:ext cx="8853714" cy="5099924"/>
          </a:xfrm>
        </p:spPr>
        <p:txBody>
          <a:bodyPr>
            <a:normAutofit/>
          </a:bodyPr>
          <a:lstStyle/>
          <a:p>
            <a:r>
              <a:rPr lang="en-US" sz="2400" dirty="0" smtClean="0"/>
              <a:t>In many ways, today's talk is all about the </a:t>
            </a:r>
            <a:r>
              <a:rPr lang="en-US" sz="2400" b="1" dirty="0" smtClean="0"/>
              <a:t>perception of risk</a:t>
            </a:r>
            <a:r>
              <a:rPr lang="en-US" sz="2400" dirty="0" smtClean="0"/>
              <a:t>, and </a:t>
            </a:r>
            <a:br>
              <a:rPr lang="en-US" sz="2400" dirty="0" smtClean="0"/>
            </a:br>
            <a:r>
              <a:rPr lang="en-US" sz="2400" dirty="0" smtClean="0"/>
              <a:t>how human beings </a:t>
            </a:r>
            <a:r>
              <a:rPr lang="en-US" sz="2400" b="1" dirty="0" smtClean="0"/>
              <a:t>make </a:t>
            </a:r>
            <a:r>
              <a:rPr lang="en-US" sz="2400" b="1" dirty="0" smtClean="0"/>
              <a:t>security decisions </a:t>
            </a:r>
            <a:r>
              <a:rPr lang="en-US" sz="2400" dirty="0" smtClean="0"/>
              <a:t>in light of those risks. </a:t>
            </a:r>
          </a:p>
          <a:p>
            <a:r>
              <a:rPr lang="en-US" sz="2400" dirty="0" smtClean="0"/>
              <a:t>FWIW, my terminal degree is from what was previously known as the </a:t>
            </a:r>
            <a:r>
              <a:rPr lang="en-US" sz="2400" b="1" dirty="0" smtClean="0"/>
              <a:t>Decision Sciences Department </a:t>
            </a:r>
            <a:r>
              <a:rPr lang="en-US" sz="2400" dirty="0" smtClean="0"/>
              <a:t>(now rechristened "Operations and Business Analytics") at </a:t>
            </a:r>
            <a:r>
              <a:rPr lang="en-US" sz="2400" dirty="0" smtClean="0"/>
              <a:t>the University of Oregon</a:t>
            </a:r>
            <a:r>
              <a:rPr lang="en-US" sz="2400" dirty="0" smtClean="0"/>
              <a:t>. </a:t>
            </a:r>
            <a:endParaRPr lang="en-US" sz="2400" dirty="0"/>
          </a:p>
          <a:p>
            <a:r>
              <a:rPr lang="en-US" sz="2400" dirty="0" smtClean="0"/>
              <a:t>As part of that program, I was fortunate to be able to take classes from some truly legendary decision theorists, including </a:t>
            </a:r>
            <a:r>
              <a:rPr lang="en-US" sz="2400" b="1" dirty="0" smtClean="0"/>
              <a:t>Dr.</a:t>
            </a:r>
            <a:r>
              <a:rPr lang="en-US" sz="2400" dirty="0" smtClean="0"/>
              <a:t> </a:t>
            </a:r>
            <a:r>
              <a:rPr lang="en-US" sz="2400" b="1" dirty="0" smtClean="0"/>
              <a:t>Paul Slovic</a:t>
            </a:r>
            <a:r>
              <a:rPr lang="en-US" sz="2400" dirty="0" smtClean="0"/>
              <a:t> of UO's Psych Department &amp; Decision Research, Inc., see</a:t>
            </a:r>
            <a:br>
              <a:rPr lang="en-US" sz="2400" dirty="0" smtClean="0"/>
            </a:br>
            <a:r>
              <a:rPr lang="en-US" sz="2400" dirty="0" smtClean="0"/>
              <a:t>( http</a:t>
            </a:r>
            <a:r>
              <a:rPr lang="en-US" sz="2400" dirty="0"/>
              <a:t>://</a:t>
            </a:r>
            <a:r>
              <a:rPr lang="en-US" sz="2400" dirty="0" err="1"/>
              <a:t>www.decisionresearch.org</a:t>
            </a:r>
            <a:r>
              <a:rPr lang="en-US" sz="2400" dirty="0"/>
              <a:t>/researcher/</a:t>
            </a:r>
            <a:r>
              <a:rPr lang="en-US" sz="2400" dirty="0" err="1"/>
              <a:t>paul</a:t>
            </a:r>
            <a:r>
              <a:rPr lang="en-US" sz="2400" dirty="0"/>
              <a:t>-</a:t>
            </a:r>
            <a:r>
              <a:rPr lang="en-US" sz="2400" dirty="0" err="1"/>
              <a:t>slovic</a:t>
            </a:r>
            <a:r>
              <a:rPr lang="en-US" sz="2400" dirty="0"/>
              <a:t>-</a:t>
            </a:r>
            <a:r>
              <a:rPr lang="en-US" sz="2400" dirty="0" err="1"/>
              <a:t>ph</a:t>
            </a:r>
            <a:r>
              <a:rPr lang="en-US" sz="2400" dirty="0"/>
              <a:t>-d</a:t>
            </a:r>
            <a:r>
              <a:rPr lang="en-US" sz="2400" dirty="0" smtClean="0"/>
              <a:t>/ )</a:t>
            </a:r>
          </a:p>
          <a:p>
            <a:r>
              <a:rPr lang="en-US" sz="2400" dirty="0" smtClean="0"/>
              <a:t>That background in Decision Sciences provided a nice foundation for my work in cyber security since the dominant approach to cyber security at the managerial layer has now become firmly rooted in "risk management."</a:t>
            </a:r>
            <a:endParaRPr lang="en-US" sz="2400" dirty="0"/>
          </a:p>
        </p:txBody>
      </p:sp>
      <p:sp>
        <p:nvSpPr>
          <p:cNvPr id="4" name="Slide Number Placeholder 3"/>
          <p:cNvSpPr>
            <a:spLocks noGrp="1"/>
          </p:cNvSpPr>
          <p:nvPr>
            <p:ph type="sldNum" sz="quarter" idx="12"/>
          </p:nvPr>
        </p:nvSpPr>
        <p:spPr/>
        <p:txBody>
          <a:bodyPr/>
          <a:lstStyle/>
          <a:p>
            <a:fld id="{AAD0682C-A969-5049-999C-8CAB041EE99B}" type="slidenum">
              <a:rPr lang="en-US" smtClean="0"/>
              <a:t>8</a:t>
            </a:fld>
            <a:endParaRPr lang="en-US"/>
          </a:p>
        </p:txBody>
      </p:sp>
    </p:spTree>
    <p:extLst>
      <p:ext uri="{BB962C8B-B14F-4D97-AF65-F5344CB8AC3E}">
        <p14:creationId xmlns:p14="http://schemas.microsoft.com/office/powerpoint/2010/main" val="21567384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08"/>
            <a:ext cx="8229600" cy="596219"/>
          </a:xfrm>
        </p:spPr>
        <p:txBody>
          <a:bodyPr/>
          <a:lstStyle/>
          <a:p>
            <a:r>
              <a:rPr lang="en-US" sz="3200" b="1" dirty="0" smtClean="0"/>
              <a:t>Risk Management?</a:t>
            </a:r>
            <a:endParaRPr lang="en-US" sz="3200" b="1" dirty="0"/>
          </a:p>
        </p:txBody>
      </p:sp>
      <p:sp>
        <p:nvSpPr>
          <p:cNvPr id="3" name="Content Placeholder 2"/>
          <p:cNvSpPr>
            <a:spLocks noGrp="1"/>
          </p:cNvSpPr>
          <p:nvPr>
            <p:ph idx="1"/>
          </p:nvPr>
        </p:nvSpPr>
        <p:spPr>
          <a:xfrm>
            <a:off x="127000" y="1015999"/>
            <a:ext cx="8853714" cy="5705475"/>
          </a:xfrm>
        </p:spPr>
        <p:txBody>
          <a:bodyPr>
            <a:normAutofit/>
          </a:bodyPr>
          <a:lstStyle/>
          <a:p>
            <a:r>
              <a:rPr lang="en-US" sz="2400" dirty="0" smtClean="0"/>
              <a:t>When management adopts a risk management approach for cyber security, </a:t>
            </a:r>
            <a:r>
              <a:rPr lang="en-US" sz="2400" dirty="0" smtClean="0"/>
              <a:t>they think about concepts like...</a:t>
            </a:r>
            <a:endParaRPr lang="en-US" sz="2400" dirty="0" smtClean="0"/>
          </a:p>
          <a:p>
            <a:r>
              <a:rPr lang="en-US" sz="2400" dirty="0" smtClean="0"/>
              <a:t>"</a:t>
            </a:r>
            <a:r>
              <a:rPr lang="en-US" sz="2400" dirty="0"/>
              <a:t>Risk = threat x vulnerability x </a:t>
            </a:r>
            <a:r>
              <a:rPr lang="en-US" sz="2400" dirty="0" smtClean="0"/>
              <a:t>consequence"</a:t>
            </a:r>
          </a:p>
          <a:p>
            <a:r>
              <a:rPr lang="en-US" sz="2400" dirty="0" smtClean="0"/>
              <a:t>"Options for responding to </a:t>
            </a:r>
            <a:r>
              <a:rPr lang="en-US" sz="2400" dirty="0" smtClean="0"/>
              <a:t>a risk: </a:t>
            </a:r>
            <a:r>
              <a:rPr lang="en-US" sz="2400" dirty="0" smtClean="0"/>
              <a:t>mitigate the risk, avoid the risk, transfer the risk, accept the risk..."</a:t>
            </a:r>
          </a:p>
          <a:p>
            <a:r>
              <a:rPr lang="en-US" sz="2400" dirty="0" smtClean="0"/>
              <a:t>"Ensure that costs of mitigating risks don't exceed the expected losses that might otherwise </a:t>
            </a:r>
            <a:r>
              <a:rPr lang="en-US" sz="2400" dirty="0" smtClean="0"/>
              <a:t>have </a:t>
            </a:r>
            <a:r>
              <a:rPr lang="en-US" sz="2400" dirty="0" err="1" smtClean="0"/>
              <a:t>occured</a:t>
            </a:r>
            <a:r>
              <a:rPr lang="en-US" sz="2400" dirty="0" smtClean="0"/>
              <a:t>.</a:t>
            </a:r>
            <a:r>
              <a:rPr lang="en-US" sz="2400" dirty="0" smtClean="0"/>
              <a:t>"</a:t>
            </a:r>
            <a:endParaRPr lang="en-US" sz="2400" dirty="0"/>
          </a:p>
          <a:p>
            <a:r>
              <a:rPr lang="en-US" sz="2400" dirty="0" smtClean="0"/>
              <a:t>Risk management approaches are often lumped within an overall "Governance, Risk and Compliance" </a:t>
            </a:r>
            <a:r>
              <a:rPr lang="en-US" sz="2400" dirty="0" smtClean="0"/>
              <a:t>framework.</a:t>
            </a:r>
            <a:endParaRPr lang="en-US" sz="2400" dirty="0" smtClean="0"/>
          </a:p>
          <a:p>
            <a:r>
              <a:rPr lang="en-US" sz="2400" dirty="0" smtClean="0"/>
              <a:t>You can see my take on GRC vs </a:t>
            </a:r>
            <a:r>
              <a:rPr lang="en-US" sz="2400" dirty="0"/>
              <a:t>technical security in </a:t>
            </a:r>
            <a:r>
              <a:rPr lang="en-US" sz="2400" dirty="0" smtClean="0"/>
              <a:t>a dozen slides I put </a:t>
            </a:r>
            <a:r>
              <a:rPr lang="en-US" sz="2400" dirty="0"/>
              <a:t>together for "Moving From Security to </a:t>
            </a:r>
            <a:r>
              <a:rPr lang="en-US" sz="2400" dirty="0" smtClean="0"/>
              <a:t>Governance, Risk and Compliance: Campus Perspective Panel"</a:t>
            </a:r>
            <a:br>
              <a:rPr lang="en-US" sz="2400" dirty="0" smtClean="0"/>
            </a:br>
            <a:r>
              <a:rPr lang="en-US" sz="2400" dirty="0" smtClean="0"/>
              <a:t>https</a:t>
            </a:r>
            <a:r>
              <a:rPr lang="en-US" sz="2400" dirty="0"/>
              <a:t>://</a:t>
            </a:r>
            <a:r>
              <a:rPr lang="en-US" sz="2400" dirty="0" err="1"/>
              <a:t>www.stsauver.com</a:t>
            </a:r>
            <a:r>
              <a:rPr lang="en-US" sz="2400" dirty="0" smtClean="0"/>
              <a:t>/joe</a:t>
            </a:r>
            <a:r>
              <a:rPr lang="en-US" sz="2400" dirty="0"/>
              <a:t>/security-to-</a:t>
            </a:r>
            <a:r>
              <a:rPr lang="en-US" sz="2400" dirty="0" err="1"/>
              <a:t>grc</a:t>
            </a:r>
            <a:r>
              <a:rPr lang="en-US" sz="2400" dirty="0"/>
              <a:t>/security-to-</a:t>
            </a:r>
            <a:r>
              <a:rPr lang="en-US" sz="2400" dirty="0" err="1" smtClean="0"/>
              <a:t>grc.pdf</a:t>
            </a:r>
            <a:endParaRPr lang="en-US" sz="2400" dirty="0"/>
          </a:p>
          <a:p>
            <a:endParaRPr lang="en-US" sz="2400" dirty="0"/>
          </a:p>
        </p:txBody>
      </p:sp>
      <p:sp>
        <p:nvSpPr>
          <p:cNvPr id="4" name="Slide Number Placeholder 3"/>
          <p:cNvSpPr>
            <a:spLocks noGrp="1"/>
          </p:cNvSpPr>
          <p:nvPr>
            <p:ph type="sldNum" sz="quarter" idx="12"/>
          </p:nvPr>
        </p:nvSpPr>
        <p:spPr/>
        <p:txBody>
          <a:bodyPr/>
          <a:lstStyle/>
          <a:p>
            <a:fld id="{AAD0682C-A969-5049-999C-8CAB041EE99B}" type="slidenum">
              <a:rPr lang="en-US" smtClean="0"/>
              <a:t>9</a:t>
            </a:fld>
            <a:endParaRPr lang="en-US"/>
          </a:p>
        </p:txBody>
      </p:sp>
    </p:spTree>
    <p:extLst>
      <p:ext uri="{BB962C8B-B14F-4D97-AF65-F5344CB8AC3E}">
        <p14:creationId xmlns:p14="http://schemas.microsoft.com/office/powerpoint/2010/main" val="26102412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7187</TotalTime>
  <Words>6095</Words>
  <Application>Microsoft Macintosh PowerPoint</Application>
  <PresentationFormat>On-screen Show (4:3)</PresentationFormat>
  <Paragraphs>451</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Today's Cyber Security Weather Forecast:  Partly Cloudy with Chance of Rain (But No, The Sky ISN'T Falling...)  Big Sky Information Security Conference</vt:lpstr>
      <vt:lpstr>I. Introduction</vt:lpstr>
      <vt:lpstr>Thanks</vt:lpstr>
      <vt:lpstr>A Little About Me</vt:lpstr>
      <vt:lpstr>It's Nice to Be Back In Montana</vt:lpstr>
      <vt:lpstr>Today's Format And Audience</vt:lpstr>
      <vt:lpstr>Speaking of Slides...</vt:lpstr>
      <vt:lpstr>My Interest in The Perception of Risk  and Decision Making</vt:lpstr>
      <vt:lpstr>Risk Management?</vt:lpstr>
      <vt:lpstr>III. Risk, and The Perception of Risk</vt:lpstr>
      <vt:lpstr>Believe It Or Not, IMO, Things Are Actually Going  Pretty Well In Montana Higher Ed Cyber Security</vt:lpstr>
      <vt:lpstr>Specific Examples of Stuff Going Well</vt:lpstr>
      <vt:lpstr>I've Said I Think Things Are Going Pretty Well Before</vt:lpstr>
      <vt:lpstr>The News says...</vt:lpstr>
      <vt:lpstr>EOTWAWKI?</vt:lpstr>
      <vt:lpstr>"But Joe! People Are Really Shelling Out The Bucks!"</vt:lpstr>
      <vt:lpstr>I Don't Care. My Outlook Is Still Optimistic For Cyber</vt:lpstr>
      <vt:lpstr>I'm Not The Only One "Re-Self-Assessing"</vt:lpstr>
      <vt:lpstr>Cyber Security  Weather</vt:lpstr>
      <vt:lpstr>Internet Metaphors Are Not New</vt:lpstr>
      <vt:lpstr>III. Cyber Security Statistics</vt:lpstr>
      <vt:lpstr>"Are Things REALLY Going Pretty Well Online?"</vt:lpstr>
      <vt:lpstr>Some Users of Cybersecurity Metrics</vt:lpstr>
      <vt:lpstr>Many WANT Hard Numbers About Cyber, But There May Be Few Numbers To Be Had</vt:lpstr>
      <vt:lpstr>Or Heck, "Tell Me About Windows 7 Usage..."</vt:lpstr>
      <vt:lpstr>Example Of A Recent Vulnerability in Windows 7</vt:lpstr>
      <vt:lpstr>Is Having 700 Vulnerabilities (Over 7 Years) "Bad?"</vt:lpstr>
      <vt:lpstr>What About Windows 10? OS X? iOS? Android?</vt:lpstr>
      <vt:lpstr>Could We Scan The Network To Find The %-age  of Connected Hosts Still Using Windows 7?</vt:lpstr>
      <vt:lpstr>Agent-Based ("Phone Home") Reporting</vt:lpstr>
      <vt:lpstr>Some 3rd Party Statistics About Windows 7 Use...</vt:lpstr>
      <vt:lpstr>"How Did Those 3rd Parties Get Their Stats?"</vt:lpstr>
      <vt:lpstr>"Why Don't All The Stats About Windows 7 Agree?"</vt:lpstr>
      <vt:lpstr>Practical Information: Upgrading to Windows 10</vt:lpstr>
      <vt:lpstr>"Didn't I Read Something About US-CERT Telling Users That Windows 7 Was Better Than Win 10?</vt:lpstr>
      <vt:lpstr>Bottom Line Recommendation</vt:lpstr>
      <vt:lpstr>Don't Forget All Your OTHER Software, Too!</vt:lpstr>
      <vt:lpstr>Alternatives to Windows</vt:lpstr>
      <vt:lpstr>What About Smart Phone OS's?</vt:lpstr>
      <vt:lpstr>IV. Data Breaches</vt:lpstr>
      <vt:lpstr>What's A "Data Breach?"</vt:lpstr>
      <vt:lpstr>Recent Headlines From The Data Breach Wars</vt:lpstr>
      <vt:lpstr>On The Other Hand...</vt:lpstr>
      <vt:lpstr>Recent Breaches, ALL INDUSTRIES, Visualized</vt:lpstr>
      <vt:lpstr>Recent Breaches IN ACADEMIA Visualized</vt:lpstr>
      <vt:lpstr>There's a Tradition in the Cyber Security Industry of Bashing Higher Ed As Being "Weak" On Cyber...</vt:lpstr>
      <vt:lpstr>The Breach Problem by The Numbers for Montana</vt:lpstr>
      <vt:lpstr>Keeping Your PII Breach-Free Streak Intact</vt:lpstr>
      <vt:lpstr>V. Spam, Phishing, DNS and The Web</vt:lpstr>
      <vt:lpstr>Outbound Spam and MT Higher Ed Institutions</vt:lpstr>
      <vt:lpstr>SPF, DKIM and DMARC</vt:lpstr>
      <vt:lpstr>Phishing</vt:lpstr>
      <vt:lpstr>Defeating Phishing With Multifactor Auth</vt:lpstr>
      <vt:lpstr>Another Very Cool Anti-Phishing Technique</vt:lpstr>
      <vt:lpstr>Web Crypto Configurations?</vt:lpstr>
      <vt:lpstr>DNS Configuration</vt:lpstr>
      <vt:lpstr>Contribute Data To SIE?</vt:lpstr>
      <vt:lpstr>VI. Backups</vt:lpstr>
      <vt:lpstr>Backups</vt:lpstr>
      <vt:lpstr>RAID Mirror, Plus Local Backup, Plus Cloud Backup</vt:lpstr>
      <vt:lpstr>Encryption; Multiple Generations; Do A Test Restore</vt:lpstr>
      <vt:lpstr>V. OTHER Personal Steps</vt:lpstr>
      <vt:lpstr>Antivirus</vt:lpstr>
      <vt:lpstr>Personal Firewalls</vt:lpstr>
      <vt:lpstr>Firewall Testing With ShieldsUP! (All Green==Good)</vt:lpstr>
      <vt:lpstr>Passwords and Password Managers</vt:lpstr>
      <vt:lpstr>Ad Blocking/Blocking Online Trackers</vt:lpstr>
      <vt:lpstr>Use Whole Disk Encryption</vt:lpstr>
      <vt:lpstr>VII. Conclusion</vt:lpstr>
      <vt:lpstr>Cyber Security Has Gotten A LOT Better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Montana</dc:title>
  <dc:creator>joe</dc:creator>
  <cp:lastModifiedBy>joe</cp:lastModifiedBy>
  <cp:revision>286</cp:revision>
  <dcterms:created xsi:type="dcterms:W3CDTF">2017-04-07T16:42:55Z</dcterms:created>
  <dcterms:modified xsi:type="dcterms:W3CDTF">2017-04-19T07:10:33Z</dcterms:modified>
</cp:coreProperties>
</file>