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113"/>
  </p:notesMasterIdLst>
  <p:sldIdLst>
    <p:sldId id="256" r:id="rId2"/>
    <p:sldId id="434" r:id="rId3"/>
    <p:sldId id="451" r:id="rId4"/>
    <p:sldId id="455" r:id="rId5"/>
    <p:sldId id="257" r:id="rId6"/>
    <p:sldId id="302" r:id="rId7"/>
    <p:sldId id="298" r:id="rId8"/>
    <p:sldId id="300" r:id="rId9"/>
    <p:sldId id="316" r:id="rId10"/>
    <p:sldId id="301" r:id="rId11"/>
    <p:sldId id="328" r:id="rId12"/>
    <p:sldId id="418" r:id="rId13"/>
    <p:sldId id="317" r:id="rId14"/>
    <p:sldId id="310" r:id="rId15"/>
    <p:sldId id="383" r:id="rId16"/>
    <p:sldId id="287" r:id="rId17"/>
    <p:sldId id="288" r:id="rId18"/>
    <p:sldId id="349" r:id="rId19"/>
    <p:sldId id="338" r:id="rId20"/>
    <p:sldId id="384" r:id="rId21"/>
    <p:sldId id="339" r:id="rId22"/>
    <p:sldId id="341" r:id="rId23"/>
    <p:sldId id="342" r:id="rId24"/>
    <p:sldId id="343" r:id="rId25"/>
    <p:sldId id="344" r:id="rId26"/>
    <p:sldId id="345" r:id="rId27"/>
    <p:sldId id="350" r:id="rId28"/>
    <p:sldId id="412" r:id="rId29"/>
    <p:sldId id="413" r:id="rId30"/>
    <p:sldId id="426" r:id="rId31"/>
    <p:sldId id="438" r:id="rId32"/>
    <p:sldId id="427" r:id="rId33"/>
    <p:sldId id="428" r:id="rId34"/>
    <p:sldId id="433" r:id="rId35"/>
    <p:sldId id="439" r:id="rId36"/>
    <p:sldId id="430" r:id="rId37"/>
    <p:sldId id="431" r:id="rId38"/>
    <p:sldId id="468" r:id="rId39"/>
    <p:sldId id="440" r:id="rId40"/>
    <p:sldId id="437" r:id="rId41"/>
    <p:sldId id="432" r:id="rId42"/>
    <p:sldId id="442" r:id="rId43"/>
    <p:sldId id="334" r:id="rId44"/>
    <p:sldId id="421" r:id="rId45"/>
    <p:sldId id="282" r:id="rId46"/>
    <p:sldId id="402" r:id="rId47"/>
    <p:sldId id="423" r:id="rId48"/>
    <p:sldId id="462" r:id="rId49"/>
    <p:sldId id="460" r:id="rId50"/>
    <p:sldId id="467" r:id="rId51"/>
    <p:sldId id="424" r:id="rId52"/>
    <p:sldId id="403" r:id="rId53"/>
    <p:sldId id="422" r:id="rId54"/>
    <p:sldId id="389" r:id="rId55"/>
    <p:sldId id="390" r:id="rId56"/>
    <p:sldId id="463" r:id="rId57"/>
    <p:sldId id="372" r:id="rId58"/>
    <p:sldId id="465" r:id="rId59"/>
    <p:sldId id="457" r:id="rId60"/>
    <p:sldId id="397" r:id="rId61"/>
    <p:sldId id="464" r:id="rId62"/>
    <p:sldId id="373" r:id="rId63"/>
    <p:sldId id="374" r:id="rId64"/>
    <p:sldId id="398" r:id="rId65"/>
    <p:sldId id="416" r:id="rId66"/>
    <p:sldId id="329" r:id="rId67"/>
    <p:sldId id="399" r:id="rId68"/>
    <p:sldId id="392" r:id="rId69"/>
    <p:sldId id="404" r:id="rId70"/>
    <p:sldId id="405" r:id="rId71"/>
    <p:sldId id="393" r:id="rId72"/>
    <p:sldId id="395" r:id="rId73"/>
    <p:sldId id="461" r:id="rId74"/>
    <p:sldId id="401" r:id="rId75"/>
    <p:sldId id="409" r:id="rId76"/>
    <p:sldId id="411" r:id="rId77"/>
    <p:sldId id="458" r:id="rId78"/>
    <p:sldId id="307" r:id="rId79"/>
    <p:sldId id="264" r:id="rId80"/>
    <p:sldId id="285" r:id="rId81"/>
    <p:sldId id="304" r:id="rId82"/>
    <p:sldId id="308" r:id="rId83"/>
    <p:sldId id="309" r:id="rId84"/>
    <p:sldId id="406" r:id="rId85"/>
    <p:sldId id="407" r:id="rId86"/>
    <p:sldId id="293" r:id="rId87"/>
    <p:sldId id="265" r:id="rId88"/>
    <p:sldId id="284" r:id="rId89"/>
    <p:sldId id="425" r:id="rId90"/>
    <p:sldId id="335" r:id="rId91"/>
    <p:sldId id="386" r:id="rId92"/>
    <p:sldId id="388" r:id="rId93"/>
    <p:sldId id="387" r:id="rId94"/>
    <p:sldId id="381" r:id="rId95"/>
    <p:sldId id="379" r:id="rId96"/>
    <p:sldId id="375" r:id="rId97"/>
    <p:sldId id="262" r:id="rId98"/>
    <p:sldId id="380" r:id="rId99"/>
    <p:sldId id="266" r:id="rId100"/>
    <p:sldId id="435" r:id="rId101"/>
    <p:sldId id="259" r:id="rId102"/>
    <p:sldId id="273" r:id="rId103"/>
    <p:sldId id="321" r:id="rId104"/>
    <p:sldId id="261" r:id="rId105"/>
    <p:sldId id="466" r:id="rId106"/>
    <p:sldId id="443" r:id="rId107"/>
    <p:sldId id="444" r:id="rId108"/>
    <p:sldId id="446" r:id="rId109"/>
    <p:sldId id="445" r:id="rId110"/>
    <p:sldId id="448" r:id="rId111"/>
    <p:sldId id="469"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1"/>
    <p:restoredTop sz="93690"/>
  </p:normalViewPr>
  <p:slideViewPr>
    <p:cSldViewPr snapToGrid="0">
      <p:cViewPr varScale="1">
        <p:scale>
          <a:sx n="101" d="100"/>
          <a:sy n="101" d="100"/>
        </p:scale>
        <p:origin x="784"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09FE2-B28C-8141-8376-5AA1FD039E8A}" type="datetimeFigureOut">
              <a:rPr lang="en-US"/>
              <a:t>6/3/24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9832F-9FE6-ED4C-9977-757EE2BB173E}" type="slidenum">
              <a:rPr/>
              <a:t>‹#›</a:t>
            </a:fld>
            <a:endParaRPr lang="en-US"/>
          </a:p>
        </p:txBody>
      </p:sp>
    </p:spTree>
    <p:extLst>
      <p:ext uri="{BB962C8B-B14F-4D97-AF65-F5344CB8AC3E}">
        <p14:creationId xmlns:p14="http://schemas.microsoft.com/office/powerpoint/2010/main" val="350078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9832F-9FE6-ED4C-9977-757EE2BB173E}" type="slidenum">
              <a:rPr lang="en-US"/>
              <a:t>6</a:t>
            </a:fld>
            <a:endParaRPr lang="en-US"/>
          </a:p>
        </p:txBody>
      </p:sp>
    </p:spTree>
    <p:extLst>
      <p:ext uri="{BB962C8B-B14F-4D97-AF65-F5344CB8AC3E}">
        <p14:creationId xmlns:p14="http://schemas.microsoft.com/office/powerpoint/2010/main" val="210652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9832F-9FE6-ED4C-9977-757EE2BB173E}" type="slidenum">
              <a:rPr/>
              <a:t>8</a:t>
            </a:fld>
            <a:endParaRPr lang="en-US"/>
          </a:p>
        </p:txBody>
      </p:sp>
    </p:spTree>
    <p:extLst>
      <p:ext uri="{BB962C8B-B14F-4D97-AF65-F5344CB8AC3E}">
        <p14:creationId xmlns:p14="http://schemas.microsoft.com/office/powerpoint/2010/main" val="161813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9832F-9FE6-ED4C-9977-757EE2BB173E}" type="slidenum">
              <a:rPr/>
              <a:t>9</a:t>
            </a:fld>
            <a:endParaRPr lang="en-US"/>
          </a:p>
        </p:txBody>
      </p:sp>
    </p:spTree>
    <p:extLst>
      <p:ext uri="{BB962C8B-B14F-4D97-AF65-F5344CB8AC3E}">
        <p14:creationId xmlns:p14="http://schemas.microsoft.com/office/powerpoint/2010/main" val="3319297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9832F-9FE6-ED4C-9977-757EE2BB173E}" type="slidenum">
              <a:rPr/>
              <a:t>10</a:t>
            </a:fld>
            <a:endParaRPr lang="en-US"/>
          </a:p>
        </p:txBody>
      </p:sp>
    </p:spTree>
    <p:extLst>
      <p:ext uri="{BB962C8B-B14F-4D97-AF65-F5344CB8AC3E}">
        <p14:creationId xmlns:p14="http://schemas.microsoft.com/office/powerpoint/2010/main" val="226635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9832F-9FE6-ED4C-9977-757EE2BB173E}" type="slidenum">
              <a:rPr lang="en-US"/>
              <a:t>91</a:t>
            </a:fld>
            <a:endParaRPr lang="en-US"/>
          </a:p>
        </p:txBody>
      </p:sp>
    </p:spTree>
    <p:extLst>
      <p:ext uri="{BB962C8B-B14F-4D97-AF65-F5344CB8AC3E}">
        <p14:creationId xmlns:p14="http://schemas.microsoft.com/office/powerpoint/2010/main" val="1882543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9832F-9FE6-ED4C-9977-757EE2BB173E}" type="slidenum">
              <a:rPr lang="en-US"/>
              <a:t>92</a:t>
            </a:fld>
            <a:endParaRPr lang="en-US"/>
          </a:p>
        </p:txBody>
      </p:sp>
    </p:spTree>
    <p:extLst>
      <p:ext uri="{BB962C8B-B14F-4D97-AF65-F5344CB8AC3E}">
        <p14:creationId xmlns:p14="http://schemas.microsoft.com/office/powerpoint/2010/main" val="3070435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9832F-9FE6-ED4C-9977-757EE2BB173E}" type="slidenum">
              <a:rPr lang="en-US"/>
              <a:t>93</a:t>
            </a:fld>
            <a:endParaRPr lang="en-US"/>
          </a:p>
        </p:txBody>
      </p:sp>
    </p:spTree>
    <p:extLst>
      <p:ext uri="{BB962C8B-B14F-4D97-AF65-F5344CB8AC3E}">
        <p14:creationId xmlns:p14="http://schemas.microsoft.com/office/powerpoint/2010/main" val="1883068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BCD1-E74C-4E8A-5A68-59998C2875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1E0F63-2B7F-9A56-D1FC-98492304F3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E0ED63-8D82-ACA4-A467-2186718C59CB}"/>
              </a:ext>
            </a:extLst>
          </p:cNvPr>
          <p:cNvSpPr>
            <a:spLocks noGrp="1"/>
          </p:cNvSpPr>
          <p:nvPr>
            <p:ph type="dt" sz="half" idx="10"/>
          </p:nvPr>
        </p:nvSpPr>
        <p:spPr/>
        <p:txBody>
          <a:bodyPr/>
          <a:lstStyle/>
          <a:p>
            <a:fld id="{20EF708A-78FA-644B-86C1-EFE50CE29281}" type="datetime1">
              <a:rPr lang="en-US"/>
              <a:t>6/3/24</a:t>
            </a:fld>
            <a:endParaRPr lang="en-US"/>
          </a:p>
        </p:txBody>
      </p:sp>
      <p:sp>
        <p:nvSpPr>
          <p:cNvPr id="5" name="Footer Placeholder 4">
            <a:extLst>
              <a:ext uri="{FF2B5EF4-FFF2-40B4-BE49-F238E27FC236}">
                <a16:creationId xmlns:a16="http://schemas.microsoft.com/office/drawing/2014/main" id="{A84E4C46-127C-B53F-220D-2EC69E954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D6AC8D-14C2-6AFC-F431-5FEDF26AB859}"/>
              </a:ext>
            </a:extLst>
          </p:cNvPr>
          <p:cNvSpPr>
            <a:spLocks noGrp="1"/>
          </p:cNvSpPr>
          <p:nvPr>
            <p:ph type="sldNum" sz="quarter" idx="12"/>
          </p:nvPr>
        </p:nvSpPr>
        <p:spPr/>
        <p:txBody>
          <a:bodyPr/>
          <a:lstStyle/>
          <a:p>
            <a:fld id="{3FD30764-6A12-1944-9F3A-72E2B79B36CF}" type="slidenum">
              <a:rPr/>
              <a:t>‹#›</a:t>
            </a:fld>
            <a:endParaRPr lang="en-US"/>
          </a:p>
        </p:txBody>
      </p:sp>
    </p:spTree>
    <p:extLst>
      <p:ext uri="{BB962C8B-B14F-4D97-AF65-F5344CB8AC3E}">
        <p14:creationId xmlns:p14="http://schemas.microsoft.com/office/powerpoint/2010/main" val="1393946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62BF-E499-A5C9-66ED-FCFC553BB4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BF8A1-8676-D45E-A30D-129F3C9C40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383C2-5E39-5656-7665-A3331F932950}"/>
              </a:ext>
            </a:extLst>
          </p:cNvPr>
          <p:cNvSpPr>
            <a:spLocks noGrp="1"/>
          </p:cNvSpPr>
          <p:nvPr>
            <p:ph type="dt" sz="half" idx="10"/>
          </p:nvPr>
        </p:nvSpPr>
        <p:spPr/>
        <p:txBody>
          <a:bodyPr/>
          <a:lstStyle/>
          <a:p>
            <a:fld id="{D0952E9D-9C55-FB4F-B1D5-898CEE6E031F}" type="datetime1">
              <a:rPr lang="en-US"/>
              <a:t>6/3/24</a:t>
            </a:fld>
            <a:endParaRPr lang="en-US"/>
          </a:p>
        </p:txBody>
      </p:sp>
      <p:sp>
        <p:nvSpPr>
          <p:cNvPr id="5" name="Footer Placeholder 4">
            <a:extLst>
              <a:ext uri="{FF2B5EF4-FFF2-40B4-BE49-F238E27FC236}">
                <a16:creationId xmlns:a16="http://schemas.microsoft.com/office/drawing/2014/main" id="{4C6FA061-9E65-EA22-08AB-4A2E841A6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6CD7C-B115-EB4A-21E0-785B57E9B58D}"/>
              </a:ext>
            </a:extLst>
          </p:cNvPr>
          <p:cNvSpPr>
            <a:spLocks noGrp="1"/>
          </p:cNvSpPr>
          <p:nvPr>
            <p:ph type="sldNum" sz="quarter" idx="12"/>
          </p:nvPr>
        </p:nvSpPr>
        <p:spPr/>
        <p:txBody>
          <a:bodyPr/>
          <a:lstStyle/>
          <a:p>
            <a:fld id="{3FD30764-6A12-1944-9F3A-72E2B79B36CF}" type="slidenum">
              <a:rPr/>
              <a:t>‹#›</a:t>
            </a:fld>
            <a:endParaRPr lang="en-US"/>
          </a:p>
        </p:txBody>
      </p:sp>
    </p:spTree>
    <p:extLst>
      <p:ext uri="{BB962C8B-B14F-4D97-AF65-F5344CB8AC3E}">
        <p14:creationId xmlns:p14="http://schemas.microsoft.com/office/powerpoint/2010/main" val="939216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C60E25-BFD9-C741-FBDA-1EFC9EA0DD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0E3D03-25CB-BE09-6325-410D542C69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D0D09-7190-4D6D-6174-E45309AC6594}"/>
              </a:ext>
            </a:extLst>
          </p:cNvPr>
          <p:cNvSpPr>
            <a:spLocks noGrp="1"/>
          </p:cNvSpPr>
          <p:nvPr>
            <p:ph type="dt" sz="half" idx="10"/>
          </p:nvPr>
        </p:nvSpPr>
        <p:spPr/>
        <p:txBody>
          <a:bodyPr/>
          <a:lstStyle/>
          <a:p>
            <a:fld id="{BC89324C-823A-D945-94D7-E214B02C995D}" type="datetime1">
              <a:rPr lang="en-US"/>
              <a:t>6/3/24</a:t>
            </a:fld>
            <a:endParaRPr lang="en-US"/>
          </a:p>
        </p:txBody>
      </p:sp>
      <p:sp>
        <p:nvSpPr>
          <p:cNvPr id="5" name="Footer Placeholder 4">
            <a:extLst>
              <a:ext uri="{FF2B5EF4-FFF2-40B4-BE49-F238E27FC236}">
                <a16:creationId xmlns:a16="http://schemas.microsoft.com/office/drawing/2014/main" id="{2FF150A9-A28A-7946-0321-8DD4691FD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C6B22-91E8-D1E2-8A08-18D41B835519}"/>
              </a:ext>
            </a:extLst>
          </p:cNvPr>
          <p:cNvSpPr>
            <a:spLocks noGrp="1"/>
          </p:cNvSpPr>
          <p:nvPr>
            <p:ph type="sldNum" sz="quarter" idx="12"/>
          </p:nvPr>
        </p:nvSpPr>
        <p:spPr/>
        <p:txBody>
          <a:bodyPr/>
          <a:lstStyle/>
          <a:p>
            <a:fld id="{3FD30764-6A12-1944-9F3A-72E2B79B36CF}" type="slidenum">
              <a:rPr/>
              <a:t>‹#›</a:t>
            </a:fld>
            <a:endParaRPr lang="en-US"/>
          </a:p>
        </p:txBody>
      </p:sp>
    </p:spTree>
    <p:extLst>
      <p:ext uri="{BB962C8B-B14F-4D97-AF65-F5344CB8AC3E}">
        <p14:creationId xmlns:p14="http://schemas.microsoft.com/office/powerpoint/2010/main" val="2453103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AACCD-842B-066D-E823-05009E8B36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2E05DC-E7A6-FD4C-7FA6-9E1A886E30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F63CA-B0A2-21CC-36FB-D8298F9B994A}"/>
              </a:ext>
            </a:extLst>
          </p:cNvPr>
          <p:cNvSpPr>
            <a:spLocks noGrp="1"/>
          </p:cNvSpPr>
          <p:nvPr>
            <p:ph type="dt" sz="half" idx="10"/>
          </p:nvPr>
        </p:nvSpPr>
        <p:spPr/>
        <p:txBody>
          <a:bodyPr/>
          <a:lstStyle/>
          <a:p>
            <a:fld id="{1CF447C1-1A35-7E49-A982-03EC4B351022}" type="datetime1">
              <a:rPr lang="en-US"/>
              <a:t>6/3/24</a:t>
            </a:fld>
            <a:endParaRPr lang="en-US"/>
          </a:p>
        </p:txBody>
      </p:sp>
      <p:sp>
        <p:nvSpPr>
          <p:cNvPr id="5" name="Footer Placeholder 4">
            <a:extLst>
              <a:ext uri="{FF2B5EF4-FFF2-40B4-BE49-F238E27FC236}">
                <a16:creationId xmlns:a16="http://schemas.microsoft.com/office/drawing/2014/main" id="{26589A8B-89B2-083B-27FF-009AF4A88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66BBC-4DEE-7713-3ED7-CE5498400F48}"/>
              </a:ext>
            </a:extLst>
          </p:cNvPr>
          <p:cNvSpPr>
            <a:spLocks noGrp="1"/>
          </p:cNvSpPr>
          <p:nvPr>
            <p:ph type="sldNum" sz="quarter" idx="12"/>
          </p:nvPr>
        </p:nvSpPr>
        <p:spPr>
          <a:xfrm>
            <a:off x="8610599" y="6356350"/>
            <a:ext cx="3441853" cy="365125"/>
          </a:xfrm>
        </p:spPr>
        <p:txBody>
          <a:bodyPr/>
          <a:lstStyle>
            <a:lvl1pPr>
              <a:defRPr sz="1800" baseline="0">
                <a:latin typeface="Calibri" panose="020F0502020204030204" pitchFamily="34" charset="0"/>
              </a:defRPr>
            </a:lvl1pPr>
          </a:lstStyle>
          <a:p>
            <a:fld id="{3FD30764-6A12-1944-9F3A-72E2B79B36CF}" type="slidenum">
              <a:rPr lang="en-US"/>
              <a:pPr/>
              <a:t>‹#›</a:t>
            </a:fld>
            <a:endParaRPr lang="en-US"/>
          </a:p>
        </p:txBody>
      </p:sp>
    </p:spTree>
    <p:extLst>
      <p:ext uri="{BB962C8B-B14F-4D97-AF65-F5344CB8AC3E}">
        <p14:creationId xmlns:p14="http://schemas.microsoft.com/office/powerpoint/2010/main" val="403100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6A9D0-BF06-21D8-1C0B-1A88A9F082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0DCABB-97F3-03B3-1B6A-C0B298BF70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A81D6-3B93-2D8A-3FE8-DC60EB445CAA}"/>
              </a:ext>
            </a:extLst>
          </p:cNvPr>
          <p:cNvSpPr>
            <a:spLocks noGrp="1"/>
          </p:cNvSpPr>
          <p:nvPr>
            <p:ph type="dt" sz="half" idx="10"/>
          </p:nvPr>
        </p:nvSpPr>
        <p:spPr/>
        <p:txBody>
          <a:bodyPr/>
          <a:lstStyle/>
          <a:p>
            <a:fld id="{8877435D-77FF-7241-BF74-88E9EDD54B8F}" type="datetime1">
              <a:rPr lang="en-US"/>
              <a:t>6/3/24</a:t>
            </a:fld>
            <a:endParaRPr lang="en-US"/>
          </a:p>
        </p:txBody>
      </p:sp>
      <p:sp>
        <p:nvSpPr>
          <p:cNvPr id="5" name="Footer Placeholder 4">
            <a:extLst>
              <a:ext uri="{FF2B5EF4-FFF2-40B4-BE49-F238E27FC236}">
                <a16:creationId xmlns:a16="http://schemas.microsoft.com/office/drawing/2014/main" id="{99E45031-3EFE-6993-0F6E-4D5D29E5A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8102F-4CA0-EAF0-AA0D-E618CE7FB5D9}"/>
              </a:ext>
            </a:extLst>
          </p:cNvPr>
          <p:cNvSpPr>
            <a:spLocks noGrp="1"/>
          </p:cNvSpPr>
          <p:nvPr>
            <p:ph type="sldNum" sz="quarter" idx="12"/>
          </p:nvPr>
        </p:nvSpPr>
        <p:spPr/>
        <p:txBody>
          <a:bodyPr/>
          <a:lstStyle/>
          <a:p>
            <a:fld id="{3FD30764-6A12-1944-9F3A-72E2B79B36CF}" type="slidenum">
              <a:rPr/>
              <a:t>‹#›</a:t>
            </a:fld>
            <a:endParaRPr lang="en-US"/>
          </a:p>
        </p:txBody>
      </p:sp>
    </p:spTree>
    <p:extLst>
      <p:ext uri="{BB962C8B-B14F-4D97-AF65-F5344CB8AC3E}">
        <p14:creationId xmlns:p14="http://schemas.microsoft.com/office/powerpoint/2010/main" val="312340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E08F-2D70-D4F2-0885-01FA942061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E7E6F7-1876-1B9A-B431-8B6252B230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7AB895-7B7D-7EEB-4F72-6C1EEF8FEA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DC30E8-610F-1648-B9FE-7FCFF15A6C69}"/>
              </a:ext>
            </a:extLst>
          </p:cNvPr>
          <p:cNvSpPr>
            <a:spLocks noGrp="1"/>
          </p:cNvSpPr>
          <p:nvPr>
            <p:ph type="dt" sz="half" idx="10"/>
          </p:nvPr>
        </p:nvSpPr>
        <p:spPr/>
        <p:txBody>
          <a:bodyPr/>
          <a:lstStyle/>
          <a:p>
            <a:fld id="{349AA22E-CD69-6049-9922-02AB7A7DAB67}" type="datetime1">
              <a:rPr lang="en-US"/>
              <a:t>6/3/24</a:t>
            </a:fld>
            <a:endParaRPr lang="en-US"/>
          </a:p>
        </p:txBody>
      </p:sp>
      <p:sp>
        <p:nvSpPr>
          <p:cNvPr id="6" name="Footer Placeholder 5">
            <a:extLst>
              <a:ext uri="{FF2B5EF4-FFF2-40B4-BE49-F238E27FC236}">
                <a16:creationId xmlns:a16="http://schemas.microsoft.com/office/drawing/2014/main" id="{9E44C77B-C491-A29E-7ACE-3A8AAE399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ED0A4-E966-4BDD-B4CD-1C45B266C5E5}"/>
              </a:ext>
            </a:extLst>
          </p:cNvPr>
          <p:cNvSpPr>
            <a:spLocks noGrp="1"/>
          </p:cNvSpPr>
          <p:nvPr>
            <p:ph type="sldNum" sz="quarter" idx="12"/>
          </p:nvPr>
        </p:nvSpPr>
        <p:spPr/>
        <p:txBody>
          <a:bodyPr/>
          <a:lstStyle/>
          <a:p>
            <a:fld id="{3FD30764-6A12-1944-9F3A-72E2B79B36CF}" type="slidenum">
              <a:rPr/>
              <a:t>‹#›</a:t>
            </a:fld>
            <a:endParaRPr lang="en-US"/>
          </a:p>
        </p:txBody>
      </p:sp>
    </p:spTree>
    <p:extLst>
      <p:ext uri="{BB962C8B-B14F-4D97-AF65-F5344CB8AC3E}">
        <p14:creationId xmlns:p14="http://schemas.microsoft.com/office/powerpoint/2010/main" val="152639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2DEB-FDE0-044D-C738-C160C8655C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57BC13-7FAA-786C-4574-2DEAF36CA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16AA7F-F53F-235B-B117-2935DCC901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243F15-5CA9-D044-D154-F3D3F102FA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3D7309-B9FC-F9C6-2ACD-6B3A7146B0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A7318D-A541-C8D4-C0F7-C4E125C6481F}"/>
              </a:ext>
            </a:extLst>
          </p:cNvPr>
          <p:cNvSpPr>
            <a:spLocks noGrp="1"/>
          </p:cNvSpPr>
          <p:nvPr>
            <p:ph type="dt" sz="half" idx="10"/>
          </p:nvPr>
        </p:nvSpPr>
        <p:spPr/>
        <p:txBody>
          <a:bodyPr/>
          <a:lstStyle/>
          <a:p>
            <a:fld id="{A683FC97-1AF6-CD40-98DB-BF8A8FD5588B}" type="datetime1">
              <a:rPr lang="en-US"/>
              <a:t>6/3/24</a:t>
            </a:fld>
            <a:endParaRPr lang="en-US"/>
          </a:p>
        </p:txBody>
      </p:sp>
      <p:sp>
        <p:nvSpPr>
          <p:cNvPr id="8" name="Footer Placeholder 7">
            <a:extLst>
              <a:ext uri="{FF2B5EF4-FFF2-40B4-BE49-F238E27FC236}">
                <a16:creationId xmlns:a16="http://schemas.microsoft.com/office/drawing/2014/main" id="{F8727EC4-3CB2-A64B-FE8D-5CFF58344B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6DA1AD-1739-5B9F-383E-22AF3E302185}"/>
              </a:ext>
            </a:extLst>
          </p:cNvPr>
          <p:cNvSpPr>
            <a:spLocks noGrp="1"/>
          </p:cNvSpPr>
          <p:nvPr>
            <p:ph type="sldNum" sz="quarter" idx="12"/>
          </p:nvPr>
        </p:nvSpPr>
        <p:spPr/>
        <p:txBody>
          <a:bodyPr/>
          <a:lstStyle/>
          <a:p>
            <a:fld id="{3FD30764-6A12-1944-9F3A-72E2B79B36CF}" type="slidenum">
              <a:rPr/>
              <a:t>‹#›</a:t>
            </a:fld>
            <a:endParaRPr lang="en-US"/>
          </a:p>
        </p:txBody>
      </p:sp>
    </p:spTree>
    <p:extLst>
      <p:ext uri="{BB962C8B-B14F-4D97-AF65-F5344CB8AC3E}">
        <p14:creationId xmlns:p14="http://schemas.microsoft.com/office/powerpoint/2010/main" val="3804060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F420-EA63-3E20-D666-8B8E1E52E5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13039B-4E89-0AE9-DF18-B38237A98D96}"/>
              </a:ext>
            </a:extLst>
          </p:cNvPr>
          <p:cNvSpPr>
            <a:spLocks noGrp="1"/>
          </p:cNvSpPr>
          <p:nvPr>
            <p:ph type="dt" sz="half" idx="10"/>
          </p:nvPr>
        </p:nvSpPr>
        <p:spPr/>
        <p:txBody>
          <a:bodyPr/>
          <a:lstStyle/>
          <a:p>
            <a:fld id="{43233CDE-F388-1545-B2F1-4C9E539D080A}" type="datetime1">
              <a:rPr lang="en-US"/>
              <a:t>6/3/24</a:t>
            </a:fld>
            <a:endParaRPr lang="en-US"/>
          </a:p>
        </p:txBody>
      </p:sp>
      <p:sp>
        <p:nvSpPr>
          <p:cNvPr id="4" name="Footer Placeholder 3">
            <a:extLst>
              <a:ext uri="{FF2B5EF4-FFF2-40B4-BE49-F238E27FC236}">
                <a16:creationId xmlns:a16="http://schemas.microsoft.com/office/drawing/2014/main" id="{5CEB7AF5-9E0E-F04B-A9E4-DB07B9D86E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DC72E0-3AF1-67CC-B247-58A2E0CA32D0}"/>
              </a:ext>
            </a:extLst>
          </p:cNvPr>
          <p:cNvSpPr>
            <a:spLocks noGrp="1"/>
          </p:cNvSpPr>
          <p:nvPr>
            <p:ph type="sldNum" sz="quarter" idx="12"/>
          </p:nvPr>
        </p:nvSpPr>
        <p:spPr/>
        <p:txBody>
          <a:bodyPr/>
          <a:lstStyle/>
          <a:p>
            <a:fld id="{3FD30764-6A12-1944-9F3A-72E2B79B36CF}" type="slidenum">
              <a:rPr/>
              <a:t>‹#›</a:t>
            </a:fld>
            <a:endParaRPr lang="en-US"/>
          </a:p>
        </p:txBody>
      </p:sp>
    </p:spTree>
    <p:extLst>
      <p:ext uri="{BB962C8B-B14F-4D97-AF65-F5344CB8AC3E}">
        <p14:creationId xmlns:p14="http://schemas.microsoft.com/office/powerpoint/2010/main" val="3593291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238687-7985-A76A-AE21-89881086EEA3}"/>
              </a:ext>
            </a:extLst>
          </p:cNvPr>
          <p:cNvSpPr>
            <a:spLocks noGrp="1"/>
          </p:cNvSpPr>
          <p:nvPr>
            <p:ph type="dt" sz="half" idx="10"/>
          </p:nvPr>
        </p:nvSpPr>
        <p:spPr/>
        <p:txBody>
          <a:bodyPr/>
          <a:lstStyle/>
          <a:p>
            <a:fld id="{DF5DD6A7-41BC-524B-9F0F-C6A39604F7C5}" type="datetime1">
              <a:rPr lang="en-US"/>
              <a:t>6/3/24</a:t>
            </a:fld>
            <a:endParaRPr lang="en-US"/>
          </a:p>
        </p:txBody>
      </p:sp>
      <p:sp>
        <p:nvSpPr>
          <p:cNvPr id="3" name="Footer Placeholder 2">
            <a:extLst>
              <a:ext uri="{FF2B5EF4-FFF2-40B4-BE49-F238E27FC236}">
                <a16:creationId xmlns:a16="http://schemas.microsoft.com/office/drawing/2014/main" id="{D8780984-1329-5AA4-B73D-5CF62482F5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7BFFB0-6AA4-A885-8F0B-211017E99114}"/>
              </a:ext>
            </a:extLst>
          </p:cNvPr>
          <p:cNvSpPr>
            <a:spLocks noGrp="1"/>
          </p:cNvSpPr>
          <p:nvPr>
            <p:ph type="sldNum" sz="quarter" idx="12"/>
          </p:nvPr>
        </p:nvSpPr>
        <p:spPr/>
        <p:txBody>
          <a:bodyPr/>
          <a:lstStyle/>
          <a:p>
            <a:fld id="{3FD30764-6A12-1944-9F3A-72E2B79B36CF}" type="slidenum">
              <a:rPr/>
              <a:t>‹#›</a:t>
            </a:fld>
            <a:endParaRPr lang="en-US"/>
          </a:p>
        </p:txBody>
      </p:sp>
    </p:spTree>
    <p:extLst>
      <p:ext uri="{BB962C8B-B14F-4D97-AF65-F5344CB8AC3E}">
        <p14:creationId xmlns:p14="http://schemas.microsoft.com/office/powerpoint/2010/main" val="4026043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048CA-8B41-03E4-10CF-BCF219CCD0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9D2904-C247-526C-8EEF-B835181DD8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A68C-21E2-371F-EABE-DE9D7E71F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7C01B-1C30-8200-C4DF-206B4DD3EFD6}"/>
              </a:ext>
            </a:extLst>
          </p:cNvPr>
          <p:cNvSpPr>
            <a:spLocks noGrp="1"/>
          </p:cNvSpPr>
          <p:nvPr>
            <p:ph type="dt" sz="half" idx="10"/>
          </p:nvPr>
        </p:nvSpPr>
        <p:spPr/>
        <p:txBody>
          <a:bodyPr/>
          <a:lstStyle/>
          <a:p>
            <a:fld id="{12940B11-A769-0346-812F-359CAD1179C8}" type="datetime1">
              <a:rPr lang="en-US"/>
              <a:t>6/3/24</a:t>
            </a:fld>
            <a:endParaRPr lang="en-US"/>
          </a:p>
        </p:txBody>
      </p:sp>
      <p:sp>
        <p:nvSpPr>
          <p:cNvPr id="6" name="Footer Placeholder 5">
            <a:extLst>
              <a:ext uri="{FF2B5EF4-FFF2-40B4-BE49-F238E27FC236}">
                <a16:creationId xmlns:a16="http://schemas.microsoft.com/office/drawing/2014/main" id="{91754ACB-E977-01CD-21FA-66D56A40B6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B2A5A5-6623-0E71-0316-7B0697B58E81}"/>
              </a:ext>
            </a:extLst>
          </p:cNvPr>
          <p:cNvSpPr>
            <a:spLocks noGrp="1"/>
          </p:cNvSpPr>
          <p:nvPr>
            <p:ph type="sldNum" sz="quarter" idx="12"/>
          </p:nvPr>
        </p:nvSpPr>
        <p:spPr/>
        <p:txBody>
          <a:bodyPr/>
          <a:lstStyle/>
          <a:p>
            <a:fld id="{3FD30764-6A12-1944-9F3A-72E2B79B36CF}" type="slidenum">
              <a:rPr/>
              <a:t>‹#›</a:t>
            </a:fld>
            <a:endParaRPr lang="en-US"/>
          </a:p>
        </p:txBody>
      </p:sp>
    </p:spTree>
    <p:extLst>
      <p:ext uri="{BB962C8B-B14F-4D97-AF65-F5344CB8AC3E}">
        <p14:creationId xmlns:p14="http://schemas.microsoft.com/office/powerpoint/2010/main" val="306516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3458F-E730-C5A9-4914-9528D96B3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455F02-9795-4C11-ECB9-9E51B5A581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D14133-13D6-DD82-5C74-3C46E9E8C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18641-DD26-7CE8-D635-BFFEF74B8F22}"/>
              </a:ext>
            </a:extLst>
          </p:cNvPr>
          <p:cNvSpPr>
            <a:spLocks noGrp="1"/>
          </p:cNvSpPr>
          <p:nvPr>
            <p:ph type="dt" sz="half" idx="10"/>
          </p:nvPr>
        </p:nvSpPr>
        <p:spPr/>
        <p:txBody>
          <a:bodyPr/>
          <a:lstStyle/>
          <a:p>
            <a:fld id="{82B5D02A-9EE4-DE4E-B342-598855C6FC0D}" type="datetime1">
              <a:rPr lang="en-US"/>
              <a:t>6/3/24</a:t>
            </a:fld>
            <a:endParaRPr lang="en-US"/>
          </a:p>
        </p:txBody>
      </p:sp>
      <p:sp>
        <p:nvSpPr>
          <p:cNvPr id="6" name="Footer Placeholder 5">
            <a:extLst>
              <a:ext uri="{FF2B5EF4-FFF2-40B4-BE49-F238E27FC236}">
                <a16:creationId xmlns:a16="http://schemas.microsoft.com/office/drawing/2014/main" id="{E882EA91-4F2E-1572-4B42-CCF37E15A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9FA2D7-0664-BFD1-956D-310639BE4AEC}"/>
              </a:ext>
            </a:extLst>
          </p:cNvPr>
          <p:cNvSpPr>
            <a:spLocks noGrp="1"/>
          </p:cNvSpPr>
          <p:nvPr>
            <p:ph type="sldNum" sz="quarter" idx="12"/>
          </p:nvPr>
        </p:nvSpPr>
        <p:spPr/>
        <p:txBody>
          <a:bodyPr/>
          <a:lstStyle/>
          <a:p>
            <a:fld id="{3FD30764-6A12-1944-9F3A-72E2B79B36CF}" type="slidenum">
              <a:rPr/>
              <a:t>‹#›</a:t>
            </a:fld>
            <a:endParaRPr lang="en-US"/>
          </a:p>
        </p:txBody>
      </p:sp>
    </p:spTree>
    <p:extLst>
      <p:ext uri="{BB962C8B-B14F-4D97-AF65-F5344CB8AC3E}">
        <p14:creationId xmlns:p14="http://schemas.microsoft.com/office/powerpoint/2010/main" val="2782740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9691B4-446A-1A75-0267-EB16699712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F468F-4E8D-7DDB-760D-7042BD792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AB1824-9682-AAE2-7B57-E2CD02B968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A0199-F181-FB4A-8820-241D980DD16F}" type="datetime1">
              <a:rPr lang="en-US"/>
              <a:t>6/3/24</a:t>
            </a:fld>
            <a:endParaRPr lang="en-US"/>
          </a:p>
        </p:txBody>
      </p:sp>
      <p:sp>
        <p:nvSpPr>
          <p:cNvPr id="5" name="Footer Placeholder 4">
            <a:extLst>
              <a:ext uri="{FF2B5EF4-FFF2-40B4-BE49-F238E27FC236}">
                <a16:creationId xmlns:a16="http://schemas.microsoft.com/office/drawing/2014/main" id="{E0A36528-1449-CAA7-CB44-AB03E864C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671C8-5D3A-5C18-9B5F-BD914B384C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30764-6A12-1944-9F3A-72E2B79B36CF}" type="slidenum">
              <a:rPr/>
              <a:t>‹#›</a:t>
            </a:fld>
            <a:endParaRPr lang="en-US"/>
          </a:p>
        </p:txBody>
      </p:sp>
    </p:spTree>
    <p:extLst>
      <p:ext uri="{BB962C8B-B14F-4D97-AF65-F5344CB8AC3E}">
        <p14:creationId xmlns:p14="http://schemas.microsoft.com/office/powerpoint/2010/main" val="3200478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A903F-AF21-C795-145A-2CD0055316F4}"/>
              </a:ext>
            </a:extLst>
          </p:cNvPr>
          <p:cNvSpPr>
            <a:spLocks noGrp="1"/>
          </p:cNvSpPr>
          <p:nvPr>
            <p:ph type="ctrTitle"/>
          </p:nvPr>
        </p:nvSpPr>
        <p:spPr>
          <a:xfrm>
            <a:off x="369572" y="402273"/>
            <a:ext cx="5467349" cy="685165"/>
          </a:xfrm>
        </p:spPr>
        <p:txBody>
          <a:bodyPr>
            <a:noAutofit/>
          </a:bodyPr>
          <a:lstStyle/>
          <a:p>
            <a:r>
              <a:rPr lang="en-US" sz="4200" b="1" dirty="0">
                <a:latin typeface="Calibri" panose="020F0502020204030204" pitchFamily="34" charset="0"/>
                <a:cs typeface="Calibri" panose="020F0502020204030204" pitchFamily="34" charset="0"/>
              </a:rPr>
              <a:t>Writing Better Python3</a:t>
            </a:r>
          </a:p>
        </p:txBody>
      </p:sp>
      <p:sp>
        <p:nvSpPr>
          <p:cNvPr id="3" name="Subtitle 2">
            <a:extLst>
              <a:ext uri="{FF2B5EF4-FFF2-40B4-BE49-F238E27FC236}">
                <a16:creationId xmlns:a16="http://schemas.microsoft.com/office/drawing/2014/main" id="{7ABD7B56-7177-389F-8A46-E56176505EA6}"/>
              </a:ext>
            </a:extLst>
          </p:cNvPr>
          <p:cNvSpPr>
            <a:spLocks noGrp="1"/>
          </p:cNvSpPr>
          <p:nvPr>
            <p:ph type="subTitle" idx="1"/>
          </p:nvPr>
        </p:nvSpPr>
        <p:spPr>
          <a:xfrm>
            <a:off x="438150" y="1257299"/>
            <a:ext cx="6358890" cy="2171701"/>
          </a:xfrm>
          <a:noFill/>
          <a:ln>
            <a:noFill/>
          </a:ln>
        </p:spPr>
        <p:txBody>
          <a:bodyPr/>
          <a:lstStyle/>
          <a:p>
            <a:pPr algn="l"/>
            <a:r>
              <a:rPr lang="en-US" dirty="0"/>
              <a:t>M3AAWG 61</a:t>
            </a:r>
            <a:br>
              <a:rPr lang="en-US" dirty="0"/>
            </a:br>
            <a:r>
              <a:rPr lang="en-US" dirty="0"/>
              <a:t>Vienna Austria</a:t>
            </a:r>
            <a:br>
              <a:rPr lang="en-US" dirty="0"/>
            </a:br>
            <a:r>
              <a:rPr lang="en-US" dirty="0"/>
              <a:t>90 minutes</a:t>
            </a:r>
            <a:br>
              <a:rPr lang="en-US" dirty="0"/>
            </a:br>
            <a:br>
              <a:rPr lang="en-US" dirty="0"/>
            </a:br>
            <a:r>
              <a:rPr lang="en-US" dirty="0"/>
              <a:t>Joe St Sauver, Ph.D.</a:t>
            </a:r>
            <a:br>
              <a:rPr lang="en-US" dirty="0"/>
            </a:br>
            <a:r>
              <a:rPr lang="en-US" dirty="0"/>
              <a:t>M3AAWG Expert Advisor</a:t>
            </a:r>
          </a:p>
        </p:txBody>
      </p:sp>
      <p:pic>
        <p:nvPicPr>
          <p:cNvPr id="5" name="Picture 4">
            <a:extLst>
              <a:ext uri="{FF2B5EF4-FFF2-40B4-BE49-F238E27FC236}">
                <a16:creationId xmlns:a16="http://schemas.microsoft.com/office/drawing/2014/main" id="{1A5A1084-1305-5C44-66CA-EB31819DF50F}"/>
              </a:ext>
            </a:extLst>
          </p:cNvPr>
          <p:cNvPicPr>
            <a:picLocks noChangeAspect="1"/>
          </p:cNvPicPr>
          <p:nvPr/>
        </p:nvPicPr>
        <p:blipFill>
          <a:blip r:embed="rId2"/>
          <a:stretch>
            <a:fillRect/>
          </a:stretch>
        </p:blipFill>
        <p:spPr>
          <a:xfrm>
            <a:off x="6870487" y="251460"/>
            <a:ext cx="5024838" cy="5708747"/>
          </a:xfrm>
          <a:prstGeom prst="rect">
            <a:avLst/>
          </a:prstGeom>
        </p:spPr>
      </p:pic>
      <p:sp>
        <p:nvSpPr>
          <p:cNvPr id="7" name="TextBox 6">
            <a:extLst>
              <a:ext uri="{FF2B5EF4-FFF2-40B4-BE49-F238E27FC236}">
                <a16:creationId xmlns:a16="http://schemas.microsoft.com/office/drawing/2014/main" id="{36FD16E9-8FA0-4AEA-2120-20BE64B39653}"/>
              </a:ext>
            </a:extLst>
          </p:cNvPr>
          <p:cNvSpPr txBox="1"/>
          <p:nvPr/>
        </p:nvSpPr>
        <p:spPr>
          <a:xfrm>
            <a:off x="6797040" y="5960209"/>
            <a:ext cx="4923025" cy="646331"/>
          </a:xfrm>
          <a:prstGeom prst="rect">
            <a:avLst/>
          </a:prstGeom>
          <a:noFill/>
        </p:spPr>
        <p:txBody>
          <a:bodyPr wrap="square">
            <a:spAutoFit/>
          </a:bodyPr>
          <a:lstStyle/>
          <a:p>
            <a:r>
              <a:rPr lang="en-US" dirty="0"/>
              <a:t>https://xkcd.com/353/   [</a:t>
            </a:r>
            <a:r>
              <a:rPr lang="en-US" sz="1800" dirty="0"/>
              <a:t>license:</a:t>
            </a:r>
            <a:br>
              <a:rPr lang="en-US" sz="1800" dirty="0"/>
            </a:br>
            <a:r>
              <a:rPr lang="en-US" sz="1800" dirty="0"/>
              <a:t>https://</a:t>
            </a:r>
            <a:r>
              <a:rPr lang="en-US" sz="1800" dirty="0" err="1"/>
              <a:t>creativecommons.org</a:t>
            </a:r>
            <a:r>
              <a:rPr lang="en-US" sz="1800"/>
              <a:t>/licenses/by-nc/2.5/]</a:t>
            </a:r>
            <a:endParaRPr lang="en-US" i="1"/>
          </a:p>
        </p:txBody>
      </p:sp>
    </p:spTree>
    <p:extLst>
      <p:ext uri="{BB962C8B-B14F-4D97-AF65-F5344CB8AC3E}">
        <p14:creationId xmlns:p14="http://schemas.microsoft.com/office/powerpoint/2010/main" val="2858659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92459"/>
            <a:ext cx="11671442" cy="5583003"/>
          </a:xfrm>
        </p:spPr>
        <p:txBody>
          <a:bodyPr>
            <a:normAutofit/>
          </a:bodyPr>
          <a:lstStyle/>
          <a:p>
            <a:r>
              <a:rPr lang="en-US" sz="2400">
                <a:latin typeface="Calibri" panose="020F0502020204030204" pitchFamily="34" charset="0"/>
                <a:cs typeface="Calibri" panose="020F0502020204030204" pitchFamily="34" charset="0"/>
              </a:rPr>
              <a:t>Most users should run a </a:t>
            </a:r>
            <a:r>
              <a:rPr lang="en-US" sz="2400" b="1">
                <a:latin typeface="Calibri" panose="020F0502020204030204" pitchFamily="34" charset="0"/>
                <a:cs typeface="Calibri" panose="020F0502020204030204" pitchFamily="34" charset="0"/>
              </a:rPr>
              <a:t>currently supported production version</a:t>
            </a:r>
            <a:r>
              <a:rPr lang="en-US" sz="2400">
                <a:latin typeface="Calibri" panose="020F0502020204030204" pitchFamily="34" charset="0"/>
                <a:cs typeface="Calibri" panose="020F0502020204030204" pitchFamily="34" charset="0"/>
              </a:rPr>
              <a:t> of Python3 (such as Python 3.11 or 3.12). One good article on this:  "Have you updated your Python recently?" </a:t>
            </a:r>
            <a:r>
              <a:rPr lang="en-US" sz="2100">
                <a:latin typeface="Courier New" panose="02070309020205020404" pitchFamily="49" charset="0"/>
                <a:cs typeface="Courier New" panose="02070309020205020404" pitchFamily="49" charset="0"/>
              </a:rPr>
              <a:t>https://www.mostlypython.com/have-you-updated-your-python-recently/</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r>
              <a:rPr lang="en-US" sz="2400"/>
              <a:t>If your device is self-managed (and not centrally managed by your IT team on your behalf), you should be able to upgrade or install new versions of Python3 using either a </a:t>
            </a:r>
            <a:r>
              <a:rPr lang="en-US" sz="2400" b="1"/>
              <a:t>standalone installer,</a:t>
            </a:r>
            <a:r>
              <a:rPr lang="en-US" sz="2400"/>
              <a:t> or using a </a:t>
            </a:r>
            <a:r>
              <a:rPr lang="en-US" sz="2400" b="1"/>
              <a:t>package manager</a:t>
            </a:r>
            <a:r>
              <a:rPr lang="en-US" sz="2400"/>
              <a:t> (such as Homebrew, assuming you're on a Mac).</a:t>
            </a:r>
            <a:br>
              <a:rPr lang="en-US" sz="2400"/>
            </a:br>
            <a:br>
              <a:rPr lang="en-US" sz="2400"/>
            </a:br>
            <a:r>
              <a:rPr lang="en-US" sz="2400"/>
              <a:t>Either approach will work, but we generally encourage folks to download official stand-alone installers from the Python web site:</a:t>
            </a:r>
            <a:br>
              <a:rPr lang="en-US" sz="2400"/>
            </a:br>
            <a:endParaRPr lang="en-US" sz="2400">
              <a:latin typeface="Courier New" panose="02070309020205020404" pitchFamily="49" charset="0"/>
              <a:cs typeface="Courier New" panose="02070309020205020404" pitchFamily="49" charset="0"/>
            </a:endParaRPr>
          </a:p>
          <a:p>
            <a:pPr marL="457200" indent="0">
              <a:buNone/>
            </a:pPr>
            <a:r>
              <a:rPr lang="en-US" sz="2200">
                <a:latin typeface="Courier New" panose="02070309020205020404" pitchFamily="49" charset="0"/>
                <a:cs typeface="Courier New" panose="02070309020205020404" pitchFamily="49" charset="0"/>
              </a:rPr>
              <a:t>https://www.python.org/downloads/</a:t>
            </a:r>
          </a:p>
          <a:p>
            <a:pPr marL="0" indent="0">
              <a:buNone/>
            </a:pPr>
            <a:endParaRPr lang="en-US" sz="2400">
              <a:latin typeface="Calibri" panose="020F0502020204030204" pitchFamily="34" charset="0"/>
              <a:cs typeface="Calibri" panose="020F0502020204030204" pitchFamily="34" charset="0"/>
            </a:endParaRPr>
          </a:p>
          <a:p>
            <a:r>
              <a:rPr lang="en-US" sz="2400" b="1">
                <a:latin typeface="Calibri" panose="020F0502020204030204" pitchFamily="34" charset="0"/>
                <a:cs typeface="Calibri" panose="020F0502020204030204" pitchFamily="34" charset="0"/>
              </a:rPr>
              <a:t>Building Python3 from source is possible but complex.</a:t>
            </a:r>
            <a:r>
              <a:rPr lang="en-US" sz="2400">
                <a:latin typeface="Calibri" panose="020F0502020204030204" pitchFamily="34" charset="0"/>
                <a:cs typeface="Calibri" panose="020F0502020204030204" pitchFamily="34" charset="0"/>
              </a:rPr>
              <a:t> Avoid attempting to do this.</a:t>
            </a:r>
          </a:p>
        </p:txBody>
      </p:sp>
      <p:sp>
        <p:nvSpPr>
          <p:cNvPr id="2" name="Title 1">
            <a:extLst>
              <a:ext uri="{FF2B5EF4-FFF2-40B4-BE49-F238E27FC236}">
                <a16:creationId xmlns:a16="http://schemas.microsoft.com/office/drawing/2014/main" id="{19F6438A-3E61-A599-322F-840B0CF89AC5}"/>
              </a:ext>
            </a:extLst>
          </p:cNvPr>
          <p:cNvSpPr>
            <a:spLocks noGrp="1"/>
          </p:cNvSpPr>
          <p:nvPr>
            <p:ph type="title"/>
          </p:nvPr>
        </p:nvSpPr>
        <p:spPr>
          <a:xfrm>
            <a:off x="308225" y="215757"/>
            <a:ext cx="11671442" cy="542526"/>
          </a:xfrm>
        </p:spPr>
        <p:txBody>
          <a:bodyPr>
            <a:normAutofit/>
          </a:bodyPr>
          <a:lstStyle/>
          <a:p>
            <a:r>
              <a:rPr lang="en-US" sz="3200" b="1">
                <a:latin typeface="Calibri" panose="020F0502020204030204" pitchFamily="34" charset="0"/>
                <a:cs typeface="Calibri" panose="020F0502020204030204" pitchFamily="34" charset="0"/>
              </a:rPr>
              <a:t>What About Upgrades? How To Install NEW Versions of Python3</a:t>
            </a:r>
          </a:p>
        </p:txBody>
      </p:sp>
      <p:sp>
        <p:nvSpPr>
          <p:cNvPr id="4" name="Slide Number Placeholder 3">
            <a:extLst>
              <a:ext uri="{FF2B5EF4-FFF2-40B4-BE49-F238E27FC236}">
                <a16:creationId xmlns:a16="http://schemas.microsoft.com/office/drawing/2014/main" id="{6073347B-7BFF-5151-5E28-F7468F44197A}"/>
              </a:ext>
            </a:extLst>
          </p:cNvPr>
          <p:cNvSpPr>
            <a:spLocks noGrp="1"/>
          </p:cNvSpPr>
          <p:nvPr>
            <p:ph type="sldNum" sz="quarter" idx="12"/>
          </p:nvPr>
        </p:nvSpPr>
        <p:spPr/>
        <p:txBody>
          <a:bodyPr/>
          <a:lstStyle/>
          <a:p>
            <a:fld id="{3FD30764-6A12-1944-9F3A-72E2B79B36CF}" type="slidenum">
              <a:rPr lang="en-US"/>
              <a:t>10</a:t>
            </a:fld>
            <a:endParaRPr lang="en-US"/>
          </a:p>
        </p:txBody>
      </p:sp>
    </p:spTree>
    <p:extLst>
      <p:ext uri="{BB962C8B-B14F-4D97-AF65-F5344CB8AC3E}">
        <p14:creationId xmlns:p14="http://schemas.microsoft.com/office/powerpoint/2010/main" val="24028345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262890" y="308610"/>
            <a:ext cx="5574030" cy="457200"/>
          </a:xfrm>
        </p:spPr>
        <p:txBody>
          <a:bodyPr>
            <a:normAutofit/>
          </a:bodyPr>
          <a:lstStyle/>
          <a:p>
            <a:pPr algn="l"/>
            <a:r>
              <a:rPr lang="en-US" sz="3200" b="1">
                <a:latin typeface="Calibri" panose="020F0502020204030204" pitchFamily="34" charset="0"/>
                <a:cs typeface="Calibri" panose="020F0502020204030204" pitchFamily="34" charset="0"/>
              </a:rPr>
              <a:t>13. Other Python3 Testing</a:t>
            </a:r>
            <a:endParaRPr lang="en-US" sz="320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28114CD-32DE-CA64-AA32-B53D722F359C}"/>
              </a:ext>
            </a:extLst>
          </p:cNvPr>
          <p:cNvSpPr txBox="1"/>
          <p:nvPr/>
        </p:nvSpPr>
        <p:spPr>
          <a:xfrm>
            <a:off x="4652010" y="6180058"/>
            <a:ext cx="7244080" cy="369332"/>
          </a:xfrm>
          <a:prstGeom prst="rect">
            <a:avLst/>
          </a:prstGeom>
          <a:noFill/>
        </p:spPr>
        <p:txBody>
          <a:bodyPr wrap="square" rtlCol="0">
            <a:spAutoFit/>
          </a:bodyPr>
          <a:lstStyle/>
          <a:p>
            <a:pPr algn="ctr"/>
            <a:r>
              <a:rPr lang="en-US"/>
              <a:t>https://pixabay.com/photos/microscope-slide-research-close-up-275984/ </a:t>
            </a:r>
          </a:p>
        </p:txBody>
      </p:sp>
      <p:pic>
        <p:nvPicPr>
          <p:cNvPr id="3" name="Picture 2">
            <a:extLst>
              <a:ext uri="{FF2B5EF4-FFF2-40B4-BE49-F238E27FC236}">
                <a16:creationId xmlns:a16="http://schemas.microsoft.com/office/drawing/2014/main" id="{A7879947-79A4-6428-8CE4-3F26B2607769}"/>
              </a:ext>
            </a:extLst>
          </p:cNvPr>
          <p:cNvPicPr>
            <a:picLocks noChangeAspect="1"/>
          </p:cNvPicPr>
          <p:nvPr/>
        </p:nvPicPr>
        <p:blipFill>
          <a:blip r:embed="rId2"/>
          <a:stretch>
            <a:fillRect/>
          </a:stretch>
        </p:blipFill>
        <p:spPr>
          <a:xfrm>
            <a:off x="4774984" y="1374457"/>
            <a:ext cx="7121106" cy="4717733"/>
          </a:xfrm>
          <a:prstGeom prst="rect">
            <a:avLst/>
          </a:prstGeom>
        </p:spPr>
      </p:pic>
    </p:spTree>
    <p:extLst>
      <p:ext uri="{BB962C8B-B14F-4D97-AF65-F5344CB8AC3E}">
        <p14:creationId xmlns:p14="http://schemas.microsoft.com/office/powerpoint/2010/main" val="42754709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6"/>
            <a:ext cx="11671442" cy="832207"/>
          </a:xfrm>
        </p:spPr>
        <p:txBody>
          <a:bodyPr>
            <a:normAutofit/>
          </a:bodyPr>
          <a:lstStyle/>
          <a:p>
            <a:r>
              <a:rPr lang="en-US" sz="3200" b="1">
                <a:highlight>
                  <a:srgbClr val="FFFF00"/>
                </a:highlight>
                <a:latin typeface="Calibri" panose="020F0502020204030204" pitchFamily="34" charset="0"/>
                <a:cs typeface="Calibri" panose="020F0502020204030204" pitchFamily="34" charset="0"/>
              </a:rPr>
              <a:t>Output Testing:</a:t>
            </a:r>
            <a:r>
              <a:rPr lang="en-US" sz="3200" b="1">
                <a:latin typeface="Calibri" panose="020F0502020204030204" pitchFamily="34" charset="0"/>
                <a:cs typeface="Calibri" panose="020F0502020204030204" pitchFamily="34" charset="0"/>
              </a:rPr>
              <a:t> Let's Look At A Python Uniform Random Number Generator – Does It Seem to Produce Uniformly Distributed Values?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1130157"/>
            <a:ext cx="11671442" cy="5445305"/>
          </a:xfrm>
        </p:spPr>
        <p:txBody>
          <a:bodyPr numCol="2" spcCol="274320">
            <a:normAutofit/>
          </a:bodyPr>
          <a:lstStyle/>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cat ran0.py</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#!/usr/local/bin/python3</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from Numerical Recipes Ch7 """</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def ran0(idum):</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IA = int(16807)</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IM = int(2147483647)</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IQ = int(127773)</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IR = int(2836)</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MASK = int(123459876)</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AM = float(1./IM)</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idum=idum^MASK</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k = int(idum/IQ)</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idum=int(IA*(idum-k*IQ)-IR*k)</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if idum &lt; 0:</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idum=int(idum+IM)</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rand0=float(AM*idum)</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idum=int(idum^MASK)</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return (rand0, idum)</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(rand0, newseed)=ran0(int(77717))</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for x in range(1,10000000):</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(rand0,newseed)=ran0(newseed)</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print(rand0)</a:t>
            </a:r>
          </a:p>
          <a:p>
            <a:pPr marL="0" indent="0">
              <a:lnSpc>
                <a:spcPct val="100000"/>
              </a:lnSpc>
              <a:spcBef>
                <a:spcPts val="0"/>
              </a:spcBef>
              <a:buNone/>
            </a:pPr>
            <a:endParaRPr lang="en-US" sz="20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python3 ran0.py &gt; unif-dev.txt</a:t>
            </a:r>
          </a:p>
          <a:p>
            <a:pPr marL="0" indent="0">
              <a:lnSpc>
                <a:spcPct val="100000"/>
              </a:lnSpc>
              <a:spcBef>
                <a:spcPts val="0"/>
              </a:spcBef>
              <a:buNone/>
            </a:pP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cat test_unif-dev.py</a:t>
            </a:r>
          </a:p>
          <a:p>
            <a:pPr marL="0" indent="0">
              <a:lnSpc>
                <a:spcPct val="100000"/>
              </a:lnSpc>
              <a:spcBef>
                <a:spcPts val="0"/>
              </a:spcBef>
              <a:buNone/>
            </a:pPr>
            <a:r>
              <a:rPr lang="en-US" sz="2000" b="0" i="0">
                <a:solidFill>
                  <a:srgbClr val="1D1C1D"/>
                </a:solidFill>
                <a:effectLst/>
                <a:latin typeface="Courier New" panose="02070309020205020404" pitchFamily="49" charset="0"/>
                <a:cs typeface="Courier New" panose="02070309020205020404" pitchFamily="49" charset="0"/>
              </a:rPr>
              <a:t>#!/usr/local/bin/python3</a:t>
            </a:r>
          </a:p>
          <a:p>
            <a:pPr marL="0" indent="0">
              <a:lnSpc>
                <a:spcPct val="100000"/>
              </a:lnSpc>
              <a:spcBef>
                <a:spcPts val="0"/>
              </a:spcBef>
              <a:buNone/>
            </a:pPr>
            <a:r>
              <a:rPr lang="en-US" sz="2000" b="0" i="0">
                <a:solidFill>
                  <a:srgbClr val="1D1C1D"/>
                </a:solidFill>
                <a:effectLst/>
                <a:latin typeface="Courier New" panose="02070309020205020404" pitchFamily="49" charset="0"/>
                <a:cs typeface="Courier New" panose="02070309020205020404" pitchFamily="49" charset="0"/>
              </a:rPr>
              <a:t>import seaborn as sns </a:t>
            </a:r>
          </a:p>
          <a:p>
            <a:pPr marL="0" indent="0">
              <a:lnSpc>
                <a:spcPct val="100000"/>
              </a:lnSpc>
              <a:spcBef>
                <a:spcPts val="0"/>
              </a:spcBef>
              <a:buNone/>
            </a:pPr>
            <a:r>
              <a:rPr lang="en-US" sz="2000" b="0" i="0">
                <a:solidFill>
                  <a:srgbClr val="1D1C1D"/>
                </a:solidFill>
                <a:effectLst/>
                <a:latin typeface="Courier New" panose="02070309020205020404" pitchFamily="49" charset="0"/>
                <a:cs typeface="Courier New" panose="02070309020205020404" pitchFamily="49" charset="0"/>
              </a:rPr>
              <a:t>import pandas as pd </a:t>
            </a:r>
          </a:p>
          <a:p>
            <a:pPr marL="0" indent="0">
              <a:lnSpc>
                <a:spcPct val="100000"/>
              </a:lnSpc>
              <a:spcBef>
                <a:spcPts val="0"/>
              </a:spcBef>
              <a:buNone/>
            </a:pPr>
            <a:r>
              <a:rPr lang="en-US" sz="2000" b="0" i="0">
                <a:solidFill>
                  <a:srgbClr val="1D1C1D"/>
                </a:solidFill>
                <a:effectLst/>
                <a:latin typeface="Courier New" panose="02070309020205020404" pitchFamily="49" charset="0"/>
                <a:cs typeface="Courier New" panose="02070309020205020404" pitchFamily="49" charset="0"/>
              </a:rPr>
              <a:t>import matplotlib.pyplot as plt </a:t>
            </a:r>
          </a:p>
          <a:p>
            <a:pPr marL="0" indent="0">
              <a:lnSpc>
                <a:spcPct val="100000"/>
              </a:lnSpc>
              <a:spcBef>
                <a:spcPts val="0"/>
              </a:spcBef>
              <a:buNone/>
            </a:pPr>
            <a:r>
              <a:rPr lang="en-US" sz="2000" b="0" i="0">
                <a:solidFill>
                  <a:srgbClr val="1D1C1D"/>
                </a:solidFill>
                <a:effectLst/>
                <a:latin typeface="Courier New" panose="02070309020205020404" pitchFamily="49" charset="0"/>
                <a:cs typeface="Courier New" panose="02070309020205020404" pitchFamily="49" charset="0"/>
              </a:rPr>
              <a:t>df = pd.read_csv("unif-dev.txt") </a:t>
            </a:r>
          </a:p>
          <a:p>
            <a:pPr marL="0" indent="0">
              <a:lnSpc>
                <a:spcPct val="100000"/>
              </a:lnSpc>
              <a:spcBef>
                <a:spcPts val="0"/>
              </a:spcBef>
              <a:buNone/>
            </a:pPr>
            <a:r>
              <a:rPr lang="en-US" sz="2000" b="0" i="0">
                <a:solidFill>
                  <a:srgbClr val="1D1C1D"/>
                </a:solidFill>
                <a:effectLst/>
                <a:latin typeface="Courier New" panose="02070309020205020404" pitchFamily="49" charset="0"/>
                <a:cs typeface="Courier New" panose="02070309020205020404" pitchFamily="49" charset="0"/>
              </a:rPr>
              <a:t>ax = sns.displot(df) plt.savefig("distro.pdf",dpi=300)</a:t>
            </a:r>
            <a:endParaRPr lang="en-US" sz="200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C3EE3F95-5E54-60D1-9699-F5FF81396387}"/>
              </a:ext>
            </a:extLst>
          </p:cNvPr>
          <p:cNvSpPr>
            <a:spLocks noGrp="1"/>
          </p:cNvSpPr>
          <p:nvPr>
            <p:ph type="sldNum" sz="quarter" idx="12"/>
          </p:nvPr>
        </p:nvSpPr>
        <p:spPr/>
        <p:txBody>
          <a:bodyPr/>
          <a:lstStyle/>
          <a:p>
            <a:fld id="{3FD30764-6A12-1944-9F3A-72E2B79B36CF}" type="slidenum">
              <a:rPr lang="en-US"/>
              <a:t>101</a:t>
            </a:fld>
            <a:endParaRPr lang="en-US"/>
          </a:p>
        </p:txBody>
      </p:sp>
    </p:spTree>
    <p:extLst>
      <p:ext uri="{BB962C8B-B14F-4D97-AF65-F5344CB8AC3E}">
        <p14:creationId xmlns:p14="http://schemas.microsoft.com/office/powerpoint/2010/main" val="30091594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81474"/>
          </a:xfrm>
        </p:spPr>
        <p:txBody>
          <a:bodyPr>
            <a:normAutofit/>
          </a:bodyPr>
          <a:lstStyle/>
          <a:p>
            <a:r>
              <a:rPr lang="en-US" sz="3200" b="1">
                <a:latin typeface="Calibri" panose="020F0502020204030204" pitchFamily="34" charset="0"/>
                <a:cs typeface="Calibri" panose="020F0502020204030204" pitchFamily="34" charset="0"/>
              </a:rPr>
              <a:t>Is the output approximately uniformly distributed?</a:t>
            </a:r>
          </a:p>
        </p:txBody>
      </p:sp>
      <p:sp>
        <p:nvSpPr>
          <p:cNvPr id="10" name="TextBox 9">
            <a:extLst>
              <a:ext uri="{FF2B5EF4-FFF2-40B4-BE49-F238E27FC236}">
                <a16:creationId xmlns:a16="http://schemas.microsoft.com/office/drawing/2014/main" id="{626705F3-8578-10F0-1BEC-3BFAC76E2F49}"/>
              </a:ext>
            </a:extLst>
          </p:cNvPr>
          <p:cNvSpPr txBox="1"/>
          <p:nvPr/>
        </p:nvSpPr>
        <p:spPr>
          <a:xfrm>
            <a:off x="6096000" y="994039"/>
            <a:ext cx="5711885" cy="1477328"/>
          </a:xfrm>
          <a:prstGeom prst="rect">
            <a:avLst/>
          </a:prstGeom>
          <a:noFill/>
        </p:spPr>
        <p:txBody>
          <a:bodyPr wrap="none" rtlCol="0">
            <a:spAutoFit/>
          </a:bodyPr>
          <a:lstStyle/>
          <a:p>
            <a:r>
              <a:rPr lang="en-US">
                <a:sym typeface="Wingdings" pitchFamily="2" charset="2"/>
              </a:rPr>
              <a:t> uniformly distributed (yes, with a little "random ripple")</a:t>
            </a:r>
            <a:br>
              <a:rPr lang="en-US">
                <a:sym typeface="Wingdings" pitchFamily="2" charset="2"/>
              </a:rPr>
            </a:br>
            <a:br>
              <a:rPr lang="en-US">
                <a:sym typeface="Wingdings" pitchFamily="2" charset="2"/>
              </a:rPr>
            </a:br>
            <a:r>
              <a:rPr lang="en-US">
                <a:sym typeface="Wingdings" pitchFamily="2" charset="2"/>
              </a:rPr>
              <a:t>That's just "scratching the surface," however, see also</a:t>
            </a:r>
            <a:br>
              <a:rPr lang="en-US">
                <a:sym typeface="Wingdings" pitchFamily="2" charset="2"/>
              </a:rPr>
            </a:br>
            <a:r>
              <a:rPr lang="en-US">
                <a:sym typeface="Wingdings" pitchFamily="2" charset="2"/>
              </a:rPr>
              <a:t>https://en.wikipedia.org/wiki/Diehard_tests and</a:t>
            </a:r>
            <a:br>
              <a:rPr lang="en-US">
                <a:sym typeface="Wingdings" pitchFamily="2" charset="2"/>
              </a:rPr>
            </a:br>
            <a:r>
              <a:rPr lang="en-US">
                <a:sym typeface="Wingdings" pitchFamily="2" charset="2"/>
              </a:rPr>
              <a:t>https://en.wikipedia.org/wiki/TestU01</a:t>
            </a:r>
            <a:endParaRPr lang="en-US"/>
          </a:p>
        </p:txBody>
      </p:sp>
      <p:pic>
        <p:nvPicPr>
          <p:cNvPr id="4" name="Picture 3">
            <a:extLst>
              <a:ext uri="{FF2B5EF4-FFF2-40B4-BE49-F238E27FC236}">
                <a16:creationId xmlns:a16="http://schemas.microsoft.com/office/drawing/2014/main" id="{4E4704AF-6A8B-98E6-26D1-00F874166372}"/>
              </a:ext>
            </a:extLst>
          </p:cNvPr>
          <p:cNvPicPr>
            <a:picLocks noChangeAspect="1"/>
          </p:cNvPicPr>
          <p:nvPr/>
        </p:nvPicPr>
        <p:blipFill>
          <a:blip r:embed="rId2"/>
          <a:stretch>
            <a:fillRect/>
          </a:stretch>
        </p:blipFill>
        <p:spPr>
          <a:xfrm>
            <a:off x="342223" y="697231"/>
            <a:ext cx="5852922" cy="5945013"/>
          </a:xfrm>
          <a:prstGeom prst="rect">
            <a:avLst/>
          </a:prstGeom>
        </p:spPr>
      </p:pic>
      <p:sp>
        <p:nvSpPr>
          <p:cNvPr id="3" name="Slide Number Placeholder 2">
            <a:extLst>
              <a:ext uri="{FF2B5EF4-FFF2-40B4-BE49-F238E27FC236}">
                <a16:creationId xmlns:a16="http://schemas.microsoft.com/office/drawing/2014/main" id="{21988393-2DF7-C42A-D88F-071A8D9B038D}"/>
              </a:ext>
            </a:extLst>
          </p:cNvPr>
          <p:cNvSpPr>
            <a:spLocks noGrp="1"/>
          </p:cNvSpPr>
          <p:nvPr>
            <p:ph type="sldNum" sz="quarter" idx="12"/>
          </p:nvPr>
        </p:nvSpPr>
        <p:spPr/>
        <p:txBody>
          <a:bodyPr/>
          <a:lstStyle/>
          <a:p>
            <a:fld id="{3FD30764-6A12-1944-9F3A-72E2B79B36CF}" type="slidenum">
              <a:rPr lang="en-US"/>
              <a:t>102</a:t>
            </a:fld>
            <a:endParaRPr lang="en-US"/>
          </a:p>
        </p:txBody>
      </p:sp>
    </p:spTree>
    <p:extLst>
      <p:ext uri="{BB962C8B-B14F-4D97-AF65-F5344CB8AC3E}">
        <p14:creationId xmlns:p14="http://schemas.microsoft.com/office/powerpoint/2010/main" val="32922053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24323"/>
          </a:xfrm>
        </p:spPr>
        <p:txBody>
          <a:bodyPr>
            <a:normAutofit/>
          </a:bodyPr>
          <a:lstStyle/>
          <a:p>
            <a:r>
              <a:rPr lang="en-US" sz="3200" b="1">
                <a:highlight>
                  <a:srgbClr val="FFFF00"/>
                </a:highlight>
                <a:latin typeface="Calibri" panose="020F0502020204030204" pitchFamily="34" charset="0"/>
                <a:cs typeface="Calibri" panose="020F0502020204030204" pitchFamily="34" charset="0"/>
              </a:rPr>
              <a:t>Unit Testing</a:t>
            </a:r>
            <a:r>
              <a:rPr lang="en-US" sz="3200" b="1">
                <a:latin typeface="Calibri" panose="020F0502020204030204" pitchFamily="34" charset="0"/>
                <a:cs typeface="Calibri" panose="020F0502020204030204" pitchFamily="34" charset="0"/>
              </a:rPr>
              <a:t> with pytest </a:t>
            </a:r>
            <a:r>
              <a:rPr lang="en-US" sz="2600">
                <a:latin typeface="Courier New" panose="02070309020205020404" pitchFamily="49" charset="0"/>
                <a:cs typeface="Courier New" panose="02070309020205020404" pitchFamily="49" charset="0"/>
              </a:rPr>
              <a:t>( https://docs.pytest.org/en/8.0.x/ )</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20090"/>
            <a:ext cx="11671442" cy="5855372"/>
          </a:xfrm>
        </p:spPr>
        <p:txBody>
          <a:bodyPr>
            <a:normAutofit/>
          </a:bodyPr>
          <a:lstStyle/>
          <a:p>
            <a:r>
              <a:rPr lang="en-US" sz="2400"/>
              <a:t>Simple rule for integrating testing into your code: anytime you write a new Python function, write one or more unit tests of that function at the same time. Trivial example:</a:t>
            </a:r>
            <a:br>
              <a:rPr lang="en-US" sz="2400"/>
            </a:br>
            <a:endParaRPr lang="en-US" sz="2400"/>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cat my_fruit_pricing.py</a:t>
            </a: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def fruit_pricing(fruit):</a:t>
            </a: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    fruit_prices = {"apples":1.52, "bannanas":0.52, "cherries":3.43,</a:t>
            </a: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        "grapes":1.84, "oranges":1.21, "peaches":1.72, "pears":1.59}</a:t>
            </a: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    if fruit in fruit_prices:</a:t>
            </a: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        return fruit_prices[fruit]</a:t>
            </a: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    else:</a:t>
            </a: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        return None</a:t>
            </a: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def </a:t>
            </a:r>
            <a:r>
              <a:rPr lang="en-US" sz="2000" b="1">
                <a:latin typeface="Courier New" panose="02070309020205020404" pitchFamily="49" charset="0"/>
                <a:cs typeface="Courier New" panose="02070309020205020404" pitchFamily="49" charset="0"/>
              </a:rPr>
              <a:t>test</a:t>
            </a:r>
            <a:r>
              <a:rPr lang="en-US" sz="2000">
                <a:latin typeface="Courier New" panose="02070309020205020404" pitchFamily="49" charset="0"/>
                <a:cs typeface="Courier New" panose="02070309020205020404" pitchFamily="49" charset="0"/>
              </a:rPr>
              <a:t>_pricing():</a:t>
            </a: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    assert fruit_pricing("apples") == 1.52</a:t>
            </a: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    assert fruit_pricing("bannanas") == 0.52</a:t>
            </a: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    assert fruit_pricing("cherries") == 3.43</a:t>
            </a: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    assert fruit_pricing("mangoes") == None</a:t>
            </a:r>
            <a:br>
              <a:rPr lang="en-US" sz="2000">
                <a:latin typeface="Courier New" panose="02070309020205020404" pitchFamily="49" charset="0"/>
                <a:cs typeface="Courier New" panose="02070309020205020404" pitchFamily="49" charset="0"/>
              </a:rPr>
            </a:br>
            <a:endParaRPr lang="en-US" sz="2400">
              <a:latin typeface="Courier New" panose="02070309020205020404" pitchFamily="49" charset="0"/>
              <a:cs typeface="Courier New" panose="02070309020205020404" pitchFamily="49" charset="0"/>
            </a:endParaRPr>
          </a:p>
          <a:p>
            <a:pPr marL="457200" indent="0">
              <a:lnSpc>
                <a:spcPct val="100000"/>
              </a:lnSpc>
              <a:spcBef>
                <a:spcPts val="0"/>
              </a:spcBef>
              <a:buNone/>
            </a:pP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pytest my_fruit_pricing.py</a:t>
            </a:r>
          </a:p>
        </p:txBody>
      </p:sp>
      <p:sp>
        <p:nvSpPr>
          <p:cNvPr id="4" name="Slide Number Placeholder 3">
            <a:extLst>
              <a:ext uri="{FF2B5EF4-FFF2-40B4-BE49-F238E27FC236}">
                <a16:creationId xmlns:a16="http://schemas.microsoft.com/office/drawing/2014/main" id="{E0A61816-84B8-9AC0-BA97-5CDCA87A28C2}"/>
              </a:ext>
            </a:extLst>
          </p:cNvPr>
          <p:cNvSpPr>
            <a:spLocks noGrp="1"/>
          </p:cNvSpPr>
          <p:nvPr>
            <p:ph type="sldNum" sz="quarter" idx="12"/>
          </p:nvPr>
        </p:nvSpPr>
        <p:spPr/>
        <p:txBody>
          <a:bodyPr/>
          <a:lstStyle/>
          <a:p>
            <a:fld id="{3FD30764-6A12-1944-9F3A-72E2B79B36CF}" type="slidenum">
              <a:rPr lang="en-US"/>
              <a:t>103</a:t>
            </a:fld>
            <a:endParaRPr lang="en-US"/>
          </a:p>
        </p:txBody>
      </p:sp>
    </p:spTree>
    <p:extLst>
      <p:ext uri="{BB962C8B-B14F-4D97-AF65-F5344CB8AC3E}">
        <p14:creationId xmlns:p14="http://schemas.microsoft.com/office/powerpoint/2010/main" val="11996337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92903"/>
          </a:xfrm>
        </p:spPr>
        <p:txBody>
          <a:bodyPr>
            <a:normAutofit/>
          </a:bodyPr>
          <a:lstStyle/>
          <a:p>
            <a:r>
              <a:rPr lang="en-US" sz="3200" b="1">
                <a:highlight>
                  <a:srgbClr val="FFFF00"/>
                </a:highlight>
                <a:latin typeface="Calibri" panose="020F0502020204030204" pitchFamily="34" charset="0"/>
                <a:cs typeface="Calibri" panose="020F0502020204030204" pitchFamily="34" charset="0"/>
              </a:rPr>
              <a:t>Black Box Testing</a:t>
            </a:r>
            <a:r>
              <a:rPr lang="en-US" sz="3200" b="1">
                <a:latin typeface="Calibri" panose="020F0502020204030204" pitchFamily="34" charset="0"/>
                <a:cs typeface="Calibri" panose="020F0502020204030204" pitchFamily="34" charset="0"/>
              </a:rPr>
              <a:t> with </a:t>
            </a:r>
            <a:r>
              <a:rPr lang="en-US" sz="2800" b="1">
                <a:latin typeface="Courier New" panose="02070309020205020404" pitchFamily="49" charset="0"/>
                <a:cs typeface="Courier New" panose="02070309020205020404" pitchFamily="49" charset="0"/>
              </a:rPr>
              <a:t>https://pypi.org/project/pbbt/</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68680"/>
            <a:ext cx="11671442" cy="5706782"/>
          </a:xfrm>
        </p:spPr>
        <p:txBody>
          <a:bodyPr>
            <a:normAutofit/>
          </a:bodyPr>
          <a:lstStyle/>
          <a:p>
            <a:r>
              <a:rPr lang="en-US" sz="2400"/>
              <a:t>Black box testing assumes no knowledge of how a program works, it’s just treated as, well, a “black box”: inputs go into the black box, stuff happens, and outputs come out. It’s often used to ensure that:</a:t>
            </a:r>
          </a:p>
          <a:p>
            <a:pPr lvl="1"/>
            <a:r>
              <a:rPr lang="en-US"/>
              <a:t>After new code is added, the program still runs as expected</a:t>
            </a:r>
          </a:p>
          <a:p>
            <a:pPr lvl="1"/>
            <a:r>
              <a:rPr lang="en-US"/>
              <a:t>Output remains consistent: for a given set of inputs, the same results get returned</a:t>
            </a:r>
          </a:p>
          <a:p>
            <a:pPr lvl="1"/>
            <a:r>
              <a:rPr lang="en-US"/>
              <a:t>All platforms perform the same: for instance, running the program on either Linux or BSD operating systems still returns the same results.</a:t>
            </a:r>
            <a:endParaRPr lang="en-US" sz="2400"/>
          </a:p>
          <a:p>
            <a:r>
              <a:rPr lang="en-US" sz="2400"/>
              <a:t>In a nutshell, all those tests compare how things worked "before" with how things work "now," looking for changes. The assumption is that variability is generally unwanted (or at least something which should be carefully understood). This is admittedly a simplistic testing approach, but a good foundation on which more sophisticated tests can be added.</a:t>
            </a:r>
          </a:p>
          <a:p>
            <a:r>
              <a:rPr lang="en-US" sz="2400"/>
              <a:t>You'll sometimes hear this referred to as "regression testing."</a:t>
            </a:r>
          </a:p>
          <a:p>
            <a:r>
              <a:rPr lang="en-US" sz="2400"/>
              <a:t>See </a:t>
            </a:r>
            <a:r>
              <a:rPr lang="en-US" sz="2200">
                <a:latin typeface="Courier New" panose="02070309020205020404" pitchFamily="49" charset="0"/>
                <a:cs typeface="Courier New" panose="02070309020205020404" pitchFamily="49" charset="0"/>
              </a:rPr>
              <a:t>https://pypi.org/project/pbbt/ </a:t>
            </a:r>
            <a:r>
              <a:rPr lang="en-US" sz="2400">
                <a:latin typeface="Calibri" panose="020F0502020204030204" pitchFamily="34" charset="0"/>
                <a:cs typeface="Calibri" panose="020F0502020204030204" pitchFamily="34" charset="0"/>
              </a:rPr>
              <a:t>or I've got a full article about this at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https://www.domaintools.com/resources/blog/black-box-testing-with-the-python-black-box-tool-pbbt/</a:t>
            </a:r>
          </a:p>
        </p:txBody>
      </p:sp>
      <p:sp>
        <p:nvSpPr>
          <p:cNvPr id="4" name="Slide Number Placeholder 3">
            <a:extLst>
              <a:ext uri="{FF2B5EF4-FFF2-40B4-BE49-F238E27FC236}">
                <a16:creationId xmlns:a16="http://schemas.microsoft.com/office/drawing/2014/main" id="{2CEDAF06-7F14-F164-D4D3-593D82828550}"/>
              </a:ext>
            </a:extLst>
          </p:cNvPr>
          <p:cNvSpPr>
            <a:spLocks noGrp="1"/>
          </p:cNvSpPr>
          <p:nvPr>
            <p:ph type="sldNum" sz="quarter" idx="12"/>
          </p:nvPr>
        </p:nvSpPr>
        <p:spPr/>
        <p:txBody>
          <a:bodyPr/>
          <a:lstStyle/>
          <a:p>
            <a:fld id="{3FD30764-6A12-1944-9F3A-72E2B79B36CF}" type="slidenum">
              <a:rPr lang="en-US"/>
              <a:t>104</a:t>
            </a:fld>
            <a:endParaRPr lang="en-US"/>
          </a:p>
        </p:txBody>
      </p:sp>
    </p:spTree>
    <p:extLst>
      <p:ext uri="{BB962C8B-B14F-4D97-AF65-F5344CB8AC3E}">
        <p14:creationId xmlns:p14="http://schemas.microsoft.com/office/powerpoint/2010/main" val="30140393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92903"/>
          </a:xfrm>
        </p:spPr>
        <p:txBody>
          <a:bodyPr>
            <a:normAutofit/>
          </a:bodyPr>
          <a:lstStyle/>
          <a:p>
            <a:r>
              <a:rPr lang="en-US" sz="3200" b="1">
                <a:highlight>
                  <a:srgbClr val="FFFF00"/>
                </a:highlight>
                <a:latin typeface="Calibri" panose="020F0502020204030204" pitchFamily="34" charset="0"/>
                <a:cs typeface="Calibri" panose="020F0502020204030204" pitchFamily="34" charset="0"/>
              </a:rPr>
              <a:t>Profiling</a:t>
            </a:r>
            <a:r>
              <a:rPr lang="en-US" sz="3200" b="1">
                <a:latin typeface="Calibri" panose="020F0502020204030204" pitchFamily="34" charset="0"/>
                <a:cs typeface="Calibri" panose="020F0502020204030204" pitchFamily="34" charset="0"/>
              </a:rPr>
              <a:t> Python3 Code</a:t>
            </a:r>
            <a:endParaRPr lang="en-US" sz="2800" b="1">
              <a:latin typeface="Courier New" panose="02070309020205020404" pitchFamily="49" charset="0"/>
              <a:cs typeface="Courier New" panose="02070309020205020404" pitchFamily="49" charset="0"/>
            </a:endParaRP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68680"/>
            <a:ext cx="11671442" cy="5706782"/>
          </a:xfrm>
        </p:spPr>
        <p:txBody>
          <a:bodyPr>
            <a:normAutofit/>
          </a:bodyPr>
          <a:lstStyle/>
          <a:p>
            <a:r>
              <a:rPr lang="en-US" sz="2400"/>
              <a:t>If you're trying to speed up "long-running" (slow) code, the first question is "where does the program spend most of its time?" The easiest way to answer that question is with</a:t>
            </a:r>
            <a:br>
              <a:rPr lang="en-US" sz="2400"/>
            </a:br>
            <a:r>
              <a:rPr lang="en-US" sz="2200">
                <a:latin typeface="Courier New" panose="02070309020205020404" pitchFamily="49" charset="0"/>
                <a:cs typeface="Courier New" panose="02070309020205020404" pitchFamily="49" charset="0"/>
              </a:rPr>
              <a:t>pyinstrument</a:t>
            </a:r>
            <a:r>
              <a:rPr lang="en-US" sz="2400"/>
              <a:t> (see </a:t>
            </a:r>
            <a:r>
              <a:rPr lang="en-US" sz="2200">
                <a:latin typeface="Courier New" panose="02070309020205020404" pitchFamily="49" charset="0"/>
                <a:cs typeface="Courier New" panose="02070309020205020404" pitchFamily="49" charset="0"/>
              </a:rPr>
              <a:t>https://pyinstrument.readthedoc3s.io/</a:t>
            </a:r>
            <a:r>
              <a:rPr lang="en-US" sz="2400"/>
              <a:t> )</a:t>
            </a:r>
            <a:br>
              <a:rPr lang="en-US" sz="2400"/>
            </a:br>
            <a:endParaRPr lang="en-US" sz="2400"/>
          </a:p>
          <a:p>
            <a:pPr marL="457200" indent="0">
              <a:buNone/>
            </a:pPr>
            <a:r>
              <a:rPr lang="en-US" sz="1800">
                <a:latin typeface="Courier New" panose="02070309020205020404" pitchFamily="49" charset="0"/>
                <a:cs typeface="Courier New" panose="02070309020205020404" pitchFamily="49" charset="0"/>
              </a:rPr>
              <a:t>$ </a:t>
            </a:r>
            <a:r>
              <a:rPr lang="en-US" sz="1800" b="1">
                <a:latin typeface="Courier New" panose="02070309020205020404" pitchFamily="49" charset="0"/>
                <a:cs typeface="Courier New" panose="02070309020205020404" pitchFamily="49" charset="0"/>
              </a:rPr>
              <a:t>pyinstrument --from-path</a:t>
            </a:r>
            <a:r>
              <a:rPr lang="en-US" sz="1800">
                <a:latin typeface="Courier New" panose="02070309020205020404" pitchFamily="49" charset="0"/>
                <a:cs typeface="Courier New" panose="02070309020205020404" pitchFamily="49" charset="0"/>
              </a:rPr>
              <a:t> </a:t>
            </a:r>
            <a:r>
              <a:rPr lang="en-US" sz="1800" i="1">
                <a:latin typeface="Courier New" panose="02070309020205020404" pitchFamily="49" charset="0"/>
                <a:cs typeface="Courier New" panose="02070309020205020404" pitchFamily="49" charset="0"/>
              </a:rPr>
              <a:t>./my_python_script.py</a:t>
            </a:r>
            <a:br>
              <a:rPr lang="en-US" sz="1800" i="1">
                <a:latin typeface="Courier New" panose="02070309020205020404" pitchFamily="49" charset="0"/>
                <a:cs typeface="Courier New" panose="02070309020205020404" pitchFamily="49" charset="0"/>
              </a:rPr>
            </a:br>
            <a:br>
              <a:rPr lang="en-US" sz="1800" i="1">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[any regular program output]</a:t>
            </a:r>
            <a:br>
              <a:rPr lang="en-US" sz="1800">
                <a:latin typeface="Courier New" panose="02070309020205020404" pitchFamily="49" charset="0"/>
                <a:cs typeface="Courier New" panose="02070309020205020404" pitchFamily="49" charset="0"/>
              </a:rPr>
            </a:br>
            <a:br>
              <a:rPr lang="en-US" sz="1800">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  _     ._   __/__   _ _  _  _ _/_   Recorded: 16:09:30  Samples:  19962</a:t>
            </a:r>
            <a:br>
              <a:rPr lang="en-US" sz="1800">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 /_//_/// /_\ / //_// / //_'/ //     Duration: 51.574    CPU time: 51.135</a:t>
            </a:r>
            <a:br>
              <a:rPr lang="en-US" sz="1800">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   _/                      v4.6.1</a:t>
            </a:r>
            <a:br>
              <a:rPr lang="en-US" sz="1800">
                <a:latin typeface="Courier New" panose="02070309020205020404" pitchFamily="49" charset="0"/>
                <a:cs typeface="Courier New" panose="02070309020205020404" pitchFamily="49" charset="0"/>
              </a:rPr>
            </a:br>
            <a:br>
              <a:rPr lang="en-US" sz="1800">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Program: </a:t>
            </a:r>
            <a:r>
              <a:rPr lang="en-US" sz="1800" i="1">
                <a:latin typeface="Courier New" panose="02070309020205020404" pitchFamily="49" charset="0"/>
                <a:cs typeface="Courier New" panose="02070309020205020404" pitchFamily="49" charset="0"/>
              </a:rPr>
              <a:t>[program location here]</a:t>
            </a:r>
            <a:br>
              <a:rPr lang="en-US" sz="1800" i="1">
                <a:latin typeface="Courier New" panose="02070309020205020404" pitchFamily="49" charset="0"/>
                <a:cs typeface="Courier New" panose="02070309020205020404" pitchFamily="49" charset="0"/>
              </a:rPr>
            </a:br>
            <a:br>
              <a:rPr lang="en-US" sz="1800" i="1">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51.558 &lt;module&gt;  &lt;my_python_script&gt;.py:1</a:t>
            </a:r>
            <a:br>
              <a:rPr lang="en-US" sz="1800">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 51.172 open  pikepdf/_methods.py:342</a:t>
            </a:r>
            <a:br>
              <a:rPr lang="en-US" sz="1800">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      [2 frames hidden]  pikepdf, &lt;built-in&gt;</a:t>
            </a:r>
            <a:br>
              <a:rPr lang="en-US" sz="1800">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         51.166 PyCapsule._open  &lt;built-in&gt;</a:t>
            </a:r>
            <a:br>
              <a:rPr lang="en-US" sz="1800">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[etc]</a:t>
            </a:r>
          </a:p>
          <a:p>
            <a:pPr marL="457200" indent="0">
              <a:buNone/>
            </a:pPr>
            <a:endParaRPr lang="en-US" sz="220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2CEDAF06-7F14-F164-D4D3-593D82828550}"/>
              </a:ext>
            </a:extLst>
          </p:cNvPr>
          <p:cNvSpPr>
            <a:spLocks noGrp="1"/>
          </p:cNvSpPr>
          <p:nvPr>
            <p:ph type="sldNum" sz="quarter" idx="12"/>
          </p:nvPr>
        </p:nvSpPr>
        <p:spPr/>
        <p:txBody>
          <a:bodyPr/>
          <a:lstStyle/>
          <a:p>
            <a:fld id="{3FD30764-6A12-1944-9F3A-72E2B79B36CF}" type="slidenum">
              <a:rPr lang="en-US"/>
              <a:t>105</a:t>
            </a:fld>
            <a:endParaRPr lang="en-US"/>
          </a:p>
        </p:txBody>
      </p:sp>
    </p:spTree>
    <p:extLst>
      <p:ext uri="{BB962C8B-B14F-4D97-AF65-F5344CB8AC3E}">
        <p14:creationId xmlns:p14="http://schemas.microsoft.com/office/powerpoint/2010/main" val="6377103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274320" y="274320"/>
            <a:ext cx="2453640" cy="560070"/>
          </a:xfrm>
        </p:spPr>
        <p:txBody>
          <a:bodyPr>
            <a:normAutofit/>
          </a:bodyPr>
          <a:lstStyle/>
          <a:p>
            <a:pPr algn="l"/>
            <a:r>
              <a:rPr lang="en-US" sz="3200" b="1">
                <a:latin typeface="Calibri" panose="020F0502020204030204" pitchFamily="34" charset="0"/>
                <a:cs typeface="Calibri" panose="020F0502020204030204" pitchFamily="34" charset="0"/>
              </a:rPr>
              <a:t>14. Exercises</a:t>
            </a:r>
            <a:endParaRPr lang="en-US" sz="32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7CA4971-8A73-0B29-1A29-BB7520CE8101}"/>
              </a:ext>
            </a:extLst>
          </p:cNvPr>
          <p:cNvPicPr>
            <a:picLocks noChangeAspect="1"/>
          </p:cNvPicPr>
          <p:nvPr/>
        </p:nvPicPr>
        <p:blipFill>
          <a:blip r:embed="rId2"/>
          <a:stretch>
            <a:fillRect/>
          </a:stretch>
        </p:blipFill>
        <p:spPr>
          <a:xfrm>
            <a:off x="4286250" y="274320"/>
            <a:ext cx="7578090" cy="5052060"/>
          </a:xfrm>
          <a:prstGeom prst="rect">
            <a:avLst/>
          </a:prstGeom>
        </p:spPr>
      </p:pic>
      <p:sp>
        <p:nvSpPr>
          <p:cNvPr id="5" name="TextBox 4">
            <a:extLst>
              <a:ext uri="{FF2B5EF4-FFF2-40B4-BE49-F238E27FC236}">
                <a16:creationId xmlns:a16="http://schemas.microsoft.com/office/drawing/2014/main" id="{4242EF08-BCE4-7E62-BC7E-A63EDE6404FD}"/>
              </a:ext>
            </a:extLst>
          </p:cNvPr>
          <p:cNvSpPr txBox="1"/>
          <p:nvPr/>
        </p:nvSpPr>
        <p:spPr>
          <a:xfrm>
            <a:off x="2881526" y="5455920"/>
            <a:ext cx="9150454" cy="1200329"/>
          </a:xfrm>
          <a:prstGeom prst="rect">
            <a:avLst/>
          </a:prstGeom>
          <a:noFill/>
        </p:spPr>
        <p:txBody>
          <a:bodyPr wrap="none" rtlCol="0">
            <a:spAutoFit/>
          </a:bodyPr>
          <a:lstStyle/>
          <a:p>
            <a:r>
              <a:rPr lang="en-US"/>
              <a:t>"U.S. Navy sailors lift a large log dubbed </a:t>
            </a:r>
            <a:r>
              <a:rPr lang="en-US" b="1"/>
              <a:t>Old Misery</a:t>
            </a:r>
            <a:r>
              <a:rPr lang="en-US"/>
              <a:t> during log physical training at the Naval </a:t>
            </a:r>
            <a:br>
              <a:rPr lang="en-US"/>
            </a:br>
            <a:r>
              <a:rPr lang="en-US"/>
              <a:t>Special Warfare Center at Naval Amphibious Base Coronado, Calif., on Feb. 3, 2009. The sailors </a:t>
            </a:r>
            <a:br>
              <a:rPr lang="en-US"/>
            </a:br>
            <a:r>
              <a:rPr lang="en-US"/>
              <a:t>are undergoing basic underwater demolition/SEAL training." [emphasis added]</a:t>
            </a:r>
            <a:br>
              <a:rPr lang="en-US"/>
            </a:br>
            <a:r>
              <a:rPr lang="en-US"/>
              <a:t>https://commons.wikimedia.org/wiki/File:Defense.gov_News_Photo_090203-N-7303M-011.jpg</a:t>
            </a:r>
          </a:p>
        </p:txBody>
      </p:sp>
    </p:spTree>
    <p:extLst>
      <p:ext uri="{BB962C8B-B14F-4D97-AF65-F5344CB8AC3E}">
        <p14:creationId xmlns:p14="http://schemas.microsoft.com/office/powerpoint/2010/main" val="37819680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Why Exercises?</a:t>
            </a:r>
            <a:endParaRPr lang="en-US" sz="2800" b="1">
              <a:latin typeface="Courier New" panose="02070309020205020404" pitchFamily="49" charset="0"/>
              <a:cs typeface="Courier New" panose="02070309020205020404" pitchFamily="49" charset="0"/>
            </a:endParaRP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r>
              <a:rPr lang="en-US" sz="2400"/>
              <a:t>You can read about/hear someone talk about a programming language, but you really won't understand that language until you actually </a:t>
            </a:r>
            <a:r>
              <a:rPr lang="en-US" sz="2400" b="1"/>
              <a:t>struggle with it </a:t>
            </a:r>
            <a:r>
              <a:rPr lang="en-US" sz="2400"/>
              <a:t>and try to </a:t>
            </a:r>
            <a:r>
              <a:rPr lang="en-US" sz="2400" b="1"/>
              <a:t>use it</a:t>
            </a:r>
            <a:r>
              <a:rPr lang="en-US" sz="2400"/>
              <a:t> to do something.</a:t>
            </a:r>
            <a:br>
              <a:rPr lang="en-US" sz="2400"/>
            </a:br>
            <a:endParaRPr lang="en-US" sz="2400"/>
          </a:p>
          <a:p>
            <a:r>
              <a:rPr lang="en-US" sz="2400"/>
              <a:t>Working on code will help improve your skills and make you a stronger coder.</a:t>
            </a:r>
            <a:br>
              <a:rPr lang="en-US" sz="2400"/>
            </a:br>
            <a:endParaRPr lang="en-US" sz="2400"/>
          </a:p>
          <a:p>
            <a:r>
              <a:rPr lang="en-US" sz="2400"/>
              <a:t>Some people find it hard to come up with sample programming projects. If you CAN come up with your own projects, that's great, work on those. If not, you can at least try some of these. </a:t>
            </a:r>
            <a:br>
              <a:rPr lang="en-US" sz="2400"/>
            </a:br>
            <a:endParaRPr lang="en-US" sz="2400"/>
          </a:p>
          <a:p>
            <a:r>
              <a:rPr lang="en-US" sz="2400"/>
              <a:t>Looking for sample solutions for these? See https://www.stsauver.com/joe/solutions/</a:t>
            </a:r>
            <a:endParaRPr lang="en-US" sz="2200"/>
          </a:p>
        </p:txBody>
      </p:sp>
      <p:sp>
        <p:nvSpPr>
          <p:cNvPr id="4" name="Slide Number Placeholder 3">
            <a:extLst>
              <a:ext uri="{FF2B5EF4-FFF2-40B4-BE49-F238E27FC236}">
                <a16:creationId xmlns:a16="http://schemas.microsoft.com/office/drawing/2014/main" id="{2CEDAF06-7F14-F164-D4D3-593D82828550}"/>
              </a:ext>
            </a:extLst>
          </p:cNvPr>
          <p:cNvSpPr>
            <a:spLocks noGrp="1"/>
          </p:cNvSpPr>
          <p:nvPr>
            <p:ph type="sldNum" sz="quarter" idx="12"/>
          </p:nvPr>
        </p:nvSpPr>
        <p:spPr/>
        <p:txBody>
          <a:bodyPr/>
          <a:lstStyle/>
          <a:p>
            <a:fld id="{3FD30764-6A12-1944-9F3A-72E2B79B36CF}" type="slidenum">
              <a:rPr lang="en-US"/>
              <a:t>107</a:t>
            </a:fld>
            <a:endParaRPr lang="en-US"/>
          </a:p>
        </p:txBody>
      </p:sp>
    </p:spTree>
    <p:extLst>
      <p:ext uri="{BB962C8B-B14F-4D97-AF65-F5344CB8AC3E}">
        <p14:creationId xmlns:p14="http://schemas.microsoft.com/office/powerpoint/2010/main" val="3495190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#1: Tic Tac Toe</a:t>
            </a:r>
            <a:endParaRPr lang="en-US" sz="2800" b="1">
              <a:latin typeface="Courier New" panose="02070309020205020404" pitchFamily="49" charset="0"/>
              <a:cs typeface="Courier New" panose="02070309020205020404" pitchFamily="49" charset="0"/>
            </a:endParaRP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r>
              <a:rPr lang="en-US" sz="2400"/>
              <a:t>Human is X, computer is O.</a:t>
            </a:r>
          </a:p>
          <a:p>
            <a:r>
              <a:rPr lang="en-US" sz="2400"/>
              <a:t>Show a basic tic tac toe display and request a move from the human player.</a:t>
            </a:r>
          </a:p>
          <a:p>
            <a:r>
              <a:rPr lang="en-US" sz="2400"/>
              <a:t>Update the "display." Now have the computer pick a move.</a:t>
            </a:r>
          </a:p>
          <a:p>
            <a:r>
              <a:rPr lang="en-US" sz="2400"/>
              <a:t>Loop until three the same in a column (or row, or diagonal), or no one can win (it's tie).</a:t>
            </a:r>
          </a:p>
          <a:p>
            <a:pPr marL="0" indent="0">
              <a:buNone/>
            </a:pPr>
            <a:r>
              <a:rPr lang="en-US" sz="2400" b="1"/>
              <a:t>Notes:</a:t>
            </a:r>
          </a:p>
          <a:p>
            <a:r>
              <a:rPr lang="en-US" sz="2400"/>
              <a:t>Use a Python3 data structure (set, list, dictionary, tuple) as part of your code. For example, perhaps you want to have a set listing the available squares, a set listing the squares X has selected, and a set listing the squares O has selected. Or maybe you'd like to think about the board as a dictionary, and assign " " (free), "X", or "O" to each dictionary element?</a:t>
            </a:r>
          </a:p>
          <a:p>
            <a:r>
              <a:rPr lang="en-US" sz="2400"/>
              <a:t>The core of this exercise is the computer's "move selector." Simplest approach is to pick a random unoccupied square, but you can do better than that, right? For example, if there's a winning square, always pick that. If there's NOT a winning square, but the human has two in a row, the computer should try to keep the human from winning (if it can).</a:t>
            </a:r>
          </a:p>
          <a:p>
            <a:r>
              <a:rPr lang="en-US" sz="2400"/>
              <a:t>Remember, a sample solution is available at https://www.stsauver.com/joe/solutions/</a:t>
            </a:r>
            <a:endParaRPr lang="en-US" sz="2200"/>
          </a:p>
        </p:txBody>
      </p:sp>
      <p:sp>
        <p:nvSpPr>
          <p:cNvPr id="4" name="Slide Number Placeholder 3">
            <a:extLst>
              <a:ext uri="{FF2B5EF4-FFF2-40B4-BE49-F238E27FC236}">
                <a16:creationId xmlns:a16="http://schemas.microsoft.com/office/drawing/2014/main" id="{2CEDAF06-7F14-F164-D4D3-593D82828550}"/>
              </a:ext>
            </a:extLst>
          </p:cNvPr>
          <p:cNvSpPr>
            <a:spLocks noGrp="1"/>
          </p:cNvSpPr>
          <p:nvPr>
            <p:ph type="sldNum" sz="quarter" idx="12"/>
          </p:nvPr>
        </p:nvSpPr>
        <p:spPr/>
        <p:txBody>
          <a:bodyPr/>
          <a:lstStyle/>
          <a:p>
            <a:fld id="{3FD30764-6A12-1944-9F3A-72E2B79B36CF}" type="slidenum">
              <a:rPr lang="en-US"/>
              <a:t>108</a:t>
            </a:fld>
            <a:endParaRPr lang="en-US"/>
          </a:p>
        </p:txBody>
      </p:sp>
    </p:spTree>
    <p:extLst>
      <p:ext uri="{BB962C8B-B14F-4D97-AF65-F5344CB8AC3E}">
        <p14:creationId xmlns:p14="http://schemas.microsoft.com/office/powerpoint/2010/main" val="12454482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63363"/>
          </a:xfrm>
        </p:spPr>
        <p:txBody>
          <a:bodyPr>
            <a:normAutofit/>
          </a:bodyPr>
          <a:lstStyle/>
          <a:p>
            <a:r>
              <a:rPr lang="en-US" sz="3200" b="1">
                <a:latin typeface="Calibri" panose="020F0502020204030204" pitchFamily="34" charset="0"/>
                <a:cs typeface="Calibri" panose="020F0502020204030204" pitchFamily="34" charset="0"/>
              </a:rPr>
              <a:t>#2: Recover Access to a PDF With A Forgotten Password</a:t>
            </a:r>
            <a:endParaRPr lang="en-US" sz="2800" b="1">
              <a:latin typeface="Courier New" panose="02070309020205020404" pitchFamily="49" charset="0"/>
              <a:cs typeface="Courier New" panose="02070309020205020404" pitchFamily="49" charset="0"/>
            </a:endParaRP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62000"/>
            <a:ext cx="11671442" cy="5813462"/>
          </a:xfrm>
        </p:spPr>
        <p:txBody>
          <a:bodyPr>
            <a:normAutofit/>
          </a:bodyPr>
          <a:lstStyle/>
          <a:p>
            <a:r>
              <a:rPr lang="en-US" sz="2400"/>
              <a:t>You created and saved an important PDF file. You decided it should have a password.</a:t>
            </a:r>
            <a:br>
              <a:rPr lang="en-US" sz="2400"/>
            </a:br>
            <a:endParaRPr lang="en-US" sz="2400"/>
          </a:p>
          <a:p>
            <a:r>
              <a:rPr lang="en-US" sz="2400"/>
              <a:t>Unfortunately, you forgot to make a note of the precise password you used. While you don't remember the exact password, you DO remember that it used a short potentially mixed-case alphanumeric password, at most six characters long.</a:t>
            </a:r>
            <a:br>
              <a:rPr lang="en-US" sz="2400"/>
            </a:br>
            <a:endParaRPr lang="en-US" sz="2400"/>
          </a:p>
          <a:p>
            <a:r>
              <a:rPr lang="en-US" sz="2400"/>
              <a:t>Write Python3 code to try opening the document with all possible short passwords.</a:t>
            </a:r>
            <a:br>
              <a:rPr lang="en-US" sz="2400"/>
            </a:br>
            <a:endParaRPr lang="en-US" sz="2400"/>
          </a:p>
          <a:p>
            <a:r>
              <a:rPr lang="en-US" sz="2400" b="1"/>
              <a:t>A Few Hints:</a:t>
            </a:r>
          </a:p>
          <a:p>
            <a:r>
              <a:rPr lang="en-US" sz="2400"/>
              <a:t>Use a Python3 library that's able to open a password protected PDF, and which will accept a programmatically-supplied password.</a:t>
            </a:r>
            <a:br>
              <a:rPr lang="en-US" sz="2400"/>
            </a:br>
            <a:endParaRPr lang="en-US" sz="2400"/>
          </a:p>
          <a:p>
            <a:r>
              <a:rPr lang="en-US" sz="2400"/>
              <a:t>ONLY try this on one of your OWN PDFs, stored LOCALLY on the system you're using. Do NOT attempt to find the password for a remote document that someone else owns. Need </a:t>
            </a:r>
            <a:br>
              <a:rPr lang="en-US" sz="2400"/>
            </a:br>
            <a:r>
              <a:rPr lang="en-US" sz="2400"/>
              <a:t>a passworded PDF? Download https://www.stsauver.com/joe/managers-amendment/</a:t>
            </a:r>
          </a:p>
        </p:txBody>
      </p:sp>
      <p:sp>
        <p:nvSpPr>
          <p:cNvPr id="4" name="Slide Number Placeholder 3">
            <a:extLst>
              <a:ext uri="{FF2B5EF4-FFF2-40B4-BE49-F238E27FC236}">
                <a16:creationId xmlns:a16="http://schemas.microsoft.com/office/drawing/2014/main" id="{2CEDAF06-7F14-F164-D4D3-593D82828550}"/>
              </a:ext>
            </a:extLst>
          </p:cNvPr>
          <p:cNvSpPr>
            <a:spLocks noGrp="1"/>
          </p:cNvSpPr>
          <p:nvPr>
            <p:ph type="sldNum" sz="quarter" idx="12"/>
          </p:nvPr>
        </p:nvSpPr>
        <p:spPr/>
        <p:txBody>
          <a:bodyPr/>
          <a:lstStyle/>
          <a:p>
            <a:fld id="{3FD30764-6A12-1944-9F3A-72E2B79B36CF}" type="slidenum">
              <a:rPr lang="en-US"/>
              <a:t>109</a:t>
            </a:fld>
            <a:endParaRPr lang="en-US"/>
          </a:p>
        </p:txBody>
      </p:sp>
    </p:spTree>
    <p:extLst>
      <p:ext uri="{BB962C8B-B14F-4D97-AF65-F5344CB8AC3E}">
        <p14:creationId xmlns:p14="http://schemas.microsoft.com/office/powerpoint/2010/main" val="3898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19863"/>
          </a:xfrm>
        </p:spPr>
        <p:txBody>
          <a:bodyPr>
            <a:normAutofit/>
          </a:bodyPr>
          <a:lstStyle/>
          <a:p>
            <a:r>
              <a:rPr lang="en-US" sz="3200" b="1">
                <a:latin typeface="Calibri" panose="020F0502020204030204" pitchFamily="34" charset="0"/>
                <a:cs typeface="Calibri" panose="020F0502020204030204" pitchFamily="34" charset="0"/>
              </a:rPr>
              <a:t>Feature Awareness and Explicitly Handling Required Versions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6341"/>
            <a:ext cx="11671442" cy="5739121"/>
          </a:xfrm>
        </p:spPr>
        <p:txBody>
          <a:bodyPr>
            <a:normAutofit/>
          </a:bodyPr>
          <a:lstStyle/>
          <a:p>
            <a:r>
              <a:rPr lang="en-US" sz="2400"/>
              <a:t>Python routinely adds </a:t>
            </a:r>
            <a:r>
              <a:rPr lang="en-US" sz="2400" b="1"/>
              <a:t>new features, and periodically deprecates or removes old features</a:t>
            </a:r>
            <a:r>
              <a:rPr lang="en-US" sz="2400"/>
              <a:t> (see https://</a:t>
            </a:r>
            <a:r>
              <a:rPr lang="en-US" sz="2400" b="1">
                <a:highlight>
                  <a:srgbClr val="FFFF00"/>
                </a:highlight>
              </a:rPr>
              <a:t>docs.python.org</a:t>
            </a:r>
            <a:r>
              <a:rPr lang="en-US" sz="2400"/>
              <a:t>/3/whatsnew/index.html). The module index and the  documentation for individual routines will call out deprecated module status information:</a:t>
            </a:r>
            <a:br>
              <a:rPr lang="en-US" sz="2400"/>
            </a:br>
            <a:br>
              <a:rPr lang="en-US" sz="2400"/>
            </a:br>
            <a:br>
              <a:rPr lang="en-US" sz="2400"/>
            </a:br>
            <a:endParaRPr lang="en-US" sz="2400"/>
          </a:p>
          <a:p>
            <a:endParaRPr lang="en-US" sz="2400"/>
          </a:p>
          <a:p>
            <a:endParaRPr lang="en-US" sz="2400"/>
          </a:p>
          <a:p>
            <a:pPr marL="0" indent="0">
              <a:buNone/>
            </a:pPr>
            <a:endParaRPr lang="en-US" sz="2400"/>
          </a:p>
          <a:p>
            <a:r>
              <a:rPr lang="en-US" sz="2400"/>
              <a:t>If you </a:t>
            </a:r>
            <a:r>
              <a:rPr lang="en-US" sz="2400" b="1"/>
              <a:t>ABSOLUTELY MUST</a:t>
            </a:r>
            <a:r>
              <a:rPr lang="en-US" sz="2400"/>
              <a:t> use version-specific features (such as new and/or about-to-be-deprecated features), build explicit run-time version checks into your code, such as:</a:t>
            </a:r>
          </a:p>
          <a:p>
            <a:pPr marL="457200" indent="0">
              <a:buNone/>
            </a:pPr>
            <a:r>
              <a:rPr lang="en-US" sz="2200">
                <a:latin typeface="Courier New" panose="02070309020205020404" pitchFamily="49" charset="0"/>
                <a:cs typeface="Courier New" panose="02070309020205020404" pitchFamily="49" charset="0"/>
              </a:rPr>
              <a:t>import sys</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if sys.version_info &lt; (3,11):</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 pylint: disable-next=broad-exception-raised</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raise Exception("Must use Python 3.11 or later")</a:t>
            </a:r>
          </a:p>
        </p:txBody>
      </p:sp>
      <p:pic>
        <p:nvPicPr>
          <p:cNvPr id="5" name="Picture 4">
            <a:extLst>
              <a:ext uri="{FF2B5EF4-FFF2-40B4-BE49-F238E27FC236}">
                <a16:creationId xmlns:a16="http://schemas.microsoft.com/office/drawing/2014/main" id="{B51D3752-4911-B337-4358-394D20CB4AC6}"/>
              </a:ext>
            </a:extLst>
          </p:cNvPr>
          <p:cNvPicPr>
            <a:picLocks noChangeAspect="1"/>
          </p:cNvPicPr>
          <p:nvPr/>
        </p:nvPicPr>
        <p:blipFill>
          <a:blip r:embed="rId2"/>
          <a:stretch>
            <a:fillRect/>
          </a:stretch>
        </p:blipFill>
        <p:spPr>
          <a:xfrm>
            <a:off x="5796196" y="2111848"/>
            <a:ext cx="5568241" cy="1918469"/>
          </a:xfrm>
          <a:prstGeom prst="rect">
            <a:avLst/>
          </a:prstGeom>
          <a:ln>
            <a:solidFill>
              <a:schemeClr val="tx1"/>
            </a:solidFill>
          </a:ln>
        </p:spPr>
      </p:pic>
      <p:sp>
        <p:nvSpPr>
          <p:cNvPr id="4" name="Slide Number Placeholder 3">
            <a:extLst>
              <a:ext uri="{FF2B5EF4-FFF2-40B4-BE49-F238E27FC236}">
                <a16:creationId xmlns:a16="http://schemas.microsoft.com/office/drawing/2014/main" id="{87157A2C-8B45-34B3-9EE3-39DD75B0C34C}"/>
              </a:ext>
            </a:extLst>
          </p:cNvPr>
          <p:cNvSpPr>
            <a:spLocks noGrp="1"/>
          </p:cNvSpPr>
          <p:nvPr>
            <p:ph type="sldNum" sz="quarter" idx="12"/>
          </p:nvPr>
        </p:nvSpPr>
        <p:spPr/>
        <p:txBody>
          <a:bodyPr/>
          <a:lstStyle/>
          <a:p>
            <a:fld id="{3FD30764-6A12-1944-9F3A-72E2B79B36CF}" type="slidenum">
              <a:rPr lang="en-US"/>
              <a:t>11</a:t>
            </a:fld>
            <a:endParaRPr lang="en-US"/>
          </a:p>
        </p:txBody>
      </p:sp>
      <p:pic>
        <p:nvPicPr>
          <p:cNvPr id="7" name="Picture 6">
            <a:extLst>
              <a:ext uri="{FF2B5EF4-FFF2-40B4-BE49-F238E27FC236}">
                <a16:creationId xmlns:a16="http://schemas.microsoft.com/office/drawing/2014/main" id="{F6C05955-7004-F871-3B58-8A071B9D5547}"/>
              </a:ext>
            </a:extLst>
          </p:cNvPr>
          <p:cNvPicPr>
            <a:picLocks noChangeAspect="1"/>
          </p:cNvPicPr>
          <p:nvPr/>
        </p:nvPicPr>
        <p:blipFill>
          <a:blip r:embed="rId3"/>
          <a:stretch>
            <a:fillRect/>
          </a:stretch>
        </p:blipFill>
        <p:spPr>
          <a:xfrm>
            <a:off x="675760" y="2111848"/>
            <a:ext cx="4752901" cy="849806"/>
          </a:xfrm>
          <a:prstGeom prst="rect">
            <a:avLst/>
          </a:prstGeom>
          <a:ln>
            <a:solidFill>
              <a:schemeClr val="tx1"/>
            </a:solidFill>
          </a:ln>
        </p:spPr>
      </p:pic>
    </p:spTree>
    <p:extLst>
      <p:ext uri="{BB962C8B-B14F-4D97-AF65-F5344CB8AC3E}">
        <p14:creationId xmlns:p14="http://schemas.microsoft.com/office/powerpoint/2010/main" val="13578947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63363"/>
          </a:xfrm>
        </p:spPr>
        <p:txBody>
          <a:bodyPr>
            <a:normAutofit/>
          </a:bodyPr>
          <a:lstStyle/>
          <a:p>
            <a:r>
              <a:rPr lang="en-US" sz="3200" b="1">
                <a:latin typeface="Calibri" panose="020F0502020204030204" pitchFamily="34" charset="0"/>
                <a:cs typeface="Calibri" panose="020F0502020204030204" pitchFamily="34" charset="0"/>
              </a:rPr>
              <a:t>#3: Computational Linguistics: Let's Analyze Some Executive Orders!</a:t>
            </a:r>
            <a:endParaRPr lang="en-US" sz="2800" b="1">
              <a:latin typeface="Courier New" panose="02070309020205020404" pitchFamily="49" charset="0"/>
              <a:cs typeface="Courier New" panose="02070309020205020404" pitchFamily="49" charset="0"/>
            </a:endParaRP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62000"/>
            <a:ext cx="11671442" cy="5813462"/>
          </a:xfrm>
        </p:spPr>
        <p:txBody>
          <a:bodyPr>
            <a:normAutofit/>
          </a:bodyPr>
          <a:lstStyle/>
          <a:p>
            <a:pPr>
              <a:lnSpc>
                <a:spcPct val="100000"/>
              </a:lnSpc>
              <a:spcBef>
                <a:spcPts val="0"/>
              </a:spcBef>
              <a:spcAft>
                <a:spcPts val="1000"/>
              </a:spcAft>
            </a:pPr>
            <a:r>
              <a:rPr lang="en-US" sz="2400"/>
              <a:t>The American Presidency Project maintains an archive of nearly a quarter million Presidential speeches and other Presidential remarks at </a:t>
            </a:r>
            <a:r>
              <a:rPr lang="en-US" sz="2200">
                <a:latin typeface="Courier New" panose="02070309020205020404" pitchFamily="49" charset="0"/>
                <a:cs typeface="Courier New" panose="02070309020205020404" pitchFamily="49" charset="0"/>
              </a:rPr>
              <a:t>https://www.presidency.ucsb.edu/documents</a:t>
            </a:r>
            <a:r>
              <a:rPr lang="en-US" sz="2400"/>
              <a:t>  Pick a category of documents (such as Executive Orders) and save at least half a dozen samples for each of at least half a dozen leaders (so 36 or more total files).</a:t>
            </a:r>
          </a:p>
          <a:p>
            <a:pPr>
              <a:lnSpc>
                <a:spcPct val="100000"/>
              </a:lnSpc>
              <a:spcBef>
                <a:spcPts val="0"/>
              </a:spcBef>
            </a:pPr>
            <a:r>
              <a:rPr lang="en-US" sz="2400"/>
              <a:t>Are those speechs written for a 12th grade audience? A college-level audience? Find a Python3 library that can help you assess this. Report the Flesch-Kincaid Grade Level plus </a:t>
            </a:r>
            <a:br>
              <a:rPr lang="en-US" sz="2400"/>
            </a:br>
            <a:r>
              <a:rPr lang="en-US" sz="2400"/>
              <a:t>at least one other reading measure of your choice for the half dozen leaders. For example:</a:t>
            </a:r>
            <a:br>
              <a:rPr lang="en-US" sz="2400"/>
            </a:br>
            <a:endParaRPr lang="en-US" sz="2400"/>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george_bush   flesch=18.3 text_standard=17.0 doc_count=7</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clinton       flesch=18.4 text_standard=17.0 doc_count=21</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trump         flesch=21.0 text_standard=18.6 doc_count=21</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obama         flesch=21.3 text_standard=28.0 doc_count=21</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george_w_bush flesch=24.1 text_standard=15.0 doc_count=22</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biden         flesch=24.3 text_standard=17.0 doc_count=12</a:t>
            </a:r>
            <a:endParaRPr lang="en-US" sz="2400" b="1"/>
          </a:p>
        </p:txBody>
      </p:sp>
      <p:sp>
        <p:nvSpPr>
          <p:cNvPr id="4" name="Slide Number Placeholder 3">
            <a:extLst>
              <a:ext uri="{FF2B5EF4-FFF2-40B4-BE49-F238E27FC236}">
                <a16:creationId xmlns:a16="http://schemas.microsoft.com/office/drawing/2014/main" id="{2CEDAF06-7F14-F164-D4D3-593D82828550}"/>
              </a:ext>
            </a:extLst>
          </p:cNvPr>
          <p:cNvSpPr>
            <a:spLocks noGrp="1"/>
          </p:cNvSpPr>
          <p:nvPr>
            <p:ph type="sldNum" sz="quarter" idx="12"/>
          </p:nvPr>
        </p:nvSpPr>
        <p:spPr/>
        <p:txBody>
          <a:bodyPr/>
          <a:lstStyle/>
          <a:p>
            <a:fld id="{3FD30764-6A12-1944-9F3A-72E2B79B36CF}" type="slidenum">
              <a:rPr lang="en-US"/>
              <a:t>110</a:t>
            </a:fld>
            <a:endParaRPr lang="en-US"/>
          </a:p>
        </p:txBody>
      </p:sp>
    </p:spTree>
    <p:extLst>
      <p:ext uri="{BB962C8B-B14F-4D97-AF65-F5344CB8AC3E}">
        <p14:creationId xmlns:p14="http://schemas.microsoft.com/office/powerpoint/2010/main" val="28886199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63363"/>
          </a:xfrm>
        </p:spPr>
        <p:txBody>
          <a:bodyPr>
            <a:normAutofit/>
          </a:bodyPr>
          <a:lstStyle/>
          <a:p>
            <a:r>
              <a:rPr lang="en-US" sz="3200" b="1">
                <a:latin typeface="Calibri" panose="020F0502020204030204" pitchFamily="34" charset="0"/>
                <a:cs typeface="Calibri" panose="020F0502020204030204" pitchFamily="34" charset="0"/>
              </a:rPr>
              <a:t>#4: Make a Basic GUI Calculator</a:t>
            </a:r>
            <a:endParaRPr lang="en-US" sz="2800" b="1">
              <a:latin typeface="Courier New" panose="02070309020205020404" pitchFamily="49" charset="0"/>
              <a:cs typeface="Courier New" panose="02070309020205020404" pitchFamily="49" charset="0"/>
            </a:endParaRP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670560"/>
            <a:ext cx="11671442" cy="5904902"/>
          </a:xfrm>
        </p:spPr>
        <p:txBody>
          <a:bodyPr>
            <a:normAutofit/>
          </a:bodyPr>
          <a:lstStyle/>
          <a:p>
            <a:pPr marL="0" indent="0">
              <a:lnSpc>
                <a:spcPct val="100000"/>
              </a:lnSpc>
              <a:spcBef>
                <a:spcPts val="0"/>
              </a:spcBef>
              <a:buNone/>
            </a:pPr>
            <a:r>
              <a:rPr lang="en-US" sz="2400"/>
              <a:t>So far we've only talked about "command line" Python3. </a:t>
            </a:r>
            <a:br>
              <a:rPr lang="en-US" sz="2400"/>
            </a:br>
            <a:r>
              <a:rPr lang="en-US" sz="2400"/>
              <a:t>You may be wondering if Python3 can be used to make </a:t>
            </a:r>
            <a:br>
              <a:rPr lang="en-US" sz="2400"/>
            </a:br>
            <a:r>
              <a:rPr lang="en-US" sz="2400"/>
              <a:t>an actual graphic application – it can!</a:t>
            </a:r>
          </a:p>
          <a:p>
            <a:pPr marL="0" indent="0">
              <a:lnSpc>
                <a:spcPct val="100000"/>
              </a:lnSpc>
              <a:spcBef>
                <a:spcPts val="0"/>
              </a:spcBef>
              <a:buNone/>
            </a:pPr>
            <a:endParaRPr lang="en-US" sz="2400"/>
          </a:p>
          <a:p>
            <a:pPr marL="0" indent="0">
              <a:lnSpc>
                <a:spcPct val="100000"/>
              </a:lnSpc>
              <a:spcBef>
                <a:spcPts val="0"/>
              </a:spcBef>
              <a:buNone/>
            </a:pPr>
            <a:r>
              <a:rPr lang="en-US" sz="2400"/>
              <a:t>We haven't talked AT ALL about a graphic user interface </a:t>
            </a:r>
            <a:br>
              <a:rPr lang="en-US" sz="2400"/>
            </a:br>
            <a:r>
              <a:rPr lang="en-US" sz="2400"/>
              <a:t>for Python3, but they DO exist. For example, check out https://docs.python.org/3/library/tkinter.html</a:t>
            </a:r>
          </a:p>
          <a:p>
            <a:pPr marL="0" indent="0">
              <a:lnSpc>
                <a:spcPct val="100000"/>
              </a:lnSpc>
              <a:spcBef>
                <a:spcPts val="0"/>
              </a:spcBef>
              <a:buNone/>
            </a:pPr>
            <a:endParaRPr lang="en-US" sz="2400"/>
          </a:p>
          <a:p>
            <a:pPr marL="0" indent="0">
              <a:lnSpc>
                <a:spcPct val="100000"/>
              </a:lnSpc>
              <a:spcBef>
                <a:spcPts val="0"/>
              </a:spcBef>
              <a:buNone/>
            </a:pPr>
            <a:r>
              <a:rPr lang="en-US" sz="2400"/>
              <a:t>If you're so inclined, try creating a basic graphical user </a:t>
            </a:r>
            <a:br>
              <a:rPr lang="en-US" sz="2400"/>
            </a:br>
            <a:r>
              <a:rPr lang="en-US" sz="2400"/>
              <a:t>interface (GUI) point-and-click calculator.</a:t>
            </a:r>
          </a:p>
          <a:p>
            <a:pPr marL="0" indent="0">
              <a:lnSpc>
                <a:spcPct val="100000"/>
              </a:lnSpc>
              <a:spcBef>
                <a:spcPts val="0"/>
              </a:spcBef>
              <a:buNone/>
            </a:pPr>
            <a:br>
              <a:rPr lang="en-US" sz="2400"/>
            </a:br>
            <a:r>
              <a:rPr lang="en-US" sz="2400"/>
              <a:t>If that's too daunting, become familiar with Tkinter by extending an already functioning sample calculator – see https://www.stsauver.com/joe/solutions/exercise-four/</a:t>
            </a:r>
            <a:br>
              <a:rPr lang="en-US" sz="2400"/>
            </a:br>
            <a:br>
              <a:rPr lang="en-US" sz="2400"/>
            </a:br>
            <a:r>
              <a:rPr lang="en-US" sz="2400"/>
              <a:t>Maybe create and add "memory" keys M+, M-, M Recall, M Exchange (swap current value and the memory value), M Clear, in a new vertical column to the left of the current keys?</a:t>
            </a:r>
          </a:p>
        </p:txBody>
      </p:sp>
      <p:sp>
        <p:nvSpPr>
          <p:cNvPr id="4" name="Slide Number Placeholder 3">
            <a:extLst>
              <a:ext uri="{FF2B5EF4-FFF2-40B4-BE49-F238E27FC236}">
                <a16:creationId xmlns:a16="http://schemas.microsoft.com/office/drawing/2014/main" id="{2CEDAF06-7F14-F164-D4D3-593D82828550}"/>
              </a:ext>
            </a:extLst>
          </p:cNvPr>
          <p:cNvSpPr>
            <a:spLocks noGrp="1"/>
          </p:cNvSpPr>
          <p:nvPr>
            <p:ph type="sldNum" sz="quarter" idx="12"/>
          </p:nvPr>
        </p:nvSpPr>
        <p:spPr/>
        <p:txBody>
          <a:bodyPr/>
          <a:lstStyle/>
          <a:p>
            <a:fld id="{3FD30764-6A12-1944-9F3A-72E2B79B36CF}" type="slidenum">
              <a:rPr lang="en-US"/>
              <a:t>111</a:t>
            </a:fld>
            <a:endParaRPr lang="en-US"/>
          </a:p>
        </p:txBody>
      </p:sp>
      <p:pic>
        <p:nvPicPr>
          <p:cNvPr id="6" name="Picture 5">
            <a:extLst>
              <a:ext uri="{FF2B5EF4-FFF2-40B4-BE49-F238E27FC236}">
                <a16:creationId xmlns:a16="http://schemas.microsoft.com/office/drawing/2014/main" id="{A6437737-DEE6-5776-E653-97AAA19FC494}"/>
              </a:ext>
            </a:extLst>
          </p:cNvPr>
          <p:cNvPicPr>
            <a:picLocks noChangeAspect="1"/>
          </p:cNvPicPr>
          <p:nvPr/>
        </p:nvPicPr>
        <p:blipFill>
          <a:blip r:embed="rId2"/>
          <a:stretch>
            <a:fillRect/>
          </a:stretch>
        </p:blipFill>
        <p:spPr>
          <a:xfrm>
            <a:off x="8051038" y="762000"/>
            <a:ext cx="3594100" cy="3479800"/>
          </a:xfrm>
          <a:prstGeom prst="rect">
            <a:avLst/>
          </a:prstGeom>
          <a:ln>
            <a:solidFill>
              <a:schemeClr val="tx1"/>
            </a:solidFill>
          </a:ln>
        </p:spPr>
      </p:pic>
    </p:spTree>
    <p:extLst>
      <p:ext uri="{BB962C8B-B14F-4D97-AF65-F5344CB8AC3E}">
        <p14:creationId xmlns:p14="http://schemas.microsoft.com/office/powerpoint/2010/main" val="122678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"What About Anaconda, etc.?"</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r>
              <a:rPr lang="en-US" sz="2400"/>
              <a:t>Anaconda is a popular option for installing and working with Python3 and frameworks such as NumPy and SciPy, however Anaconda limits free use in commercial environments (requiring a paid license for most commercial use). See</a:t>
            </a:r>
            <a:br>
              <a:rPr lang="en-US" sz="2400"/>
            </a:br>
            <a:endParaRPr lang="en-US" sz="2400"/>
          </a:p>
          <a:p>
            <a:pPr marL="457200" indent="0">
              <a:buNone/>
            </a:pPr>
            <a:r>
              <a:rPr lang="en-US" sz="2200">
                <a:latin typeface="Courier New" panose="02070309020205020404" pitchFamily="49" charset="0"/>
                <a:cs typeface="Courier New" panose="02070309020205020404" pitchFamily="49" charset="0"/>
              </a:rPr>
              <a:t>https://legal.anaconda.com/policies/en/?name=anaconda-contracting-hub#purchased-vs-free-offerings</a:t>
            </a:r>
          </a:p>
          <a:p>
            <a:endParaRPr lang="en-US" sz="2400" i="1"/>
          </a:p>
          <a:p>
            <a:r>
              <a:rPr lang="en-US" sz="2400"/>
              <a:t>YOU may potentially qualify for free Anaconda access (e.g., for non-commercial use, for personal use, for educational use, etc), but d</a:t>
            </a:r>
            <a:r>
              <a:rPr lang="en-US" sz="2400" i="1"/>
              <a:t>ue to the commercial affiliation of most attendees and M3AAWG's stict non-commercialization policies, we will not be considering Anaconda and related frameworks today.</a:t>
            </a:r>
          </a:p>
          <a:p>
            <a:endParaRPr lang="en-US" sz="2400"/>
          </a:p>
        </p:txBody>
      </p:sp>
      <p:sp>
        <p:nvSpPr>
          <p:cNvPr id="4" name="Slide Number Placeholder 3">
            <a:extLst>
              <a:ext uri="{FF2B5EF4-FFF2-40B4-BE49-F238E27FC236}">
                <a16:creationId xmlns:a16="http://schemas.microsoft.com/office/drawing/2014/main" id="{F9F03FCB-2457-A31E-3E8B-5856D308C651}"/>
              </a:ext>
            </a:extLst>
          </p:cNvPr>
          <p:cNvSpPr>
            <a:spLocks noGrp="1"/>
          </p:cNvSpPr>
          <p:nvPr>
            <p:ph type="sldNum" sz="quarter" idx="12"/>
          </p:nvPr>
        </p:nvSpPr>
        <p:spPr/>
        <p:txBody>
          <a:bodyPr/>
          <a:lstStyle/>
          <a:p>
            <a:fld id="{3FD30764-6A12-1944-9F3A-72E2B79B36CF}" type="slidenum">
              <a:rPr lang="en-US"/>
              <a:t>12</a:t>
            </a:fld>
            <a:endParaRPr lang="en-US"/>
          </a:p>
        </p:txBody>
      </p:sp>
    </p:spTree>
    <p:extLst>
      <p:ext uri="{BB962C8B-B14F-4D97-AF65-F5344CB8AC3E}">
        <p14:creationId xmlns:p14="http://schemas.microsoft.com/office/powerpoint/2010/main" val="2777470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342900" y="320040"/>
            <a:ext cx="4693795" cy="2573062"/>
          </a:xfrm>
        </p:spPr>
        <p:txBody>
          <a:bodyPr>
            <a:normAutofit/>
          </a:bodyPr>
          <a:lstStyle/>
          <a:p>
            <a:pPr algn="l"/>
            <a:r>
              <a:rPr lang="en-US" sz="3200" b="1">
                <a:latin typeface="Calibri" panose="020F0502020204030204" pitchFamily="34" charset="0"/>
                <a:cs typeface="Calibri" panose="020F0502020204030204" pitchFamily="34" charset="0"/>
              </a:rPr>
              <a:t>2. Options for </a:t>
            </a:r>
            <a:r>
              <a:rPr lang="en-US" sz="3200" b="1">
                <a:highlight>
                  <a:srgbClr val="FFFF00"/>
                </a:highlight>
                <a:latin typeface="Calibri" panose="020F0502020204030204" pitchFamily="34" charset="0"/>
                <a:cs typeface="Calibri" panose="020F0502020204030204" pitchFamily="34" charset="0"/>
              </a:rPr>
              <a:t>Writing Python3</a:t>
            </a:r>
            <a:r>
              <a:rPr lang="en-US" sz="3200" b="1">
                <a:latin typeface="Calibri" panose="020F0502020204030204" pitchFamily="34" charset="0"/>
                <a:cs typeface="Calibri" panose="020F0502020204030204" pitchFamily="34" charset="0"/>
              </a:rPr>
              <a:t> Programs</a:t>
            </a:r>
            <a:br>
              <a:rPr lang="en-US" sz="3200" b="1">
                <a:latin typeface="Calibri" panose="020F0502020204030204" pitchFamily="34" charset="0"/>
                <a:cs typeface="Calibri" panose="020F0502020204030204" pitchFamily="34" charset="0"/>
              </a:rPr>
            </a:br>
            <a:br>
              <a:rPr lang="en-US" sz="2800">
                <a:latin typeface="Calibri" panose="020F0502020204030204" pitchFamily="34" charset="0"/>
                <a:cs typeface="Calibri" panose="020F0502020204030204" pitchFamily="34" charset="0"/>
              </a:rPr>
            </a:br>
            <a:r>
              <a:rPr lang="en-US" sz="2800">
                <a:latin typeface="Calibri" panose="020F0502020204030204" pitchFamily="34" charset="0"/>
                <a:cs typeface="Calibri" panose="020F0502020204030204" pitchFamily="34" charset="0"/>
              </a:rPr>
              <a:t>Using IDEs, Notebooks, Editors</a:t>
            </a:r>
            <a:br>
              <a:rPr lang="en-US" sz="2800">
                <a:latin typeface="Calibri" panose="020F0502020204030204" pitchFamily="34" charset="0"/>
                <a:cs typeface="Calibri" panose="020F0502020204030204" pitchFamily="34" charset="0"/>
              </a:rPr>
            </a:br>
            <a:r>
              <a:rPr lang="en-US" sz="2800">
                <a:latin typeface="Calibri" panose="020F0502020204030204" pitchFamily="34" charset="0"/>
                <a:cs typeface="Calibri" panose="020F0502020204030204" pitchFamily="34" charset="0"/>
              </a:rPr>
              <a:t>Coding Style and PEP 8</a:t>
            </a:r>
            <a:br>
              <a:rPr lang="en-US" sz="2800">
                <a:latin typeface="Calibri" panose="020F0502020204030204" pitchFamily="34" charset="0"/>
                <a:cs typeface="Calibri" panose="020F0502020204030204" pitchFamily="34" charset="0"/>
              </a:rPr>
            </a:br>
            <a:r>
              <a:rPr lang="en-US" sz="2800">
                <a:latin typeface="Calibri" panose="020F0502020204030204" pitchFamily="34" charset="0"/>
                <a:cs typeface="Calibri" panose="020F0502020204030204" pitchFamily="34" charset="0"/>
              </a:rPr>
              <a:t>Linting</a:t>
            </a:r>
            <a:endParaRPr lang="en-US" sz="2400">
              <a:latin typeface="Courier New" panose="02070309020205020404" pitchFamily="49" charset="0"/>
              <a:cs typeface="Courier New" panose="02070309020205020404" pitchFamily="49" charset="0"/>
            </a:endParaRPr>
          </a:p>
        </p:txBody>
      </p:sp>
      <p:pic>
        <p:nvPicPr>
          <p:cNvPr id="3" name="Picture 2">
            <a:extLst>
              <a:ext uri="{FF2B5EF4-FFF2-40B4-BE49-F238E27FC236}">
                <a16:creationId xmlns:a16="http://schemas.microsoft.com/office/drawing/2014/main" id="{5EC6F8ED-BAF0-0E0C-788B-EE59D6BD3179}"/>
              </a:ext>
            </a:extLst>
          </p:cNvPr>
          <p:cNvPicPr>
            <a:picLocks noChangeAspect="1"/>
          </p:cNvPicPr>
          <p:nvPr/>
        </p:nvPicPr>
        <p:blipFill>
          <a:blip r:embed="rId2"/>
          <a:stretch>
            <a:fillRect/>
          </a:stretch>
        </p:blipFill>
        <p:spPr>
          <a:xfrm>
            <a:off x="5288440" y="2404152"/>
            <a:ext cx="6560660" cy="3121493"/>
          </a:xfrm>
          <a:prstGeom prst="rect">
            <a:avLst/>
          </a:prstGeom>
        </p:spPr>
      </p:pic>
      <p:sp>
        <p:nvSpPr>
          <p:cNvPr id="6" name="TextBox 5">
            <a:extLst>
              <a:ext uri="{FF2B5EF4-FFF2-40B4-BE49-F238E27FC236}">
                <a16:creationId xmlns:a16="http://schemas.microsoft.com/office/drawing/2014/main" id="{8E312327-D45C-8B3C-0BF6-D43B93898936}"/>
              </a:ext>
            </a:extLst>
          </p:cNvPr>
          <p:cNvSpPr txBox="1"/>
          <p:nvPr/>
        </p:nvSpPr>
        <p:spPr>
          <a:xfrm>
            <a:off x="5438341" y="5661497"/>
            <a:ext cx="5759311" cy="646331"/>
          </a:xfrm>
          <a:prstGeom prst="rect">
            <a:avLst/>
          </a:prstGeom>
          <a:noFill/>
        </p:spPr>
        <p:txBody>
          <a:bodyPr wrap="square">
            <a:spAutoFit/>
          </a:bodyPr>
          <a:lstStyle/>
          <a:p>
            <a:r>
              <a:rPr lang="en-US"/>
              <a:t>https://xkcd.com/378/</a:t>
            </a:r>
            <a:br>
              <a:rPr lang="en-US"/>
            </a:br>
            <a:r>
              <a:rPr lang="en-US"/>
              <a:t>[</a:t>
            </a:r>
            <a:r>
              <a:rPr lang="en-US" sz="1800"/>
              <a:t>license: https://creativecommons.org/licenses/by-nc/2.5/ ]</a:t>
            </a:r>
            <a:endParaRPr lang="en-US"/>
          </a:p>
        </p:txBody>
      </p:sp>
    </p:spTree>
    <p:extLst>
      <p:ext uri="{BB962C8B-B14F-4D97-AF65-F5344CB8AC3E}">
        <p14:creationId xmlns:p14="http://schemas.microsoft.com/office/powerpoint/2010/main" val="1234030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542526"/>
          </a:xfrm>
        </p:spPr>
        <p:txBody>
          <a:bodyPr>
            <a:normAutofit/>
          </a:bodyPr>
          <a:lstStyle/>
          <a:p>
            <a:r>
              <a:rPr lang="en-US" sz="3200" b="1">
                <a:latin typeface="Calibri" panose="020F0502020204030204" pitchFamily="34" charset="0"/>
                <a:cs typeface="Calibri" panose="020F0502020204030204" pitchFamily="34" charset="0"/>
              </a:rPr>
              <a:t>Picking A Way To Write Python3</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14400"/>
            <a:ext cx="11671442" cy="5661061"/>
          </a:xfrm>
        </p:spPr>
        <p:txBody>
          <a:bodyPr>
            <a:normAutofit/>
          </a:bodyPr>
          <a:lstStyle/>
          <a:p>
            <a:r>
              <a:rPr lang="en-US" sz="2400" b="1"/>
              <a:t>IDEs:</a:t>
            </a:r>
          </a:p>
          <a:p>
            <a:pPr lvl="1"/>
            <a:r>
              <a:rPr lang="en-US" b="1"/>
              <a:t>You can use an Integrated Development Environments ("IDE"):</a:t>
            </a:r>
            <a:r>
              <a:rPr lang="en-US"/>
              <a:t> Many IDE's are </a:t>
            </a:r>
            <a:br>
              <a:rPr lang="en-US"/>
            </a:br>
            <a:r>
              <a:rPr lang="en-US"/>
              <a:t>paid commercial products (not discussed due to M3AAWG's non-commercial policies). Beware: the learning curve for IDE's may sometimes (initially) be pretty steep.</a:t>
            </a:r>
          </a:p>
          <a:p>
            <a:pPr lvl="1"/>
            <a:r>
              <a:rPr lang="en-US"/>
              <a:t>One </a:t>
            </a:r>
            <a:r>
              <a:rPr lang="en-US" b="1"/>
              <a:t>free</a:t>
            </a:r>
            <a:r>
              <a:rPr lang="en-US"/>
              <a:t> Python3 IDE that's available is PyCharm CE ("Community Edition"), see </a:t>
            </a:r>
            <a:r>
              <a:rPr lang="en-US" sz="2200">
                <a:latin typeface="Courier New" panose="02070309020205020404" pitchFamily="49" charset="0"/>
                <a:cs typeface="Courier New" panose="02070309020205020404" pitchFamily="49" charset="0"/>
              </a:rPr>
              <a:t>https://www.jetbrains.com/pycharm/download/</a:t>
            </a:r>
            <a:r>
              <a:rPr lang="en-US"/>
              <a:t> (scroll to the bottom).</a:t>
            </a:r>
          </a:p>
          <a:p>
            <a:pPr lvl="1"/>
            <a:r>
              <a:rPr lang="en-US"/>
              <a:t>Python3 also bundles a free (very basic) IDE called IDLE. If you have Python3 installed, you should be able to just say </a:t>
            </a: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idle3</a:t>
            </a:r>
            <a:r>
              <a:rPr lang="en-US"/>
              <a:t>  in a terminal window to try it.</a:t>
            </a:r>
            <a:endParaRPr lang="en-US" b="1"/>
          </a:p>
          <a:p>
            <a:r>
              <a:rPr lang="en-US" sz="2400" b="1"/>
              <a:t>Interactive "notebooks:"</a:t>
            </a:r>
            <a:endParaRPr lang="en-US" sz="2400"/>
          </a:p>
          <a:p>
            <a:pPr lvl="1"/>
            <a:r>
              <a:rPr lang="en-US"/>
              <a:t>Other Python3 users may swear by an interactive "notebook" style inteface such as the free one provided via Jupyter Notebooks. See:</a:t>
            </a:r>
            <a:br>
              <a:rPr lang="en-US"/>
            </a:br>
            <a:r>
              <a:rPr lang="en-US" sz="2200">
                <a:latin typeface="Courier New" panose="02070309020205020404" pitchFamily="49" charset="0"/>
                <a:cs typeface="Courier New" panose="02070309020205020404" pitchFamily="49" charset="0"/>
              </a:rPr>
              <a:t>https://jupyter-notebook.readthedocs.io/en/stable/</a:t>
            </a:r>
          </a:p>
          <a:p>
            <a:r>
              <a:rPr lang="en-US" sz="2400" b="1"/>
              <a:t>You can also just use standard text editor such as vi, emacs, etc. This is what I usually do.</a:t>
            </a:r>
          </a:p>
          <a:p>
            <a:pPr lvl="1"/>
            <a:r>
              <a:rPr lang="en-US"/>
              <a:t>You can also try "bolting on" a variety of text editor "add-ons" to "help you" write code, but some of these are rather "gimmicky" and none are essential.</a:t>
            </a:r>
          </a:p>
        </p:txBody>
      </p:sp>
      <p:sp>
        <p:nvSpPr>
          <p:cNvPr id="4" name="Slide Number Placeholder 3">
            <a:extLst>
              <a:ext uri="{FF2B5EF4-FFF2-40B4-BE49-F238E27FC236}">
                <a16:creationId xmlns:a16="http://schemas.microsoft.com/office/drawing/2014/main" id="{099F9B34-1062-DCBD-8DD0-31F7B94AA532}"/>
              </a:ext>
            </a:extLst>
          </p:cNvPr>
          <p:cNvSpPr>
            <a:spLocks noGrp="1"/>
          </p:cNvSpPr>
          <p:nvPr>
            <p:ph type="sldNum" sz="quarter" idx="12"/>
          </p:nvPr>
        </p:nvSpPr>
        <p:spPr/>
        <p:txBody>
          <a:bodyPr/>
          <a:lstStyle/>
          <a:p>
            <a:fld id="{3FD30764-6A12-1944-9F3A-72E2B79B36CF}" type="slidenum">
              <a:rPr lang="en-US"/>
              <a:t>14</a:t>
            </a:fld>
            <a:endParaRPr lang="en-US"/>
          </a:p>
        </p:txBody>
      </p:sp>
    </p:spTree>
    <p:extLst>
      <p:ext uri="{BB962C8B-B14F-4D97-AF65-F5344CB8AC3E}">
        <p14:creationId xmlns:p14="http://schemas.microsoft.com/office/powerpoint/2010/main" val="2244996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137698"/>
            <a:ext cx="11671442" cy="542526"/>
          </a:xfrm>
        </p:spPr>
        <p:txBody>
          <a:bodyPr>
            <a:normAutofit/>
          </a:bodyPr>
          <a:lstStyle/>
          <a:p>
            <a:r>
              <a:rPr lang="en-US" sz="3200" b="1">
                <a:highlight>
                  <a:srgbClr val="FFFF00"/>
                </a:highlight>
                <a:latin typeface="Calibri" panose="020F0502020204030204" pitchFamily="34" charset="0"/>
                <a:cs typeface="Calibri" panose="020F0502020204030204" pitchFamily="34" charset="0"/>
              </a:rPr>
              <a:t>Follow PEP 8 Coding Style</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91738"/>
            <a:ext cx="11671442" cy="5783724"/>
          </a:xfrm>
        </p:spPr>
        <p:txBody>
          <a:bodyPr>
            <a:normAutofit/>
          </a:bodyPr>
          <a:lstStyle/>
          <a:p>
            <a:r>
              <a:rPr lang="en-US" sz="2400">
                <a:latin typeface="Calibri" panose="020F0502020204030204" pitchFamily="34" charset="0"/>
                <a:cs typeface="Calibri" panose="020F0502020204030204" pitchFamily="34" charset="0"/>
              </a:rPr>
              <a:t>Normal Python3 coding style varies in many ways from some well-known coding conventions (such as Linux Kernel coding style). Adherence to "normal Python3 coding style" is key to keeping your Python3 code readable and maintainable.</a:t>
            </a:r>
          </a:p>
          <a:p>
            <a:endParaRPr lang="en-US" sz="2400" b="1">
              <a:latin typeface="Calibri" panose="020F0502020204030204" pitchFamily="34" charset="0"/>
              <a:cs typeface="Calibri" panose="020F0502020204030204" pitchFamily="34" charset="0"/>
            </a:endParaRPr>
          </a:p>
          <a:p>
            <a:r>
              <a:rPr lang="en-US" sz="2400" b="1">
                <a:latin typeface="Calibri" panose="020F0502020204030204" pitchFamily="34" charset="0"/>
                <a:cs typeface="Calibri" panose="020F0502020204030204" pitchFamily="34" charset="0"/>
              </a:rPr>
              <a:t>The "catechism" for Python3 is PEP 8, "</a:t>
            </a:r>
            <a:r>
              <a:rPr lang="en-US" sz="2400" b="1"/>
              <a:t>Style Guide for Python Code."</a:t>
            </a:r>
            <a:r>
              <a:rPr lang="en-US" sz="2400"/>
              <a:t> It's available at</a:t>
            </a:r>
            <a:br>
              <a:rPr lang="en-US" sz="1600" b="1"/>
            </a:br>
            <a:endParaRPr lang="en-US" sz="1600" b="1"/>
          </a:p>
          <a:p>
            <a:pPr marL="457200" indent="0">
              <a:buNone/>
            </a:pPr>
            <a:r>
              <a:rPr lang="en-US" sz="2200">
                <a:latin typeface="Courier New" panose="02070309020205020404" pitchFamily="49" charset="0"/>
                <a:cs typeface="Courier New" panose="02070309020205020404" pitchFamily="49" charset="0"/>
              </a:rPr>
              <a:t>https://peps.python.org/pep-0008/</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pPr indent="0">
              <a:buNone/>
            </a:pPr>
            <a:r>
              <a:rPr lang="en-US" sz="2400">
                <a:latin typeface="Calibri" panose="020F0502020204030204" pitchFamily="34" charset="0"/>
                <a:cs typeface="Calibri" panose="020F0502020204030204" pitchFamily="34" charset="0"/>
              </a:rPr>
              <a:t>it will teach you a LOT about how to write well-formatted Python3 (and how to </a:t>
            </a:r>
            <a:r>
              <a:rPr lang="en-US" sz="2400" b="1">
                <a:latin typeface="Calibri" panose="020F0502020204030204" pitchFamily="34" charset="0"/>
                <a:cs typeface="Calibri" panose="020F0502020204030204" pitchFamily="34" charset="0"/>
              </a:rPr>
              <a:t>avoid</a:t>
            </a:r>
            <a:r>
              <a:rPr lang="en-US" sz="2400">
                <a:latin typeface="Calibri" panose="020F0502020204030204" pitchFamily="34" charset="0"/>
                <a:cs typeface="Calibri" panose="020F0502020204030204" pitchFamily="34" charset="0"/>
              </a:rPr>
              <a:t> writing </a:t>
            </a:r>
            <a:r>
              <a:rPr lang="en-US" sz="2400" b="1">
                <a:latin typeface="Calibri" panose="020F0502020204030204" pitchFamily="34" charset="0"/>
                <a:cs typeface="Calibri" panose="020F0502020204030204" pitchFamily="34" charset="0"/>
              </a:rPr>
              <a:t>badly formatted</a:t>
            </a:r>
            <a:r>
              <a:rPr lang="en-US" sz="2400">
                <a:latin typeface="Calibri" panose="020F0502020204030204" pitchFamily="34" charset="0"/>
                <a:cs typeface="Calibri" panose="020F0502020204030204" pitchFamily="34" charset="0"/>
              </a:rPr>
              <a:t> Python3).</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r>
              <a:rPr lang="en-US" sz="2400" b="1">
                <a:highlight>
                  <a:srgbClr val="FFFF00"/>
                </a:highlight>
                <a:latin typeface="Calibri" panose="020F0502020204030204" pitchFamily="34" charset="0"/>
                <a:cs typeface="Calibri" panose="020F0502020204030204" pitchFamily="34" charset="0"/>
              </a:rPr>
              <a:t>Use a Python3 linting program</a:t>
            </a:r>
            <a:r>
              <a:rPr lang="en-US" sz="2400" b="1">
                <a:latin typeface="Calibri" panose="020F0502020204030204" pitchFamily="34" charset="0"/>
                <a:cs typeface="Calibri" panose="020F0502020204030204" pitchFamily="34" charset="0"/>
              </a:rPr>
              <a:t> (such as pylint, see https://pypi.org/project/pylint/ )</a:t>
            </a:r>
            <a:r>
              <a:rPr lang="en-US" sz="2400">
                <a:latin typeface="Calibri" panose="020F0502020204030204" pitchFamily="34" charset="0"/>
                <a:cs typeface="Calibri" panose="020F0502020204030204" pitchFamily="34" charset="0"/>
              </a:rPr>
              <a:t> </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to systematically flag any departures from PEP 8. </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Be aware that some Python linting program scoring may be somewhat "twitchy..."</a:t>
            </a:r>
          </a:p>
        </p:txBody>
      </p:sp>
      <p:sp>
        <p:nvSpPr>
          <p:cNvPr id="4" name="Slide Number Placeholder 3">
            <a:extLst>
              <a:ext uri="{FF2B5EF4-FFF2-40B4-BE49-F238E27FC236}">
                <a16:creationId xmlns:a16="http://schemas.microsoft.com/office/drawing/2014/main" id="{274F902E-EFF5-FBAC-87A1-230249F41996}"/>
              </a:ext>
            </a:extLst>
          </p:cNvPr>
          <p:cNvSpPr>
            <a:spLocks noGrp="1"/>
          </p:cNvSpPr>
          <p:nvPr>
            <p:ph type="sldNum" sz="quarter" idx="12"/>
          </p:nvPr>
        </p:nvSpPr>
        <p:spPr/>
        <p:txBody>
          <a:bodyPr/>
          <a:lstStyle/>
          <a:p>
            <a:fld id="{3FD30764-6A12-1944-9F3A-72E2B79B36CF}" type="slidenum">
              <a:rPr lang="en-US"/>
              <a:t>15</a:t>
            </a:fld>
            <a:endParaRPr lang="en-US"/>
          </a:p>
        </p:txBody>
      </p:sp>
    </p:spTree>
    <p:extLst>
      <p:ext uri="{BB962C8B-B14F-4D97-AF65-F5344CB8AC3E}">
        <p14:creationId xmlns:p14="http://schemas.microsoft.com/office/powerpoint/2010/main" val="772445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helloworld.py: </a:t>
            </a:r>
            <a:r>
              <a:rPr lang="en-US" sz="3200" b="1">
                <a:highlight>
                  <a:srgbClr val="FFFF00"/>
                </a:highlight>
                <a:latin typeface="Calibri" panose="020F0502020204030204" pitchFamily="34" charset="0"/>
                <a:cs typeface="Calibri" panose="020F0502020204030204" pitchFamily="34" charset="0"/>
              </a:rPr>
              <a:t>one line of Python3</a:t>
            </a:r>
            <a:r>
              <a:rPr lang="en-US" sz="3200" b="1">
                <a:latin typeface="Calibri" panose="020F0502020204030204" pitchFamily="34" charset="0"/>
                <a:cs typeface="Calibri" panose="020F0502020204030204" pitchFamily="34" charset="0"/>
              </a:rPr>
              <a:t> </a:t>
            </a:r>
            <a:r>
              <a:rPr lang="en-US" sz="3200" b="1">
                <a:latin typeface="Calibri" panose="020F0502020204030204" pitchFamily="34" charset="0"/>
                <a:cs typeface="Calibri" panose="020F0502020204030204" pitchFamily="34" charset="0"/>
                <a:sym typeface="Wingdings" pitchFamily="2" charset="2"/>
              </a:rPr>
              <a:t> a </a:t>
            </a:r>
            <a:r>
              <a:rPr lang="en-US" sz="3200" b="1">
                <a:solidFill>
                  <a:srgbClr val="FF0000"/>
                </a:solidFill>
                <a:latin typeface="Calibri" panose="020F0502020204030204" pitchFamily="34" charset="0"/>
                <a:cs typeface="Calibri" panose="020F0502020204030204" pitchFamily="34" charset="0"/>
              </a:rPr>
              <a:t>0/10</a:t>
            </a:r>
            <a:r>
              <a:rPr lang="en-US" sz="3200" b="1">
                <a:latin typeface="Calibri" panose="020F0502020204030204" pitchFamily="34" charset="0"/>
                <a:cs typeface="Calibri" panose="020F0502020204030204" pitchFamily="34" charset="0"/>
              </a:rPr>
              <a:t> score from pylint...</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pPr>
              <a:spcAft>
                <a:spcPts val="1000"/>
              </a:spcAft>
            </a:pPr>
            <a:r>
              <a:rPr lang="en-US" sz="2400"/>
              <a:t>Every developer in the world has created a "Hello, world!" program when learning to use a new programming language. For example, in Python3:</a:t>
            </a:r>
          </a:p>
          <a:p>
            <a:pPr marL="457200" indent="0">
              <a:buNone/>
            </a:pP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cat helloworld.py</a:t>
            </a:r>
            <a:br>
              <a:rPr lang="en-US" sz="2000" b="1">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print("Hello, world!")</a:t>
            </a:r>
          </a:p>
          <a:p>
            <a:pPr marL="457200" indent="0">
              <a:buNone/>
            </a:pP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python3 helloworld.py</a:t>
            </a:r>
            <a:br>
              <a:rPr lang="en-US" sz="2000" b="1">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Hello, world!</a:t>
            </a:r>
          </a:p>
          <a:p>
            <a:pPr>
              <a:spcAft>
                <a:spcPts val="1000"/>
              </a:spcAft>
            </a:pPr>
            <a:endParaRPr lang="en-US" sz="2400">
              <a:latin typeface="Calibri" panose="020F0502020204030204" pitchFamily="34" charset="0"/>
              <a:cs typeface="Calibri" panose="020F0502020204030204" pitchFamily="34" charset="0"/>
            </a:endParaRPr>
          </a:p>
          <a:p>
            <a:pPr>
              <a:spcAft>
                <a:spcPts val="1000"/>
              </a:spcAft>
            </a:pPr>
            <a:r>
              <a:rPr lang="en-US" sz="2400">
                <a:latin typeface="Calibri" panose="020F0502020204030204" pitchFamily="34" charset="0"/>
                <a:cs typeface="Calibri" panose="020F0502020204030204" pitchFamily="34" charset="0"/>
              </a:rPr>
              <a:t>But if you </a:t>
            </a:r>
            <a:r>
              <a:rPr lang="en-US" sz="2000">
                <a:latin typeface="Courier New" panose="02070309020205020404" pitchFamily="49" charset="0"/>
                <a:cs typeface="Courier New" panose="02070309020205020404" pitchFamily="49" charset="0"/>
              </a:rPr>
              <a:t>pylint</a:t>
            </a:r>
            <a:r>
              <a:rPr lang="en-US" sz="2400">
                <a:latin typeface="Calibri" panose="020F0502020204030204" pitchFamily="34" charset="0"/>
                <a:cs typeface="Calibri" panose="020F0502020204030204" pitchFamily="34" charset="0"/>
              </a:rPr>
              <a:t> that code, you'll get a </a:t>
            </a:r>
            <a:r>
              <a:rPr lang="en-US" sz="2400" b="1">
                <a:solidFill>
                  <a:srgbClr val="FF0000"/>
                </a:solidFill>
                <a:latin typeface="Calibri" panose="020F0502020204030204" pitchFamily="34" charset="0"/>
                <a:cs typeface="Calibri" panose="020F0502020204030204" pitchFamily="34" charset="0"/>
              </a:rPr>
              <a:t>0/10</a:t>
            </a:r>
            <a:r>
              <a:rPr lang="en-US" sz="2400">
                <a:latin typeface="Calibri" panose="020F0502020204030204" pitchFamily="34" charset="0"/>
                <a:cs typeface="Calibri" panose="020F0502020204030204" pitchFamily="34" charset="0"/>
              </a:rPr>
              <a:t> rating!</a:t>
            </a:r>
          </a:p>
          <a:p>
            <a:pPr marL="457200" indent="0">
              <a:buNone/>
            </a:pP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pylint helloworld.py</a:t>
            </a:r>
            <a:br>
              <a:rPr lang="en-US" sz="2000" b="1">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 Module helloworld</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helloworld.py:1:0: C0114: Missing module docstring (missing-module-docstring)</a:t>
            </a:r>
            <a:br>
              <a:rPr lang="en-US" sz="2000">
                <a:latin typeface="Courier New" panose="02070309020205020404" pitchFamily="49" charset="0"/>
                <a:cs typeface="Courier New" panose="02070309020205020404" pitchFamily="49" charset="0"/>
              </a:rPr>
            </a:b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Your code has been rated at </a:t>
            </a:r>
            <a:r>
              <a:rPr lang="en-US" sz="2000" b="1">
                <a:solidFill>
                  <a:srgbClr val="FF0000"/>
                </a:solidFill>
                <a:latin typeface="Courier New" panose="02070309020205020404" pitchFamily="49" charset="0"/>
                <a:cs typeface="Courier New" panose="02070309020205020404" pitchFamily="49" charset="0"/>
              </a:rPr>
              <a:t>0.00/10</a:t>
            </a:r>
            <a:r>
              <a:rPr lang="en-US" sz="2000">
                <a:latin typeface="Courier New" panose="02070309020205020404" pitchFamily="49" charset="0"/>
                <a:cs typeface="Courier New" panose="02070309020205020404" pitchFamily="49" charset="0"/>
              </a:rPr>
              <a:t> (previous run: 0.00/10, +0.00)</a:t>
            </a:r>
          </a:p>
          <a:p>
            <a:pPr marL="457200" indent="0">
              <a:buNone/>
            </a:pPr>
            <a:endParaRPr lang="en-US" sz="2200" b="1">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0A5F9A10-1A0A-2F44-BEA4-048051681938}"/>
              </a:ext>
            </a:extLst>
          </p:cNvPr>
          <p:cNvSpPr>
            <a:spLocks noGrp="1"/>
          </p:cNvSpPr>
          <p:nvPr>
            <p:ph type="sldNum" sz="quarter" idx="12"/>
          </p:nvPr>
        </p:nvSpPr>
        <p:spPr/>
        <p:txBody>
          <a:bodyPr/>
          <a:lstStyle/>
          <a:p>
            <a:fld id="{3FD30764-6A12-1944-9F3A-72E2B79B36CF}" type="slidenum">
              <a:rPr lang="en-US"/>
              <a:t>16</a:t>
            </a:fld>
            <a:endParaRPr lang="en-US"/>
          </a:p>
        </p:txBody>
      </p:sp>
    </p:spTree>
    <p:extLst>
      <p:ext uri="{BB962C8B-B14F-4D97-AF65-F5344CB8AC3E}">
        <p14:creationId xmlns:p14="http://schemas.microsoft.com/office/powerpoint/2010/main" val="1108123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helloworld.py: add a doc string to then get a 10/10 from pylint</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pPr marL="0" indent="0">
              <a:buNone/>
            </a:pPr>
            <a:r>
              <a:rPr lang="en-US" sz="2400">
                <a:latin typeface="Calibri" panose="020F0502020204030204" pitchFamily="34" charset="0"/>
                <a:cs typeface="Calibri" panose="020F0502020204030204" pitchFamily="34" charset="0"/>
              </a:rPr>
              <a:t>The "cataclysmic problem" here? A missing doc string:</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pPr marL="0" indent="0">
              <a:buNone/>
            </a:pPr>
            <a:r>
              <a:rPr lang="en-US" sz="2200" b="1">
                <a:latin typeface="Courier New" panose="02070309020205020404" pitchFamily="49" charset="0"/>
                <a:cs typeface="Courier New" panose="02070309020205020404" pitchFamily="49" charset="0"/>
              </a:rPr>
              <a:t>$ cat helloworld.py</a:t>
            </a:r>
            <a:br>
              <a:rPr lang="en-US" sz="2200" b="1">
                <a:latin typeface="Courier New" panose="02070309020205020404" pitchFamily="49" charset="0"/>
                <a:cs typeface="Courier New" panose="02070309020205020404" pitchFamily="49" charset="0"/>
              </a:rPr>
            </a:br>
            <a:r>
              <a:rPr lang="en-US" sz="2200">
                <a:highlight>
                  <a:srgbClr val="FFFF00"/>
                </a:highlight>
                <a:latin typeface="Courier New" panose="02070309020205020404" pitchFamily="49" charset="0"/>
                <a:cs typeface="Courier New" panose="02070309020205020404" pitchFamily="49" charset="0"/>
              </a:rPr>
              <a:t>""" Everyone's favorite first program """</a:t>
            </a:r>
            <a:br>
              <a:rPr lang="en-US" sz="2200">
                <a:highlight>
                  <a:srgbClr val="FFFF00"/>
                </a:highlight>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print("Hello, world!")</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pPr marL="0" indent="0">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pylint helloworld.py</a:t>
            </a:r>
            <a:br>
              <a:rPr lang="en-US" sz="2200" b="1">
                <a:latin typeface="Courier New" panose="02070309020205020404" pitchFamily="49" charset="0"/>
                <a:cs typeface="Courier New" panose="02070309020205020404" pitchFamily="49" charset="0"/>
              </a:rPr>
            </a:br>
            <a:br>
              <a:rPr lang="en-US" sz="2200" b="1">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Your code has been rated at </a:t>
            </a:r>
            <a:r>
              <a:rPr lang="en-US" sz="2200" b="1">
                <a:solidFill>
                  <a:srgbClr val="00B050"/>
                </a:solidFill>
                <a:latin typeface="Courier New" panose="02070309020205020404" pitchFamily="49" charset="0"/>
                <a:cs typeface="Courier New" panose="02070309020205020404" pitchFamily="49" charset="0"/>
              </a:rPr>
              <a:t>10.00/10</a:t>
            </a:r>
            <a:r>
              <a:rPr lang="en-US" sz="2200">
                <a:latin typeface="Courier New" panose="02070309020205020404" pitchFamily="49" charset="0"/>
                <a:cs typeface="Courier New" panose="02070309020205020404" pitchFamily="49" charset="0"/>
              </a:rPr>
              <a:t> (previous run: 0.00/10, +10.00)</a:t>
            </a:r>
          </a:p>
          <a:p>
            <a:pPr marL="0" indent="0">
              <a:buNone/>
            </a:pPr>
            <a:endParaRPr lang="en-US" sz="2200">
              <a:latin typeface="Courier New" panose="02070309020205020404" pitchFamily="49" charset="0"/>
              <a:cs typeface="Courier New" panose="02070309020205020404" pitchFamily="49" charset="0"/>
            </a:endParaRPr>
          </a:p>
          <a:p>
            <a:pPr marL="0" indent="0">
              <a:buNone/>
            </a:pPr>
            <a:r>
              <a:rPr lang="en-US" sz="2400">
                <a:latin typeface="Calibri" panose="020F0502020204030204" pitchFamily="34" charset="0"/>
                <a:cs typeface="Calibri" panose="020F0502020204030204" pitchFamily="34" charset="0"/>
              </a:rPr>
              <a:t>Other program checkers may want still further stylistic tweaks. For example,</a:t>
            </a:r>
            <a:br>
              <a:rPr lang="en-US" sz="2400">
                <a:latin typeface="Calibri" panose="020F0502020204030204" pitchFamily="34" charset="0"/>
                <a:cs typeface="Calibri" panose="020F0502020204030204" pitchFamily="34" charset="0"/>
              </a:rPr>
            </a:br>
            <a:r>
              <a:rPr lang="en-US" sz="2200">
                <a:latin typeface="Courier New" panose="02070309020205020404" pitchFamily="49" charset="0"/>
                <a:cs typeface="Courier New" panose="02070309020205020404" pitchFamily="49" charset="0"/>
              </a:rPr>
              <a:t>black (https://github.com/psf/black), </a:t>
            </a:r>
            <a:r>
              <a:rPr lang="en-US" sz="2400">
                <a:latin typeface="Calibri" panose="020F0502020204030204" pitchFamily="34" charset="0"/>
                <a:cs typeface="Calibri" panose="020F0502020204030204" pitchFamily="34" charset="0"/>
              </a:rPr>
              <a:t>"The Uncompromising Code Formatter" insists that there should be a blank line between the doc string and the </a:t>
            </a:r>
            <a:r>
              <a:rPr lang="en-US" sz="2200">
                <a:latin typeface="Courier New" panose="02070309020205020404" pitchFamily="49" charset="0"/>
                <a:cs typeface="Courier New" panose="02070309020205020404" pitchFamily="49" charset="0"/>
              </a:rPr>
              <a:t>print</a:t>
            </a:r>
            <a:r>
              <a:rPr lang="en-US" sz="2400">
                <a:latin typeface="Calibri" panose="020F0502020204030204" pitchFamily="34" charset="0"/>
                <a:cs typeface="Calibri" panose="020F0502020204030204" pitchFamily="34" charset="0"/>
              </a:rPr>
              <a:t> command, too. Some may even lecture you about use of single vs double quote marks for strings.</a:t>
            </a:r>
          </a:p>
        </p:txBody>
      </p:sp>
      <p:sp>
        <p:nvSpPr>
          <p:cNvPr id="4" name="Slide Number Placeholder 3">
            <a:extLst>
              <a:ext uri="{FF2B5EF4-FFF2-40B4-BE49-F238E27FC236}">
                <a16:creationId xmlns:a16="http://schemas.microsoft.com/office/drawing/2014/main" id="{BB8B7E52-E0BE-D28E-D620-0D9F9568AF3A}"/>
              </a:ext>
            </a:extLst>
          </p:cNvPr>
          <p:cNvSpPr>
            <a:spLocks noGrp="1"/>
          </p:cNvSpPr>
          <p:nvPr>
            <p:ph type="sldNum" sz="quarter" idx="12"/>
          </p:nvPr>
        </p:nvSpPr>
        <p:spPr/>
        <p:txBody>
          <a:bodyPr/>
          <a:lstStyle/>
          <a:p>
            <a:fld id="{3FD30764-6A12-1944-9F3A-72E2B79B36CF}" type="slidenum">
              <a:rPr lang="en-US"/>
              <a:t>17</a:t>
            </a:fld>
            <a:endParaRPr lang="en-US"/>
          </a:p>
        </p:txBody>
      </p:sp>
    </p:spTree>
    <p:extLst>
      <p:ext uri="{BB962C8B-B14F-4D97-AF65-F5344CB8AC3E}">
        <p14:creationId xmlns:p14="http://schemas.microsoft.com/office/powerpoint/2010/main" val="810301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251461" y="240031"/>
            <a:ext cx="5314949" cy="4914900"/>
          </a:xfrm>
        </p:spPr>
        <p:txBody>
          <a:bodyPr>
            <a:normAutofit/>
          </a:bodyPr>
          <a:lstStyle/>
          <a:p>
            <a:pPr algn="l"/>
            <a:r>
              <a:rPr lang="en-US" sz="3200" b="1">
                <a:latin typeface="Calibri" panose="020F0502020204030204" pitchFamily="34" charset="0"/>
                <a:cs typeface="Calibri" panose="020F0502020204030204" pitchFamily="34" charset="0"/>
              </a:rPr>
              <a:t>3. Python3 and </a:t>
            </a:r>
            <a:r>
              <a:rPr lang="en-US" sz="3200" b="1">
                <a:highlight>
                  <a:srgbClr val="FFFF00"/>
                </a:highlight>
                <a:latin typeface="Calibri" panose="020F0502020204030204" pitchFamily="34" charset="0"/>
                <a:cs typeface="Calibri" panose="020F0502020204030204" pitchFamily="34" charset="0"/>
              </a:rPr>
              <a:t>LLMs</a:t>
            </a:r>
            <a:br>
              <a:rPr lang="en-US" sz="3200" b="1">
                <a:latin typeface="Calibri" panose="020F0502020204030204" pitchFamily="34" charset="0"/>
                <a:cs typeface="Calibri" panose="020F0502020204030204" pitchFamily="34" charset="0"/>
              </a:rPr>
            </a:br>
            <a:br>
              <a:rPr lang="en-US" sz="32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Risks of Using An LLM to Write Code</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Dealing with </a:t>
            </a:r>
            <a:r>
              <a:rPr lang="en-US" sz="2400" b="1">
                <a:latin typeface="Calibri" panose="020F0502020204030204" pitchFamily="34" charset="0"/>
                <a:cs typeface="Calibri" panose="020F0502020204030204" pitchFamily="34" charset="0"/>
              </a:rPr>
              <a:t>Mechanical Issues</a:t>
            </a:r>
            <a:r>
              <a:rPr lang="en-US" sz="2400">
                <a:latin typeface="Calibri" panose="020F0502020204030204" pitchFamily="34" charset="0"/>
                <a:cs typeface="Calibri" panose="020F0502020204030204" pitchFamily="34" charset="0"/>
              </a:rPr>
              <a:t> When Cutting-and-Pasting LLM Generated Code</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LLM-Generated Code May Have </a:t>
            </a:r>
            <a:r>
              <a:rPr lang="en-US" sz="2400" b="1">
                <a:latin typeface="Calibri" panose="020F0502020204030204" pitchFamily="34" charset="0"/>
                <a:cs typeface="Calibri" panose="020F0502020204030204" pitchFamily="34" charset="0"/>
              </a:rPr>
              <a:t>Stylistic Problems</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LLMs May Make </a:t>
            </a:r>
            <a:r>
              <a:rPr lang="en-US" sz="2400" b="1">
                <a:latin typeface="Calibri" panose="020F0502020204030204" pitchFamily="34" charset="0"/>
                <a:cs typeface="Calibri" panose="020F0502020204030204" pitchFamily="34" charset="0"/>
              </a:rPr>
              <a:t>Wrong Assumptions</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LLMs Solutions May be Initially Be </a:t>
            </a:r>
            <a:r>
              <a:rPr lang="en-US" sz="2400" b="1">
                <a:latin typeface="Calibri" panose="020F0502020204030204" pitchFamily="34" charset="0"/>
                <a:cs typeface="Calibri" panose="020F0502020204030204" pitchFamily="34" charset="0"/>
              </a:rPr>
              <a:t>"Minimally Responsive"</a:t>
            </a:r>
            <a:r>
              <a:rPr lang="en-US" sz="2400">
                <a:latin typeface="Calibri" panose="020F0502020204030204" pitchFamily="34" charset="0"/>
                <a:cs typeface="Calibri" panose="020F0502020204030204" pitchFamily="34" charset="0"/>
              </a:rPr>
              <a:t> (Unless Pushed)</a:t>
            </a:r>
          </a:p>
        </p:txBody>
      </p:sp>
      <p:pic>
        <p:nvPicPr>
          <p:cNvPr id="3" name="Picture 2">
            <a:extLst>
              <a:ext uri="{FF2B5EF4-FFF2-40B4-BE49-F238E27FC236}">
                <a16:creationId xmlns:a16="http://schemas.microsoft.com/office/drawing/2014/main" id="{48635A59-8621-8ADF-0D65-BAEA8DEC6720}"/>
              </a:ext>
            </a:extLst>
          </p:cNvPr>
          <p:cNvPicPr>
            <a:picLocks noChangeAspect="1"/>
          </p:cNvPicPr>
          <p:nvPr/>
        </p:nvPicPr>
        <p:blipFill>
          <a:blip r:embed="rId2"/>
          <a:stretch>
            <a:fillRect/>
          </a:stretch>
        </p:blipFill>
        <p:spPr>
          <a:xfrm>
            <a:off x="6970426" y="240031"/>
            <a:ext cx="4754196" cy="5792586"/>
          </a:xfrm>
          <a:prstGeom prst="rect">
            <a:avLst/>
          </a:prstGeom>
        </p:spPr>
      </p:pic>
      <p:sp>
        <p:nvSpPr>
          <p:cNvPr id="6" name="TextBox 5">
            <a:extLst>
              <a:ext uri="{FF2B5EF4-FFF2-40B4-BE49-F238E27FC236}">
                <a16:creationId xmlns:a16="http://schemas.microsoft.com/office/drawing/2014/main" id="{9174D932-6452-0307-588D-FF479E27B2E0}"/>
              </a:ext>
            </a:extLst>
          </p:cNvPr>
          <p:cNvSpPr txBox="1"/>
          <p:nvPr/>
        </p:nvSpPr>
        <p:spPr>
          <a:xfrm>
            <a:off x="6970426" y="6032617"/>
            <a:ext cx="4956747" cy="646331"/>
          </a:xfrm>
          <a:prstGeom prst="rect">
            <a:avLst/>
          </a:prstGeom>
          <a:noFill/>
        </p:spPr>
        <p:txBody>
          <a:bodyPr wrap="square">
            <a:spAutoFit/>
          </a:bodyPr>
          <a:lstStyle/>
          <a:p>
            <a:r>
              <a:rPr lang="en-US"/>
              <a:t>https://xkcd.com/1289/ [</a:t>
            </a:r>
            <a:r>
              <a:rPr lang="en-US" sz="1800"/>
              <a:t>license: </a:t>
            </a:r>
            <a:br>
              <a:rPr lang="en-US" sz="1800"/>
            </a:br>
            <a:r>
              <a:rPr lang="en-US" sz="1800"/>
              <a:t>https://creativecommons.org/licenses/by-nc/2.5/ ]</a:t>
            </a:r>
            <a:endParaRPr lang="en-US"/>
          </a:p>
        </p:txBody>
      </p:sp>
    </p:spTree>
    <p:extLst>
      <p:ext uri="{BB962C8B-B14F-4D97-AF65-F5344CB8AC3E}">
        <p14:creationId xmlns:p14="http://schemas.microsoft.com/office/powerpoint/2010/main" val="342321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200722" y="136525"/>
            <a:ext cx="11778945" cy="423545"/>
          </a:xfrm>
        </p:spPr>
        <p:txBody>
          <a:bodyPr>
            <a:normAutofit/>
          </a:bodyPr>
          <a:lstStyle/>
          <a:p>
            <a:r>
              <a:rPr lang="en-US" sz="3200" b="1">
                <a:latin typeface="Calibri" panose="020F0502020204030204" pitchFamily="34" charset="0"/>
                <a:cs typeface="Calibri" panose="020F0502020204030204" pitchFamily="34" charset="0"/>
              </a:rPr>
              <a:t>Using An LLM To Write Code</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54380"/>
            <a:ext cx="11671442" cy="5821081"/>
          </a:xfrm>
        </p:spPr>
        <p:txBody>
          <a:bodyPr>
            <a:normAutofit/>
          </a:bodyPr>
          <a:lstStyle/>
          <a:p>
            <a:r>
              <a:rPr lang="en-US" sz="2400" b="1">
                <a:latin typeface="Calibri" panose="020F0502020204030204" pitchFamily="34" charset="0"/>
                <a:cs typeface="Calibri" panose="020F0502020204030204" pitchFamily="34" charset="0"/>
              </a:rPr>
              <a:t>ChatGPT</a:t>
            </a:r>
            <a:r>
              <a:rPr lang="en-US" sz="2400">
                <a:latin typeface="Calibri" panose="020F0502020204030204" pitchFamily="34" charset="0"/>
                <a:cs typeface="Calibri" panose="020F0502020204030204" pitchFamily="34" charset="0"/>
              </a:rPr>
              <a:t> and other "large language models" can now be used to produce Python3 code.</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They may at least help you get a </a:t>
            </a:r>
            <a:r>
              <a:rPr lang="en-US" sz="2400" b="1">
                <a:latin typeface="Calibri" panose="020F0502020204030204" pitchFamily="34" charset="0"/>
                <a:cs typeface="Calibri" panose="020F0502020204030204" pitchFamily="34" charset="0"/>
              </a:rPr>
              <a:t>starting point</a:t>
            </a:r>
            <a:r>
              <a:rPr lang="en-US" sz="2400">
                <a:latin typeface="Calibri" panose="020F0502020204030204" pitchFamily="34" charset="0"/>
                <a:cs typeface="Calibri" panose="020F0502020204030204" pitchFamily="34" charset="0"/>
              </a:rPr>
              <a:t> for some coding projects.</a:t>
            </a:r>
          </a:p>
          <a:p>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If you do decide to use a LLM as a </a:t>
            </a:r>
            <a:r>
              <a:rPr lang="en-US" sz="2400" b="1">
                <a:latin typeface="Calibri" panose="020F0502020204030204" pitchFamily="34" charset="0"/>
                <a:cs typeface="Calibri" panose="020F0502020204030204" pitchFamily="34" charset="0"/>
              </a:rPr>
              <a:t>"programming partner,"</a:t>
            </a:r>
            <a:r>
              <a:rPr lang="en-US" sz="2400">
                <a:latin typeface="Calibri" panose="020F0502020204030204" pitchFamily="34" charset="0"/>
                <a:cs typeface="Calibri" panose="020F0502020204030204" pitchFamily="34" charset="0"/>
              </a:rPr>
              <a:t> carefully review and test the code it provides. Just like working with any coding partner do NOT assume that the code you get from ChatGPT or any LLM will even run! YOU are still responsible for all the code you deliver, even if your LLM "partner" drafted some (or all) of it for you.</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r>
              <a:rPr lang="en-US" sz="2400" b="1">
                <a:latin typeface="Calibri" panose="020F0502020204030204" pitchFamily="34" charset="0"/>
                <a:cs typeface="Calibri" panose="020F0502020204030204" pitchFamily="34" charset="0"/>
              </a:rPr>
              <a:t>Mechanical copy/paste issue?</a:t>
            </a:r>
            <a:r>
              <a:rPr lang="en-US" sz="2400">
                <a:latin typeface="Calibri" panose="020F0502020204030204" pitchFamily="34" charset="0"/>
                <a:cs typeface="Calibri" panose="020F0502020204030204" pitchFamily="34" charset="0"/>
              </a:rPr>
              <a:t> if you get code from ChatGPT (or a similar LLM) and then </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try pasting it into a vi or vim text editor window, you may find that it "auto-indents excessively" or "pastes weird." If you run into that, try setting vi "paste" mode first:</a:t>
            </a:r>
          </a:p>
          <a:p>
            <a:pPr marL="457200" indent="0">
              <a:spcAft>
                <a:spcPts val="1000"/>
              </a:spcAft>
              <a:buNone/>
            </a:pPr>
            <a:r>
              <a:rPr lang="en-US" sz="2200">
                <a:latin typeface="Courier New" panose="02070309020205020404" pitchFamily="49" charset="0"/>
                <a:cs typeface="Courier New" panose="02070309020205020404" pitchFamily="49" charset="0"/>
              </a:rPr>
              <a:t>:</a:t>
            </a:r>
            <a:r>
              <a:rPr lang="en-US" sz="2200" b="1">
                <a:latin typeface="Courier New" panose="02070309020205020404" pitchFamily="49" charset="0"/>
                <a:cs typeface="Courier New" panose="02070309020205020404" pitchFamily="49" charset="0"/>
              </a:rPr>
              <a:t>set paste</a:t>
            </a:r>
          </a:p>
          <a:p>
            <a:pPr indent="0">
              <a:buNone/>
            </a:pPr>
            <a:r>
              <a:rPr lang="en-US" sz="2400">
                <a:latin typeface="Calibri" panose="020F0502020204030204" pitchFamily="34" charset="0"/>
                <a:cs typeface="Calibri" panose="020F0502020204030204" pitchFamily="34" charset="0"/>
              </a:rPr>
              <a:t>When done pasting, you can turn paste mode back off (if you want to) with</a:t>
            </a:r>
            <a:endParaRPr lang="en-US" sz="2200" b="1">
              <a:latin typeface="Courier New" panose="02070309020205020404" pitchFamily="49" charset="0"/>
              <a:cs typeface="Courier New" panose="02070309020205020404" pitchFamily="49" charset="0"/>
            </a:endParaRPr>
          </a:p>
          <a:p>
            <a:pPr marL="457200" indent="0">
              <a:buNone/>
            </a:pPr>
            <a:r>
              <a:rPr lang="en-US" sz="2200" b="1">
                <a:latin typeface="Courier New" panose="02070309020205020404" pitchFamily="49" charset="0"/>
                <a:cs typeface="Courier New" panose="02070309020205020404" pitchFamily="49" charset="0"/>
              </a:rPr>
              <a:t>:set nopaste</a:t>
            </a:r>
          </a:p>
        </p:txBody>
      </p:sp>
      <p:sp>
        <p:nvSpPr>
          <p:cNvPr id="4" name="Slide Number Placeholder 3">
            <a:extLst>
              <a:ext uri="{FF2B5EF4-FFF2-40B4-BE49-F238E27FC236}">
                <a16:creationId xmlns:a16="http://schemas.microsoft.com/office/drawing/2014/main" id="{7D1EC777-E3A6-9BDB-0606-4C539CC1F786}"/>
              </a:ext>
            </a:extLst>
          </p:cNvPr>
          <p:cNvSpPr>
            <a:spLocks noGrp="1"/>
          </p:cNvSpPr>
          <p:nvPr>
            <p:ph type="sldNum" sz="quarter" idx="12"/>
          </p:nvPr>
        </p:nvSpPr>
        <p:spPr/>
        <p:txBody>
          <a:bodyPr/>
          <a:lstStyle/>
          <a:p>
            <a:fld id="{3FD30764-6A12-1944-9F3A-72E2B79B36CF}" type="slidenum">
              <a:rPr lang="en-US"/>
              <a:t>19</a:t>
            </a:fld>
            <a:endParaRPr lang="en-US"/>
          </a:p>
        </p:txBody>
      </p:sp>
    </p:spTree>
    <p:extLst>
      <p:ext uri="{BB962C8B-B14F-4D97-AF65-F5344CB8AC3E}">
        <p14:creationId xmlns:p14="http://schemas.microsoft.com/office/powerpoint/2010/main" val="302144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08711"/>
          </a:xfrm>
        </p:spPr>
        <p:txBody>
          <a:bodyPr>
            <a:normAutofit/>
          </a:bodyPr>
          <a:lstStyle/>
          <a:p>
            <a:r>
              <a:rPr lang="en-US" sz="3200" b="1">
                <a:latin typeface="Calibri" panose="020F0502020204030204" pitchFamily="34" charset="0"/>
                <a:cs typeface="Calibri" panose="020F0502020204030204" pitchFamily="34" charset="0"/>
              </a:rPr>
              <a:t>On Writing Python3 Code</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25190"/>
            <a:ext cx="11671442" cy="5750271"/>
          </a:xfrm>
        </p:spPr>
        <p:txBody>
          <a:bodyPr>
            <a:normAutofit/>
          </a:bodyPr>
          <a:lstStyle/>
          <a:p>
            <a:r>
              <a:rPr lang="en-US" sz="2400" b="1"/>
              <a:t>Virtually anyone can learn to write Python3 code. </a:t>
            </a:r>
            <a:r>
              <a:rPr lang="en-US" sz="2400"/>
              <a:t>Python3's a very forgiving language with </a:t>
            </a:r>
            <a:r>
              <a:rPr lang="en-US" sz="2400" b="1"/>
              <a:t>excellent documentation</a:t>
            </a:r>
            <a:r>
              <a:rPr lang="en-US" sz="2400"/>
              <a:t> and exceptionally </a:t>
            </a:r>
            <a:r>
              <a:rPr lang="en-US" sz="2400" b="1"/>
              <a:t>clear and informative error messages.</a:t>
            </a:r>
            <a:r>
              <a:rPr lang="en-US" sz="2400"/>
              <a:t> </a:t>
            </a:r>
          </a:p>
          <a:p>
            <a:endParaRPr lang="en-US" sz="2400" b="1"/>
          </a:p>
          <a:p>
            <a:r>
              <a:rPr lang="en-US" sz="2400" b="1"/>
              <a:t>Learning to code Python3 is like learning to fly in a good trainer aircraft:</a:t>
            </a:r>
            <a:r>
              <a:rPr lang="en-US" sz="2400"/>
              <a:t> it seems designed to self-correct and works hard to keep you "in the air" and under control.</a:t>
            </a:r>
            <a:br>
              <a:rPr lang="en-US" sz="2400"/>
            </a:br>
            <a:endParaRPr lang="en-US" sz="2400"/>
          </a:p>
          <a:p>
            <a:r>
              <a:rPr lang="en-US" sz="2400"/>
              <a:t>We don't have the time to make you into a full-fledged professional Python3 coder, </a:t>
            </a:r>
            <a:br>
              <a:rPr lang="en-US" sz="2400"/>
            </a:br>
            <a:r>
              <a:rPr lang="en-US" sz="2400"/>
              <a:t>but we'll review some basics and </a:t>
            </a:r>
            <a:r>
              <a:rPr lang="en-US" sz="2400" b="1"/>
              <a:t>hopefully share at least a few new "tips" and "tricks" </a:t>
            </a:r>
            <a:r>
              <a:rPr lang="en-US" sz="2400"/>
              <a:t>you can add to your existing Python3 skills (if any).</a:t>
            </a:r>
          </a:p>
          <a:p>
            <a:endParaRPr lang="en-US" sz="2400"/>
          </a:p>
          <a:p>
            <a:r>
              <a:rPr lang="en-US" sz="2400" b="1"/>
              <a:t>We're generally going to assume that you're working on a Mac laptop,</a:t>
            </a:r>
            <a:r>
              <a:rPr lang="en-US" sz="2400"/>
              <a:t> but most of what we discuss will be equally applicable to those of you using Windows Subsystem for Linux under MS Windows </a:t>
            </a:r>
            <a:r>
              <a:rPr lang="en-US" sz="2400">
                <a:latin typeface="Calibri" panose="020F0502020204030204" pitchFamily="34" charset="0"/>
                <a:cs typeface="Calibri" panose="020F0502020204030204" pitchFamily="34" charset="0"/>
                <a:sym typeface="Wingdings" pitchFamily="2" charset="2"/>
              </a:rPr>
              <a:t>(https://learn.microsoft.com/en-us/windows/wsl/install) </a:t>
            </a:r>
            <a:r>
              <a:rPr lang="en-US" sz="2400"/>
              <a:t>or to those of you using a Linux distribution such as Debian or RedHat.</a:t>
            </a:r>
          </a:p>
        </p:txBody>
      </p:sp>
      <p:sp>
        <p:nvSpPr>
          <p:cNvPr id="4" name="Slide Number Placeholder 3">
            <a:extLst>
              <a:ext uri="{FF2B5EF4-FFF2-40B4-BE49-F238E27FC236}">
                <a16:creationId xmlns:a16="http://schemas.microsoft.com/office/drawing/2014/main" id="{6C91B954-567B-556F-CDFA-75EE980EA9AF}"/>
              </a:ext>
            </a:extLst>
          </p:cNvPr>
          <p:cNvSpPr>
            <a:spLocks noGrp="1"/>
          </p:cNvSpPr>
          <p:nvPr>
            <p:ph type="sldNum" sz="quarter" idx="12"/>
          </p:nvPr>
        </p:nvSpPr>
        <p:spPr/>
        <p:txBody>
          <a:bodyPr/>
          <a:lstStyle/>
          <a:p>
            <a:fld id="{3FD30764-6A12-1944-9F3A-72E2B79B36CF}" type="slidenum">
              <a:rPr lang="en-US"/>
              <a:t>2</a:t>
            </a:fld>
            <a:endParaRPr lang="en-US"/>
          </a:p>
        </p:txBody>
      </p:sp>
    </p:spTree>
    <p:extLst>
      <p:ext uri="{BB962C8B-B14F-4D97-AF65-F5344CB8AC3E}">
        <p14:creationId xmlns:p14="http://schemas.microsoft.com/office/powerpoint/2010/main" val="2274216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200722" y="215757"/>
            <a:ext cx="11778945" cy="458613"/>
          </a:xfrm>
        </p:spPr>
        <p:txBody>
          <a:bodyPr>
            <a:normAutofit/>
          </a:bodyPr>
          <a:lstStyle/>
          <a:p>
            <a:r>
              <a:rPr lang="en-US" sz="3200" b="1">
                <a:latin typeface="Calibri" panose="020F0502020204030204" pitchFamily="34" charset="0"/>
                <a:cs typeface="Calibri" panose="020F0502020204030204" pitchFamily="34" charset="0"/>
              </a:rPr>
              <a:t>A Sample LLM Python Code Generation Project (In One Sentence)</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0120"/>
            <a:ext cx="11671442" cy="5615341"/>
          </a:xfrm>
        </p:spPr>
        <p:txBody>
          <a:bodyPr>
            <a:normAutofit/>
          </a:bodyPr>
          <a:lstStyle/>
          <a:p>
            <a:r>
              <a:rPr lang="en-US" sz="2400" b="1">
                <a:latin typeface="Calibri" panose="020F0502020204030204" pitchFamily="34" charset="0"/>
                <a:cs typeface="Calibri" panose="020F0502020204030204" pitchFamily="34" charset="0"/>
              </a:rPr>
              <a:t>"Write sample Python3 code to read in and parse sample spam email messages."</a:t>
            </a:r>
          </a:p>
          <a:p>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We tried the free version of Chat GPT 3.5 that's available at</a:t>
            </a:r>
            <a:br>
              <a:rPr lang="en-US">
                <a:latin typeface="Courier New" panose="02070309020205020404" pitchFamily="49" charset="0"/>
                <a:cs typeface="Courier New" panose="02070309020205020404" pitchFamily="49" charset="0"/>
              </a:rPr>
            </a:br>
            <a:endParaRPr lang="en-US">
              <a:latin typeface="Courier New" panose="02070309020205020404" pitchFamily="49" charset="0"/>
              <a:cs typeface="Courier New" panose="02070309020205020404" pitchFamily="49" charset="0"/>
            </a:endParaRPr>
          </a:p>
          <a:p>
            <a:pPr marL="457200" indent="0">
              <a:buNone/>
            </a:pPr>
            <a:r>
              <a:rPr lang="en-US" sz="2200">
                <a:latin typeface="Courier New" panose="02070309020205020404" pitchFamily="49" charset="0"/>
                <a:cs typeface="Courier New" panose="02070309020205020404" pitchFamily="49" charset="0"/>
              </a:rPr>
              <a:t>https://chat.openai.com/</a:t>
            </a:r>
          </a:p>
        </p:txBody>
      </p:sp>
      <p:sp>
        <p:nvSpPr>
          <p:cNvPr id="4" name="Slide Number Placeholder 3">
            <a:extLst>
              <a:ext uri="{FF2B5EF4-FFF2-40B4-BE49-F238E27FC236}">
                <a16:creationId xmlns:a16="http://schemas.microsoft.com/office/drawing/2014/main" id="{4673B55F-7247-8842-B93F-172A44A27B67}"/>
              </a:ext>
            </a:extLst>
          </p:cNvPr>
          <p:cNvSpPr>
            <a:spLocks noGrp="1"/>
          </p:cNvSpPr>
          <p:nvPr>
            <p:ph type="sldNum" sz="quarter" idx="12"/>
          </p:nvPr>
        </p:nvSpPr>
        <p:spPr/>
        <p:txBody>
          <a:bodyPr/>
          <a:lstStyle/>
          <a:p>
            <a:fld id="{3FD30764-6A12-1944-9F3A-72E2B79B36CF}" type="slidenum">
              <a:rPr lang="en-US"/>
              <a:t>20</a:t>
            </a:fld>
            <a:endParaRPr lang="en-US"/>
          </a:p>
        </p:txBody>
      </p:sp>
    </p:spTree>
    <p:extLst>
      <p:ext uri="{BB962C8B-B14F-4D97-AF65-F5344CB8AC3E}">
        <p14:creationId xmlns:p14="http://schemas.microsoft.com/office/powerpoint/2010/main" val="2170756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542526"/>
          </a:xfrm>
        </p:spPr>
        <p:txBody>
          <a:bodyPr>
            <a:normAutofit/>
          </a:bodyPr>
          <a:lstStyle/>
          <a:p>
            <a:r>
              <a:rPr lang="en-US" sz="3200" b="1">
                <a:latin typeface="Calibri" panose="020F0502020204030204" pitchFamily="34" charset="0"/>
                <a:cs typeface="Calibri" panose="020F0502020204030204" pitchFamily="34" charset="0"/>
              </a:rPr>
              <a:t>Sample ChatGPT Output (pylint rated the first code at 5.95/10.0)</a:t>
            </a:r>
          </a:p>
        </p:txBody>
      </p:sp>
      <p:pic>
        <p:nvPicPr>
          <p:cNvPr id="7" name="Picture 6">
            <a:extLst>
              <a:ext uri="{FF2B5EF4-FFF2-40B4-BE49-F238E27FC236}">
                <a16:creationId xmlns:a16="http://schemas.microsoft.com/office/drawing/2014/main" id="{22F74DB8-A665-5DA1-B660-5C374FF01DD2}"/>
              </a:ext>
            </a:extLst>
          </p:cNvPr>
          <p:cNvPicPr>
            <a:picLocks noChangeAspect="1"/>
          </p:cNvPicPr>
          <p:nvPr/>
        </p:nvPicPr>
        <p:blipFill>
          <a:blip r:embed="rId2"/>
          <a:stretch>
            <a:fillRect/>
          </a:stretch>
        </p:blipFill>
        <p:spPr>
          <a:xfrm>
            <a:off x="473061" y="892098"/>
            <a:ext cx="7772400" cy="5542132"/>
          </a:xfrm>
          <a:prstGeom prst="rect">
            <a:avLst/>
          </a:prstGeom>
        </p:spPr>
      </p:pic>
      <p:sp>
        <p:nvSpPr>
          <p:cNvPr id="3" name="Slide Number Placeholder 2">
            <a:extLst>
              <a:ext uri="{FF2B5EF4-FFF2-40B4-BE49-F238E27FC236}">
                <a16:creationId xmlns:a16="http://schemas.microsoft.com/office/drawing/2014/main" id="{E31C50D8-2DB0-8B2C-DAF4-C6953192B6EF}"/>
              </a:ext>
            </a:extLst>
          </p:cNvPr>
          <p:cNvSpPr>
            <a:spLocks noGrp="1"/>
          </p:cNvSpPr>
          <p:nvPr>
            <p:ph type="sldNum" sz="quarter" idx="12"/>
          </p:nvPr>
        </p:nvSpPr>
        <p:spPr/>
        <p:txBody>
          <a:bodyPr/>
          <a:lstStyle/>
          <a:p>
            <a:fld id="{3FD30764-6A12-1944-9F3A-72E2B79B36CF}" type="slidenum">
              <a:rPr lang="en-US"/>
              <a:t>21</a:t>
            </a:fld>
            <a:endParaRPr lang="en-US"/>
          </a:p>
        </p:txBody>
      </p:sp>
    </p:spTree>
    <p:extLst>
      <p:ext uri="{BB962C8B-B14F-4D97-AF65-F5344CB8AC3E}">
        <p14:creationId xmlns:p14="http://schemas.microsoft.com/office/powerpoint/2010/main" val="197813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6"/>
            <a:ext cx="11671442" cy="754399"/>
          </a:xfrm>
        </p:spPr>
        <p:txBody>
          <a:bodyPr>
            <a:normAutofit/>
          </a:bodyPr>
          <a:lstStyle/>
          <a:p>
            <a:r>
              <a:rPr lang="en-US" sz="3200" b="1">
                <a:latin typeface="Calibri" panose="020F0502020204030204" pitchFamily="34" charset="0"/>
                <a:cs typeface="Calibri" panose="020F0502020204030204" pitchFamily="34" charset="0"/>
              </a:rPr>
              <a:t>Even After Repeated Iterations, </a:t>
            </a:r>
            <a:br>
              <a:rPr lang="en-US" sz="3200" b="1">
                <a:latin typeface="Calibri" panose="020F0502020204030204" pitchFamily="34" charset="0"/>
                <a:cs typeface="Calibri" panose="020F0502020204030204" pitchFamily="34" charset="0"/>
              </a:rPr>
            </a:br>
            <a:r>
              <a:rPr lang="en-US" sz="3200" b="1">
                <a:latin typeface="Calibri" panose="020F0502020204030204" pitchFamily="34" charset="0"/>
                <a:cs typeface="Calibri" panose="020F0502020204030204" pitchFamily="34" charset="0"/>
              </a:rPr>
              <a:t>ChatGPT Code STILL Didn't Follow Basic Python3 Coding Standards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1188720"/>
            <a:ext cx="11671442" cy="5386741"/>
          </a:xfrm>
        </p:spPr>
        <p:txBody>
          <a:bodyPr>
            <a:noAutofit/>
          </a:bodyPr>
          <a:lstStyle/>
          <a:p>
            <a:pPr marL="0" indent="0">
              <a:lnSpc>
                <a:spcPct val="100000"/>
              </a:lnSpc>
              <a:spcBef>
                <a:spcPts val="0"/>
              </a:spcBef>
              <a:buNone/>
            </a:pPr>
            <a:r>
              <a:rPr lang="en-US" sz="1700">
                <a:latin typeface="Courier New" panose="02070309020205020404" pitchFamily="49" charset="0"/>
                <a:cs typeface="Courier New" panose="02070309020205020404" pitchFamily="49" charset="0"/>
              </a:rPr>
              <a:t>$ </a:t>
            </a:r>
            <a:r>
              <a:rPr lang="en-US" sz="1700" b="1">
                <a:latin typeface="Courier New" panose="02070309020205020404" pitchFamily="49" charset="0"/>
                <a:cs typeface="Courier New" panose="02070309020205020404" pitchFamily="49" charset="0"/>
              </a:rPr>
              <a:t>pylint test5.py</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 Module test5</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test5.py:43:0: C0303: Trailing whitespace (trailing-whitespace)</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test5.py:46:0: C0303: Trailing whitespace (trailing-whitespace)</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test5.py:56:0: C0305: Trailing newlines (trailing-newlines)</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test5.py:1:0: C0114: Missing module docstring (missing-module-docstring)</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test5.py:4:16: W0621: Redefining name 'file_path' from outer scope (line 48) (redefined-outer-name)</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test5.py:16:8: W0621: Redefining name 'subject' from outer scope (line 49) (redefined-outer-name)</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test5.py:17:8: W0621: Redefining name 'sender' from outer scope (line 49) (redefined-outer-name)</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test5.py:18:8: W0621: Redefining name 'receiver' from outer scope (line 49) (redefined-outer-name)</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[etc]</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Your code has been rated at 7.30/10 (previous run: 7.30/10, +0.00)</a:t>
            </a:r>
          </a:p>
          <a:p>
            <a:pPr marL="0" indent="0">
              <a:lnSpc>
                <a:spcPct val="100000"/>
              </a:lnSpc>
              <a:spcBef>
                <a:spcPts val="0"/>
              </a:spcBef>
              <a:buNone/>
            </a:pPr>
            <a:endParaRPr lang="en-US" sz="18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400">
                <a:latin typeface="Calibri" panose="020F0502020204030204" pitchFamily="34" charset="0"/>
                <a:cs typeface="Calibri" panose="020F0502020204030204" pitchFamily="34" charset="0"/>
              </a:rPr>
              <a:t>You can obviously clean those up, but you shouldn't </a:t>
            </a:r>
            <a:r>
              <a:rPr lang="en-US" sz="2400" i="1">
                <a:latin typeface="Calibri" panose="020F0502020204030204" pitchFamily="34" charset="0"/>
                <a:cs typeface="Calibri" panose="020F0502020204030204" pitchFamily="34" charset="0"/>
              </a:rPr>
              <a:t>have to</a:t>
            </a:r>
            <a:r>
              <a:rPr lang="en-US" sz="2400">
                <a:latin typeface="Calibri" panose="020F0502020204030204" pitchFamily="34" charset="0"/>
                <a:cs typeface="Calibri" panose="020F0502020204030204" pitchFamily="34" charset="0"/>
              </a:rPr>
              <a:t> handle mechanical issues.</a:t>
            </a:r>
          </a:p>
        </p:txBody>
      </p:sp>
      <p:sp>
        <p:nvSpPr>
          <p:cNvPr id="4" name="Slide Number Placeholder 3">
            <a:extLst>
              <a:ext uri="{FF2B5EF4-FFF2-40B4-BE49-F238E27FC236}">
                <a16:creationId xmlns:a16="http://schemas.microsoft.com/office/drawing/2014/main" id="{92EAB2C1-9CD1-E1D2-392D-D231E46B9B6C}"/>
              </a:ext>
            </a:extLst>
          </p:cNvPr>
          <p:cNvSpPr>
            <a:spLocks noGrp="1"/>
          </p:cNvSpPr>
          <p:nvPr>
            <p:ph type="sldNum" sz="quarter" idx="12"/>
          </p:nvPr>
        </p:nvSpPr>
        <p:spPr/>
        <p:txBody>
          <a:bodyPr/>
          <a:lstStyle/>
          <a:p>
            <a:fld id="{3FD30764-6A12-1944-9F3A-72E2B79B36CF}" type="slidenum">
              <a:rPr lang="en-US"/>
              <a:t>22</a:t>
            </a:fld>
            <a:endParaRPr lang="en-US"/>
          </a:p>
        </p:txBody>
      </p:sp>
    </p:spTree>
    <p:extLst>
      <p:ext uri="{BB962C8B-B14F-4D97-AF65-F5344CB8AC3E}">
        <p14:creationId xmlns:p14="http://schemas.microsoft.com/office/powerpoint/2010/main" val="2281975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0" y="215757"/>
            <a:ext cx="12192000" cy="542526"/>
          </a:xfrm>
        </p:spPr>
        <p:txBody>
          <a:bodyPr>
            <a:normAutofit/>
          </a:bodyPr>
          <a:lstStyle/>
          <a:p>
            <a:pPr algn="ctr"/>
            <a:r>
              <a:rPr lang="en-US" sz="3200" b="1">
                <a:latin typeface="Calibri" panose="020F0502020204030204" pitchFamily="34" charset="0"/>
                <a:cs typeface="Calibri" panose="020F0502020204030204" pitchFamily="34" charset="0"/>
              </a:rPr>
              <a:t>More Substantially, It Simply "Assumed" I'd Be Using Maildir Format</a:t>
            </a:r>
          </a:p>
        </p:txBody>
      </p:sp>
      <p:pic>
        <p:nvPicPr>
          <p:cNvPr id="5" name="Picture 4">
            <a:extLst>
              <a:ext uri="{FF2B5EF4-FFF2-40B4-BE49-F238E27FC236}">
                <a16:creationId xmlns:a16="http://schemas.microsoft.com/office/drawing/2014/main" id="{1846C229-DC77-DF74-B1FD-DA9766A198E9}"/>
              </a:ext>
            </a:extLst>
          </p:cNvPr>
          <p:cNvPicPr>
            <a:picLocks noChangeAspect="1"/>
          </p:cNvPicPr>
          <p:nvPr/>
        </p:nvPicPr>
        <p:blipFill>
          <a:blip r:embed="rId2"/>
          <a:stretch>
            <a:fillRect/>
          </a:stretch>
        </p:blipFill>
        <p:spPr>
          <a:xfrm>
            <a:off x="398680" y="797469"/>
            <a:ext cx="7644105" cy="5748297"/>
          </a:xfrm>
          <a:prstGeom prst="rect">
            <a:avLst/>
          </a:prstGeom>
        </p:spPr>
      </p:pic>
      <p:sp>
        <p:nvSpPr>
          <p:cNvPr id="3" name="Slide Number Placeholder 2">
            <a:extLst>
              <a:ext uri="{FF2B5EF4-FFF2-40B4-BE49-F238E27FC236}">
                <a16:creationId xmlns:a16="http://schemas.microsoft.com/office/drawing/2014/main" id="{A7BC79B7-A681-6ED5-295B-9CC6E5FFCFA9}"/>
              </a:ext>
            </a:extLst>
          </p:cNvPr>
          <p:cNvSpPr>
            <a:spLocks noGrp="1"/>
          </p:cNvSpPr>
          <p:nvPr>
            <p:ph type="sldNum" sz="quarter" idx="12"/>
          </p:nvPr>
        </p:nvSpPr>
        <p:spPr/>
        <p:txBody>
          <a:bodyPr/>
          <a:lstStyle/>
          <a:p>
            <a:fld id="{3FD30764-6A12-1944-9F3A-72E2B79B36CF}" type="slidenum">
              <a:rPr lang="en-US"/>
              <a:t>23</a:t>
            </a:fld>
            <a:endParaRPr lang="en-US"/>
          </a:p>
        </p:txBody>
      </p:sp>
    </p:spTree>
    <p:extLst>
      <p:ext uri="{BB962C8B-B14F-4D97-AF65-F5344CB8AC3E}">
        <p14:creationId xmlns:p14="http://schemas.microsoft.com/office/powerpoint/2010/main" val="2943786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542526"/>
          </a:xfrm>
        </p:spPr>
        <p:txBody>
          <a:bodyPr>
            <a:normAutofit/>
          </a:bodyPr>
          <a:lstStyle/>
          <a:p>
            <a:r>
              <a:rPr lang="en-US" sz="3200" b="1">
                <a:latin typeface="Calibri" panose="020F0502020204030204" pitchFamily="34" charset="0"/>
                <a:cs typeface="Calibri" panose="020F0502020204030204" pitchFamily="34" charset="0"/>
              </a:rPr>
              <a:t>And What About MIME Multi-part Messages?</a:t>
            </a:r>
          </a:p>
        </p:txBody>
      </p:sp>
      <p:pic>
        <p:nvPicPr>
          <p:cNvPr id="4" name="Picture 3">
            <a:extLst>
              <a:ext uri="{FF2B5EF4-FFF2-40B4-BE49-F238E27FC236}">
                <a16:creationId xmlns:a16="http://schemas.microsoft.com/office/drawing/2014/main" id="{F5EEF987-92FD-FFAF-477F-3BBF6ED5403E}"/>
              </a:ext>
            </a:extLst>
          </p:cNvPr>
          <p:cNvPicPr>
            <a:picLocks noChangeAspect="1"/>
          </p:cNvPicPr>
          <p:nvPr/>
        </p:nvPicPr>
        <p:blipFill>
          <a:blip r:embed="rId2"/>
          <a:stretch>
            <a:fillRect/>
          </a:stretch>
        </p:blipFill>
        <p:spPr>
          <a:xfrm>
            <a:off x="308225" y="892097"/>
            <a:ext cx="7399636" cy="5564459"/>
          </a:xfrm>
          <a:prstGeom prst="rect">
            <a:avLst/>
          </a:prstGeom>
        </p:spPr>
      </p:pic>
      <p:sp>
        <p:nvSpPr>
          <p:cNvPr id="3" name="Slide Number Placeholder 2">
            <a:extLst>
              <a:ext uri="{FF2B5EF4-FFF2-40B4-BE49-F238E27FC236}">
                <a16:creationId xmlns:a16="http://schemas.microsoft.com/office/drawing/2014/main" id="{29F6497B-80D2-24ED-C8C4-400BC58D9DE3}"/>
              </a:ext>
            </a:extLst>
          </p:cNvPr>
          <p:cNvSpPr>
            <a:spLocks noGrp="1"/>
          </p:cNvSpPr>
          <p:nvPr>
            <p:ph type="sldNum" sz="quarter" idx="12"/>
          </p:nvPr>
        </p:nvSpPr>
        <p:spPr/>
        <p:txBody>
          <a:bodyPr/>
          <a:lstStyle/>
          <a:p>
            <a:fld id="{3FD30764-6A12-1944-9F3A-72E2B79B36CF}" type="slidenum">
              <a:rPr lang="en-US"/>
              <a:t>24</a:t>
            </a:fld>
            <a:endParaRPr lang="en-US"/>
          </a:p>
        </p:txBody>
      </p:sp>
    </p:spTree>
    <p:extLst>
      <p:ext uri="{BB962C8B-B14F-4D97-AF65-F5344CB8AC3E}">
        <p14:creationId xmlns:p14="http://schemas.microsoft.com/office/powerpoint/2010/main" val="3941133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542526"/>
          </a:xfrm>
        </p:spPr>
        <p:txBody>
          <a:bodyPr>
            <a:normAutofit/>
          </a:bodyPr>
          <a:lstStyle/>
          <a:p>
            <a:r>
              <a:rPr lang="en-US" sz="3200" b="1">
                <a:latin typeface="Calibri" panose="020F0502020204030204" pitchFamily="34" charset="0"/>
                <a:cs typeface="Calibri" panose="020F0502020204030204" pitchFamily="34" charset="0"/>
              </a:rPr>
              <a:t>Full headers? (we ARE working with spam samples, after all)</a:t>
            </a:r>
          </a:p>
        </p:txBody>
      </p:sp>
      <p:pic>
        <p:nvPicPr>
          <p:cNvPr id="5" name="Picture 4">
            <a:extLst>
              <a:ext uri="{FF2B5EF4-FFF2-40B4-BE49-F238E27FC236}">
                <a16:creationId xmlns:a16="http://schemas.microsoft.com/office/drawing/2014/main" id="{6B97F5EF-E57E-523E-9BB8-47AFD2355C47}"/>
              </a:ext>
            </a:extLst>
          </p:cNvPr>
          <p:cNvPicPr>
            <a:picLocks noChangeAspect="1"/>
          </p:cNvPicPr>
          <p:nvPr/>
        </p:nvPicPr>
        <p:blipFill>
          <a:blip r:embed="rId2"/>
          <a:stretch>
            <a:fillRect/>
          </a:stretch>
        </p:blipFill>
        <p:spPr>
          <a:xfrm>
            <a:off x="387529" y="914400"/>
            <a:ext cx="7418325" cy="5578513"/>
          </a:xfrm>
          <a:prstGeom prst="rect">
            <a:avLst/>
          </a:prstGeom>
        </p:spPr>
      </p:pic>
      <p:sp>
        <p:nvSpPr>
          <p:cNvPr id="3" name="Slide Number Placeholder 2">
            <a:extLst>
              <a:ext uri="{FF2B5EF4-FFF2-40B4-BE49-F238E27FC236}">
                <a16:creationId xmlns:a16="http://schemas.microsoft.com/office/drawing/2014/main" id="{B723B877-87B6-CEF7-C5B4-B24940228595}"/>
              </a:ext>
            </a:extLst>
          </p:cNvPr>
          <p:cNvSpPr>
            <a:spLocks noGrp="1"/>
          </p:cNvSpPr>
          <p:nvPr>
            <p:ph type="sldNum" sz="quarter" idx="12"/>
          </p:nvPr>
        </p:nvSpPr>
        <p:spPr/>
        <p:txBody>
          <a:bodyPr/>
          <a:lstStyle/>
          <a:p>
            <a:fld id="{3FD30764-6A12-1944-9F3A-72E2B79B36CF}" type="slidenum">
              <a:rPr lang="en-US"/>
              <a:t>25</a:t>
            </a:fld>
            <a:endParaRPr lang="en-US"/>
          </a:p>
        </p:txBody>
      </p:sp>
    </p:spTree>
    <p:extLst>
      <p:ext uri="{BB962C8B-B14F-4D97-AF65-F5344CB8AC3E}">
        <p14:creationId xmlns:p14="http://schemas.microsoft.com/office/powerpoint/2010/main" val="3063660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542526"/>
          </a:xfrm>
        </p:spPr>
        <p:txBody>
          <a:bodyPr>
            <a:normAutofit/>
          </a:bodyPr>
          <a:lstStyle/>
          <a:p>
            <a:r>
              <a:rPr lang="en-US" sz="3200" b="1">
                <a:latin typeface="Calibri" panose="020F0502020204030204" pitchFamily="34" charset="0"/>
                <a:cs typeface="Calibri" panose="020F0502020204030204" pitchFamily="34" charset="0"/>
              </a:rPr>
              <a:t>Human Users </a:t>
            </a:r>
            <a:r>
              <a:rPr lang="en-US" sz="3200" b="1">
                <a:latin typeface="Calibri" panose="020F0502020204030204" pitchFamily="34" charset="0"/>
                <a:cs typeface="Calibri" panose="020F0502020204030204" pitchFamily="34" charset="0"/>
                <a:sym typeface="Wingdings" pitchFamily="2" charset="2"/>
              </a:rPr>
              <a:t></a:t>
            </a:r>
            <a:r>
              <a:rPr lang="en-US" sz="3200" b="1">
                <a:latin typeface="Calibri" panose="020F0502020204030204" pitchFamily="34" charset="0"/>
                <a:cs typeface="Calibri" panose="020F0502020204030204" pitchFamily="34" charset="0"/>
              </a:rPr>
              <a:t> Should Get Human-formatted Output...</a:t>
            </a:r>
          </a:p>
        </p:txBody>
      </p:sp>
      <p:pic>
        <p:nvPicPr>
          <p:cNvPr id="4" name="Picture 3">
            <a:extLst>
              <a:ext uri="{FF2B5EF4-FFF2-40B4-BE49-F238E27FC236}">
                <a16:creationId xmlns:a16="http://schemas.microsoft.com/office/drawing/2014/main" id="{4D055F40-19EE-814B-1AAF-7DF858BD176E}"/>
              </a:ext>
            </a:extLst>
          </p:cNvPr>
          <p:cNvPicPr>
            <a:picLocks noChangeAspect="1"/>
          </p:cNvPicPr>
          <p:nvPr/>
        </p:nvPicPr>
        <p:blipFill>
          <a:blip r:embed="rId2"/>
          <a:stretch>
            <a:fillRect/>
          </a:stretch>
        </p:blipFill>
        <p:spPr>
          <a:xfrm>
            <a:off x="308225" y="797469"/>
            <a:ext cx="7584789" cy="5703692"/>
          </a:xfrm>
          <a:prstGeom prst="rect">
            <a:avLst/>
          </a:prstGeom>
        </p:spPr>
      </p:pic>
      <p:sp>
        <p:nvSpPr>
          <p:cNvPr id="3" name="Slide Number Placeholder 2">
            <a:extLst>
              <a:ext uri="{FF2B5EF4-FFF2-40B4-BE49-F238E27FC236}">
                <a16:creationId xmlns:a16="http://schemas.microsoft.com/office/drawing/2014/main" id="{5FF654DA-4DB1-06E6-00A6-F94C83502FE3}"/>
              </a:ext>
            </a:extLst>
          </p:cNvPr>
          <p:cNvSpPr>
            <a:spLocks noGrp="1"/>
          </p:cNvSpPr>
          <p:nvPr>
            <p:ph type="sldNum" sz="quarter" idx="12"/>
          </p:nvPr>
        </p:nvSpPr>
        <p:spPr/>
        <p:txBody>
          <a:bodyPr/>
          <a:lstStyle/>
          <a:p>
            <a:fld id="{3FD30764-6A12-1944-9F3A-72E2B79B36CF}" type="slidenum">
              <a:rPr lang="en-US"/>
              <a:t>26</a:t>
            </a:fld>
            <a:endParaRPr lang="en-US"/>
          </a:p>
        </p:txBody>
      </p:sp>
    </p:spTree>
    <p:extLst>
      <p:ext uri="{BB962C8B-B14F-4D97-AF65-F5344CB8AC3E}">
        <p14:creationId xmlns:p14="http://schemas.microsoft.com/office/powerpoint/2010/main" val="3043645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A65101-23BF-DC86-3410-4233D1813629}"/>
              </a:ext>
            </a:extLst>
          </p:cNvPr>
          <p:cNvPicPr>
            <a:picLocks noChangeAspect="1"/>
          </p:cNvPicPr>
          <p:nvPr/>
        </p:nvPicPr>
        <p:blipFill>
          <a:blip r:embed="rId2"/>
          <a:stretch>
            <a:fillRect/>
          </a:stretch>
        </p:blipFill>
        <p:spPr>
          <a:xfrm>
            <a:off x="309111" y="278780"/>
            <a:ext cx="10142262" cy="6378497"/>
          </a:xfrm>
          <a:prstGeom prst="rect">
            <a:avLst/>
          </a:prstGeom>
        </p:spPr>
      </p:pic>
      <p:sp>
        <p:nvSpPr>
          <p:cNvPr id="2" name="TextBox 1">
            <a:extLst>
              <a:ext uri="{FF2B5EF4-FFF2-40B4-BE49-F238E27FC236}">
                <a16:creationId xmlns:a16="http://schemas.microsoft.com/office/drawing/2014/main" id="{760C1EEC-6F88-A7C0-F294-BE23BA0A7006}"/>
              </a:ext>
            </a:extLst>
          </p:cNvPr>
          <p:cNvSpPr txBox="1"/>
          <p:nvPr/>
        </p:nvSpPr>
        <p:spPr>
          <a:xfrm>
            <a:off x="7394027" y="578325"/>
            <a:ext cx="2893869" cy="2246769"/>
          </a:xfrm>
          <a:prstGeom prst="rect">
            <a:avLst/>
          </a:prstGeom>
          <a:noFill/>
        </p:spPr>
        <p:txBody>
          <a:bodyPr wrap="none" rtlCol="0">
            <a:spAutoFit/>
          </a:bodyPr>
          <a:lstStyle/>
          <a:p>
            <a:r>
              <a:rPr lang="en-US" sz="2800" b="1" i="1">
                <a:solidFill>
                  <a:srgbClr val="FF0000"/>
                </a:solidFill>
              </a:rPr>
              <a:t>Sample output </a:t>
            </a:r>
            <a:br>
              <a:rPr lang="en-US" sz="2800" b="1" i="1">
                <a:solidFill>
                  <a:srgbClr val="FF0000"/>
                </a:solidFill>
              </a:rPr>
            </a:br>
            <a:r>
              <a:rPr lang="en-US" sz="2800" b="1" i="1">
                <a:solidFill>
                  <a:srgbClr val="FF0000"/>
                </a:solidFill>
              </a:rPr>
              <a:t>from the code...</a:t>
            </a:r>
            <a:br>
              <a:rPr lang="en-US" sz="2800" b="1" i="1">
                <a:solidFill>
                  <a:srgbClr val="FF0000"/>
                </a:solidFill>
              </a:rPr>
            </a:br>
            <a:r>
              <a:rPr lang="en-US" sz="2800" b="1" i="1">
                <a:solidFill>
                  <a:srgbClr val="FF0000"/>
                </a:solidFill>
              </a:rPr>
              <a:t>It DID (eventually)</a:t>
            </a:r>
            <a:br>
              <a:rPr lang="en-US" sz="2800" b="1" i="1">
                <a:solidFill>
                  <a:srgbClr val="FF0000"/>
                </a:solidFill>
              </a:rPr>
            </a:br>
            <a:r>
              <a:rPr lang="en-US" sz="2800" b="1" i="1">
                <a:solidFill>
                  <a:srgbClr val="FF0000"/>
                </a:solidFill>
              </a:rPr>
              <a:t>do what we'd </a:t>
            </a:r>
            <a:br>
              <a:rPr lang="en-US" sz="2800" b="1" i="1">
                <a:solidFill>
                  <a:srgbClr val="FF0000"/>
                </a:solidFill>
              </a:rPr>
            </a:br>
            <a:r>
              <a:rPr lang="en-US" sz="2800" b="1" i="1">
                <a:solidFill>
                  <a:srgbClr val="FF0000"/>
                </a:solidFill>
              </a:rPr>
              <a:t>wanted it to do...</a:t>
            </a:r>
          </a:p>
        </p:txBody>
      </p:sp>
      <p:sp>
        <p:nvSpPr>
          <p:cNvPr id="3" name="Slide Number Placeholder 2">
            <a:extLst>
              <a:ext uri="{FF2B5EF4-FFF2-40B4-BE49-F238E27FC236}">
                <a16:creationId xmlns:a16="http://schemas.microsoft.com/office/drawing/2014/main" id="{54F195D0-9D34-292D-8FBC-029BCBFEA42F}"/>
              </a:ext>
            </a:extLst>
          </p:cNvPr>
          <p:cNvSpPr>
            <a:spLocks noGrp="1"/>
          </p:cNvSpPr>
          <p:nvPr>
            <p:ph type="sldNum" sz="quarter" idx="12"/>
          </p:nvPr>
        </p:nvSpPr>
        <p:spPr/>
        <p:txBody>
          <a:bodyPr/>
          <a:lstStyle/>
          <a:p>
            <a:fld id="{3FD30764-6A12-1944-9F3A-72E2B79B36CF}" type="slidenum">
              <a:rPr lang="en-US"/>
              <a:t>27</a:t>
            </a:fld>
            <a:endParaRPr lang="en-US"/>
          </a:p>
        </p:txBody>
      </p:sp>
    </p:spTree>
    <p:extLst>
      <p:ext uri="{BB962C8B-B14F-4D97-AF65-F5344CB8AC3E}">
        <p14:creationId xmlns:p14="http://schemas.microsoft.com/office/powerpoint/2010/main" val="2820759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264826" y="289017"/>
            <a:ext cx="11599514" cy="6294663"/>
          </a:xfrm>
        </p:spPr>
        <p:txBody>
          <a:bodyPr>
            <a:normAutofit/>
          </a:bodyPr>
          <a:lstStyle/>
          <a:p>
            <a:pPr algn="l"/>
            <a:r>
              <a:rPr lang="en-US" sz="3200" b="1">
                <a:latin typeface="Calibri" panose="020F0502020204030204" pitchFamily="34" charset="0"/>
                <a:cs typeface="Calibri" panose="020F0502020204030204" pitchFamily="34" charset="0"/>
              </a:rPr>
              <a:t>4: Quick Review of Basic Python3 Statements: You Don't Need to Know  "Everything" To Have a Working Knowledge of Python3</a:t>
            </a:r>
            <a:br>
              <a:rPr lang="en-US" sz="3200" b="1">
                <a:latin typeface="Calibri" panose="020F0502020204030204" pitchFamily="34" charset="0"/>
                <a:cs typeface="Calibri" panose="020F0502020204030204" pitchFamily="34" charset="0"/>
              </a:rPr>
            </a:br>
            <a:br>
              <a:rPr lang="en-US" sz="3200" b="1">
                <a:latin typeface="Calibri" panose="020F0502020204030204" pitchFamily="34" charset="0"/>
                <a:cs typeface="Calibri" panose="020F0502020204030204" pitchFamily="34" charset="0"/>
              </a:rPr>
            </a:br>
            <a:br>
              <a:rPr lang="en-US" sz="3200" b="1">
                <a:latin typeface="Calibri" panose="020F0502020204030204" pitchFamily="34" charset="0"/>
                <a:cs typeface="Calibri" panose="020F0502020204030204" pitchFamily="34" charset="0"/>
              </a:rPr>
            </a:br>
            <a:br>
              <a:rPr lang="en-US" sz="3200" b="1">
                <a:latin typeface="Calibri" panose="020F0502020204030204" pitchFamily="34" charset="0"/>
                <a:cs typeface="Calibri" panose="020F0502020204030204" pitchFamily="34" charset="0"/>
              </a:rPr>
            </a:br>
            <a:br>
              <a:rPr lang="en-US" sz="3200" b="1">
                <a:latin typeface="Calibri" panose="020F0502020204030204" pitchFamily="34" charset="0"/>
                <a:cs typeface="Calibri" panose="020F0502020204030204" pitchFamily="34" charset="0"/>
              </a:rPr>
            </a:br>
            <a:br>
              <a:rPr lang="en-US" sz="2400" b="1">
                <a:highlight>
                  <a:srgbClr val="FFFF00"/>
                </a:highlight>
                <a:latin typeface="Calibri" panose="020F0502020204030204" pitchFamily="34" charset="0"/>
                <a:cs typeface="Calibri" panose="020F0502020204030204" pitchFamily="34" charset="0"/>
              </a:rPr>
            </a:br>
            <a:br>
              <a:rPr lang="en-US" sz="2400" b="1">
                <a:highlight>
                  <a:srgbClr val="FFFF00"/>
                </a:highlight>
                <a:latin typeface="Calibri" panose="020F0502020204030204" pitchFamily="34" charset="0"/>
                <a:cs typeface="Calibri" panose="020F0502020204030204" pitchFamily="34" charset="0"/>
              </a:rPr>
            </a:br>
            <a:br>
              <a:rPr lang="en-US" sz="2400" b="1">
                <a:highlight>
                  <a:srgbClr val="FFFF00"/>
                </a:highlight>
                <a:latin typeface="Calibri" panose="020F0502020204030204" pitchFamily="34" charset="0"/>
                <a:cs typeface="Calibri" panose="020F0502020204030204" pitchFamily="34" charset="0"/>
              </a:rPr>
            </a:br>
            <a:br>
              <a:rPr lang="en-US" sz="2400" b="1">
                <a:highlight>
                  <a:srgbClr val="FFFF00"/>
                </a:highlight>
                <a:latin typeface="Calibri" panose="020F0502020204030204" pitchFamily="34" charset="0"/>
                <a:cs typeface="Calibri" panose="020F0502020204030204" pitchFamily="34" charset="0"/>
              </a:rPr>
            </a:br>
            <a:br>
              <a:rPr lang="en-US" sz="2400" b="1">
                <a:highlight>
                  <a:srgbClr val="FFFF00"/>
                </a:highlight>
                <a:latin typeface="Calibri" panose="020F0502020204030204" pitchFamily="34" charset="0"/>
                <a:cs typeface="Calibri" panose="020F0502020204030204" pitchFamily="34" charset="0"/>
              </a:rPr>
            </a:br>
            <a:br>
              <a:rPr lang="en-US" sz="2400" b="1">
                <a:highlight>
                  <a:srgbClr val="FFFF00"/>
                </a:highlight>
                <a:latin typeface="Calibri" panose="020F0502020204030204" pitchFamily="34" charset="0"/>
                <a:cs typeface="Calibri" panose="020F0502020204030204" pitchFamily="34" charset="0"/>
              </a:rPr>
            </a:br>
            <a:br>
              <a:rPr lang="en-US" sz="3200" b="1">
                <a:highlight>
                  <a:srgbClr val="FFFF00"/>
                </a:highlight>
                <a:latin typeface="Calibri" panose="020F0502020204030204" pitchFamily="34" charset="0"/>
                <a:cs typeface="Calibri" panose="020F0502020204030204" pitchFamily="34" charset="0"/>
              </a:rPr>
            </a:br>
            <a:br>
              <a:rPr lang="en-US" sz="3200" b="1">
                <a:highlight>
                  <a:srgbClr val="FFFF00"/>
                </a:highlight>
                <a:latin typeface="Calibri" panose="020F0502020204030204" pitchFamily="34" charset="0"/>
                <a:cs typeface="Calibri" panose="020F0502020204030204" pitchFamily="34" charset="0"/>
              </a:rPr>
            </a:br>
            <a:r>
              <a:rPr lang="en-US" sz="3200" b="1">
                <a:latin typeface="Calibri" panose="020F0502020204030204" pitchFamily="34" charset="0"/>
                <a:cs typeface="Calibri" panose="020F0502020204030204" pitchFamily="34" charset="0"/>
              </a:rPr>
              <a:t>                                         </a:t>
            </a:r>
            <a:r>
              <a:rPr lang="en-US" sz="1600">
                <a:latin typeface="Calibri" panose="020F0502020204030204" pitchFamily="34" charset="0"/>
                <a:cs typeface="Calibri" panose="020F0502020204030204" pitchFamily="34" charset="0"/>
              </a:rPr>
              <a:t>Source: https://go.pendo.io/rs/185-LQW-370/imagess/</a:t>
            </a:r>
            <a:br>
              <a:rPr lang="en-US" sz="1600">
                <a:latin typeface="Calibri" panose="020F0502020204030204" pitchFamily="34" charset="0"/>
                <a:cs typeface="Calibri" panose="020F0502020204030204" pitchFamily="34" charset="0"/>
              </a:rPr>
            </a:br>
            <a:r>
              <a:rPr lang="en-US" sz="1600">
                <a:latin typeface="Calibri" panose="020F0502020204030204" pitchFamily="34" charset="0"/>
                <a:cs typeface="Calibri" panose="020F0502020204030204" pitchFamily="34" charset="0"/>
              </a:rPr>
              <a:t>                                                                                  Pendo_Whitepaper_2020_FeatureAdoptionReport_Refresh.pdf</a:t>
            </a:r>
          </a:p>
        </p:txBody>
      </p:sp>
      <p:pic>
        <p:nvPicPr>
          <p:cNvPr id="3" name="Picture 2">
            <a:extLst>
              <a:ext uri="{FF2B5EF4-FFF2-40B4-BE49-F238E27FC236}">
                <a16:creationId xmlns:a16="http://schemas.microsoft.com/office/drawing/2014/main" id="{1CB37B32-2B6F-EECA-E42D-68C9CD57067C}"/>
              </a:ext>
            </a:extLst>
          </p:cNvPr>
          <p:cNvPicPr>
            <a:picLocks noChangeAspect="1"/>
          </p:cNvPicPr>
          <p:nvPr/>
        </p:nvPicPr>
        <p:blipFill>
          <a:blip r:embed="rId2"/>
          <a:stretch>
            <a:fillRect/>
          </a:stretch>
        </p:blipFill>
        <p:spPr>
          <a:xfrm>
            <a:off x="4091940" y="1849120"/>
            <a:ext cx="7772400" cy="3939171"/>
          </a:xfrm>
          <a:prstGeom prst="rect">
            <a:avLst/>
          </a:prstGeom>
        </p:spPr>
      </p:pic>
    </p:spTree>
    <p:extLst>
      <p:ext uri="{BB962C8B-B14F-4D97-AF65-F5344CB8AC3E}">
        <p14:creationId xmlns:p14="http://schemas.microsoft.com/office/powerpoint/2010/main" val="3972366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Statements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r>
              <a:rPr lang="en-US" sz="2400"/>
              <a:t>Python3 has a compact grammar of routinely-used statements (plus a lot of additional obscure features that most people never use). The ten key non-I/O statement types are:</a:t>
            </a:r>
            <a:br>
              <a:rPr lang="en-US" sz="2400"/>
            </a:br>
            <a:endParaRPr lang="en-US" sz="2400"/>
          </a:p>
          <a:p>
            <a:pPr marL="914400" lvl="1" indent="-457200">
              <a:buFont typeface="+mj-lt"/>
              <a:buAutoNum type="arabicParenR"/>
            </a:pPr>
            <a:r>
              <a:rPr lang="en-US"/>
              <a:t>  Assignment (=)</a:t>
            </a:r>
          </a:p>
          <a:p>
            <a:pPr marL="914400" lvl="1" indent="-457200">
              <a:buFont typeface="+mj-lt"/>
              <a:buAutoNum type="arabicParenR"/>
            </a:pPr>
            <a:r>
              <a:rPr lang="en-US"/>
              <a:t>  Code Blocks (indentation)</a:t>
            </a:r>
          </a:p>
          <a:p>
            <a:pPr marL="914400" lvl="1" indent="-457200">
              <a:buFont typeface="+mj-lt"/>
              <a:buAutoNum type="arabicParenR"/>
            </a:pPr>
            <a:r>
              <a:rPr lang="en-US"/>
              <a:t>  Comments (</a:t>
            </a:r>
            <a:r>
              <a:rPr lang="en-US" sz="2200">
                <a:latin typeface="Courier New" panose="02070309020205020404" pitchFamily="49" charset="0"/>
                <a:cs typeface="Courier New" panose="02070309020205020404" pitchFamily="49" charset="0"/>
              </a:rPr>
              <a:t>#</a:t>
            </a:r>
            <a:r>
              <a:rPr lang="en-US"/>
              <a:t>)</a:t>
            </a:r>
          </a:p>
          <a:p>
            <a:pPr marL="914400" lvl="1" indent="-457200">
              <a:buFont typeface="+mj-lt"/>
              <a:buAutoNum type="arabicParenR"/>
            </a:pPr>
            <a:r>
              <a:rPr lang="en-US"/>
              <a:t>  Error handling with </a:t>
            </a:r>
            <a:r>
              <a:rPr lang="en-US" sz="2200">
                <a:latin typeface="Courier New" panose="02070309020205020404" pitchFamily="49" charset="0"/>
                <a:cs typeface="Courier New" panose="02070309020205020404" pitchFamily="49" charset="0"/>
              </a:rPr>
              <a:t>try/except</a:t>
            </a:r>
          </a:p>
          <a:p>
            <a:pPr marL="914400" lvl="1" indent="-457200">
              <a:buFont typeface="+mj-lt"/>
              <a:buAutoNum type="arabicParenR"/>
            </a:pPr>
            <a:r>
              <a:rPr lang="en-US"/>
              <a:t>  </a:t>
            </a:r>
            <a:r>
              <a:rPr lang="en-US">
                <a:latin typeface="Courier New" panose="02070309020205020404" pitchFamily="49" charset="0"/>
                <a:cs typeface="Courier New" panose="02070309020205020404" pitchFamily="49" charset="0"/>
              </a:rPr>
              <a:t>for</a:t>
            </a:r>
            <a:r>
              <a:rPr lang="en-US"/>
              <a:t> loops (plus </a:t>
            </a:r>
            <a:r>
              <a:rPr lang="en-US" sz="2200">
                <a:latin typeface="Courier New" panose="02070309020205020404" pitchFamily="49" charset="0"/>
                <a:cs typeface="Courier New" panose="02070309020205020404" pitchFamily="49" charset="0"/>
              </a:rPr>
              <a:t>break</a:t>
            </a:r>
            <a:r>
              <a:rPr lang="en-US"/>
              <a:t> and </a:t>
            </a:r>
            <a:r>
              <a:rPr lang="en-US" sz="2200">
                <a:latin typeface="Courier New" panose="02070309020205020404" pitchFamily="49" charset="0"/>
                <a:cs typeface="Courier New" panose="02070309020205020404" pitchFamily="49" charset="0"/>
              </a:rPr>
              <a:t>continue</a:t>
            </a:r>
            <a:r>
              <a:rPr lang="en-US"/>
              <a:t>)</a:t>
            </a:r>
          </a:p>
          <a:p>
            <a:pPr marL="914400" lvl="1" indent="-457200">
              <a:buFont typeface="+mj-lt"/>
              <a:buAutoNum type="arabicParenR"/>
            </a:pPr>
            <a:r>
              <a:rPr lang="en-US"/>
              <a:t>  </a:t>
            </a:r>
            <a:r>
              <a:rPr lang="en-US" sz="2200">
                <a:latin typeface="Courier New" panose="02070309020205020404" pitchFamily="49" charset="0"/>
                <a:cs typeface="Courier New" panose="02070309020205020404" pitchFamily="49" charset="0"/>
              </a:rPr>
              <a:t>if / elif / else</a:t>
            </a:r>
            <a:r>
              <a:rPr lang="en-US"/>
              <a:t> (conditional statement execution)</a:t>
            </a:r>
          </a:p>
          <a:p>
            <a:pPr marL="914400" lvl="1" indent="-457200">
              <a:buFont typeface="+mj-lt"/>
              <a:buAutoNum type="arabicParenR"/>
            </a:pPr>
            <a:r>
              <a:rPr lang="en-US">
                <a:latin typeface="Calibri" panose="020F0502020204030204" pitchFamily="34" charset="0"/>
                <a:cs typeface="Calibri" panose="020F0502020204030204" pitchFamily="34" charset="0"/>
              </a:rPr>
              <a:t>  </a:t>
            </a:r>
            <a:r>
              <a:rPr lang="en-US" sz="2200">
                <a:latin typeface="Courier New" panose="02070309020205020404" pitchFamily="49" charset="0"/>
                <a:cs typeface="Courier New" panose="02070309020205020404" pitchFamily="49" charset="0"/>
              </a:rPr>
              <a:t>import</a:t>
            </a:r>
          </a:p>
          <a:p>
            <a:pPr marL="914400" lvl="1" indent="-457200">
              <a:buFont typeface="+mj-lt"/>
              <a:buAutoNum type="arabicParenR"/>
            </a:pPr>
            <a:r>
              <a:rPr lang="en-US"/>
              <a:t>  User-Defined Functions (</a:t>
            </a:r>
            <a:r>
              <a:rPr lang="en-US" sz="2200">
                <a:latin typeface="Courier New" panose="02070309020205020404" pitchFamily="49" charset="0"/>
                <a:cs typeface="Courier New" panose="02070309020205020404" pitchFamily="49" charset="0"/>
              </a:rPr>
              <a:t>def / return</a:t>
            </a:r>
            <a:r>
              <a:rPr lang="en-US"/>
              <a:t> (and invoking those functions))</a:t>
            </a:r>
          </a:p>
          <a:p>
            <a:pPr marL="914400" lvl="1" indent="-457200">
              <a:buFont typeface="+mj-lt"/>
              <a:buAutoNum type="arabicParenR"/>
            </a:pPr>
            <a:r>
              <a:rPr lang="en-US"/>
              <a:t>  </a:t>
            </a:r>
            <a:r>
              <a:rPr lang="en-US" sz="2200">
                <a:latin typeface="Courier New" panose="02070309020205020404" pitchFamily="49" charset="0"/>
                <a:cs typeface="Courier New" panose="02070309020205020404" pitchFamily="49" charset="0"/>
              </a:rPr>
              <a:t>while</a:t>
            </a:r>
            <a:r>
              <a:rPr lang="en-US"/>
              <a:t> loops</a:t>
            </a:r>
          </a:p>
          <a:p>
            <a:pPr marL="914400" lvl="1" indent="-457200">
              <a:buFont typeface="+mj-lt"/>
              <a:buAutoNum type="arabicParenR"/>
            </a:pPr>
            <a:r>
              <a:rPr lang="en-US"/>
              <a:t>  </a:t>
            </a:r>
            <a:r>
              <a:rPr lang="en-US" sz="2200">
                <a:latin typeface="Courier New" panose="02070309020205020404" pitchFamily="49" charset="0"/>
                <a:cs typeface="Courier New" panose="02070309020205020404" pitchFamily="49" charset="0"/>
              </a:rPr>
              <a:t>with</a:t>
            </a:r>
          </a:p>
          <a:p>
            <a:pPr marL="457200" lvl="1" indent="0">
              <a:buNone/>
            </a:pPr>
            <a:endParaRPr lang="en-US"/>
          </a:p>
          <a:p>
            <a:pPr marL="457200" lvl="1" indent="0">
              <a:buNone/>
            </a:pPr>
            <a:r>
              <a:rPr lang="en-US"/>
              <a:t>I/O statements will be handled seperately in the next section</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29</a:t>
            </a:fld>
            <a:endParaRPr lang="en-US"/>
          </a:p>
        </p:txBody>
      </p:sp>
    </p:spTree>
    <p:extLst>
      <p:ext uri="{BB962C8B-B14F-4D97-AF65-F5344CB8AC3E}">
        <p14:creationId xmlns:p14="http://schemas.microsoft.com/office/powerpoint/2010/main" val="3743763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08711"/>
          </a:xfrm>
        </p:spPr>
        <p:txBody>
          <a:bodyPr>
            <a:normAutofit/>
          </a:bodyPr>
          <a:lstStyle/>
          <a:p>
            <a:r>
              <a:rPr lang="en-US" sz="3200" b="1">
                <a:latin typeface="Calibri" panose="020F0502020204030204" pitchFamily="34" charset="0"/>
                <a:cs typeface="Calibri" panose="020F0502020204030204" pitchFamily="34" charset="0"/>
              </a:rPr>
              <a:t>There Are a Lot of Things We're NOT Going To Cover Today</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46760"/>
            <a:ext cx="11671442" cy="5828701"/>
          </a:xfrm>
        </p:spPr>
        <p:txBody>
          <a:bodyPr>
            <a:normAutofit/>
          </a:bodyPr>
          <a:lstStyle/>
          <a:p>
            <a:pPr>
              <a:lnSpc>
                <a:spcPct val="100000"/>
              </a:lnSpc>
              <a:spcBef>
                <a:spcPts val="0"/>
              </a:spcBef>
              <a:spcAft>
                <a:spcPts val="500"/>
              </a:spcAft>
            </a:pPr>
            <a:r>
              <a:rPr lang="en-US" sz="2400"/>
              <a:t>We're going to cover a lot of material today, but we're not going to have time to cover...</a:t>
            </a:r>
          </a:p>
          <a:p>
            <a:pPr lvl="1">
              <a:lnSpc>
                <a:spcPct val="100000"/>
              </a:lnSpc>
              <a:spcBef>
                <a:spcPts val="0"/>
              </a:spcBef>
              <a:spcAft>
                <a:spcPts val="500"/>
              </a:spcAft>
            </a:pPr>
            <a:r>
              <a:rPr lang="en-US"/>
              <a:t>Using</a:t>
            </a:r>
            <a:r>
              <a:rPr lang="en-US" b="1"/>
              <a:t> databases</a:t>
            </a:r>
            <a:r>
              <a:rPr lang="en-US"/>
              <a:t> in Python3</a:t>
            </a:r>
            <a:r>
              <a:rPr lang="en-US" b="1"/>
              <a:t> (neo4j, PostgreSQL, Reddis, etc.)</a:t>
            </a:r>
          </a:p>
          <a:p>
            <a:pPr lvl="1">
              <a:lnSpc>
                <a:spcPct val="100000"/>
              </a:lnSpc>
              <a:spcBef>
                <a:spcPts val="0"/>
              </a:spcBef>
              <a:spcAft>
                <a:spcPts val="500"/>
              </a:spcAft>
            </a:pPr>
            <a:r>
              <a:rPr lang="en-US"/>
              <a:t>Doing </a:t>
            </a:r>
            <a:r>
              <a:rPr lang="en-US" b="1"/>
              <a:t>graphics </a:t>
            </a:r>
            <a:r>
              <a:rPr lang="en-US"/>
              <a:t>with </a:t>
            </a:r>
            <a:r>
              <a:rPr lang="en-US" b="1"/>
              <a:t>Seaborn,</a:t>
            </a:r>
            <a:r>
              <a:rPr lang="en-US"/>
              <a:t> </a:t>
            </a:r>
            <a:r>
              <a:rPr lang="en-US" b="1"/>
              <a:t>Matplotlib</a:t>
            </a:r>
            <a:r>
              <a:rPr lang="en-US"/>
              <a:t> or other Python3 graphic APIs</a:t>
            </a:r>
          </a:p>
          <a:p>
            <a:pPr lvl="1">
              <a:lnSpc>
                <a:spcPct val="100000"/>
              </a:lnSpc>
              <a:spcBef>
                <a:spcPts val="0"/>
              </a:spcBef>
              <a:spcAft>
                <a:spcPts val="500"/>
              </a:spcAft>
            </a:pPr>
            <a:r>
              <a:rPr lang="en-US"/>
              <a:t>Writing</a:t>
            </a:r>
            <a:r>
              <a:rPr lang="en-US" b="1"/>
              <a:t> GUI</a:t>
            </a:r>
            <a:r>
              <a:rPr lang="en-US"/>
              <a:t> Python3 applications with </a:t>
            </a:r>
            <a:r>
              <a:rPr lang="en-US" b="1"/>
              <a:t>tkinter, PyQT5,</a:t>
            </a:r>
            <a:r>
              <a:rPr lang="en-US"/>
              <a:t> etc.</a:t>
            </a:r>
            <a:endParaRPr lang="en-US" b="1"/>
          </a:p>
          <a:p>
            <a:pPr lvl="1">
              <a:lnSpc>
                <a:spcPct val="100000"/>
              </a:lnSpc>
              <a:spcBef>
                <a:spcPts val="0"/>
              </a:spcBef>
              <a:spcAft>
                <a:spcPts val="500"/>
              </a:spcAft>
            </a:pPr>
            <a:r>
              <a:rPr lang="en-US" b="1"/>
              <a:t>Integrating Python3 with some other language,</a:t>
            </a:r>
            <a:r>
              <a:rPr lang="en-US"/>
              <a:t> such as </a:t>
            </a:r>
            <a:r>
              <a:rPr lang="en-US" b="1"/>
              <a:t>C</a:t>
            </a:r>
          </a:p>
          <a:p>
            <a:pPr lvl="1">
              <a:lnSpc>
                <a:spcPct val="100000"/>
              </a:lnSpc>
              <a:spcBef>
                <a:spcPts val="0"/>
              </a:spcBef>
              <a:spcAft>
                <a:spcPts val="500"/>
              </a:spcAft>
            </a:pPr>
            <a:r>
              <a:rPr lang="en-US" b="1"/>
              <a:t>Machine learning</a:t>
            </a:r>
            <a:r>
              <a:rPr lang="en-US"/>
              <a:t> in Python3 using </a:t>
            </a:r>
            <a:r>
              <a:rPr lang="en-US" b="1"/>
              <a:t>Keras, PyTorch, Scikit-learn, </a:t>
            </a:r>
            <a:r>
              <a:rPr lang="en-US"/>
              <a:t>or </a:t>
            </a:r>
            <a:r>
              <a:rPr lang="en-US" b="1"/>
              <a:t>tensor-flow</a:t>
            </a:r>
          </a:p>
          <a:p>
            <a:pPr lvl="1">
              <a:lnSpc>
                <a:spcPct val="100000"/>
              </a:lnSpc>
              <a:spcBef>
                <a:spcPts val="0"/>
              </a:spcBef>
              <a:spcAft>
                <a:spcPts val="500"/>
              </a:spcAft>
            </a:pPr>
            <a:r>
              <a:rPr lang="en-US" b="1"/>
              <a:t>Making maps</a:t>
            </a:r>
            <a:r>
              <a:rPr lang="en-US"/>
              <a:t> with </a:t>
            </a:r>
            <a:r>
              <a:rPr lang="en-US" b="1"/>
              <a:t>cartopy</a:t>
            </a:r>
            <a:r>
              <a:rPr lang="en-US"/>
              <a:t> or some other Python3 mapping package</a:t>
            </a:r>
          </a:p>
          <a:p>
            <a:pPr lvl="1">
              <a:lnSpc>
                <a:spcPct val="100000"/>
              </a:lnSpc>
              <a:spcBef>
                <a:spcPts val="0"/>
              </a:spcBef>
              <a:spcAft>
                <a:spcPts val="500"/>
              </a:spcAft>
            </a:pPr>
            <a:r>
              <a:rPr lang="en-US"/>
              <a:t>Message passing applications</a:t>
            </a:r>
            <a:r>
              <a:rPr lang="en-US" b="1"/>
              <a:t> using MPI</a:t>
            </a:r>
            <a:r>
              <a:rPr lang="en-US"/>
              <a:t> in Python3</a:t>
            </a:r>
          </a:p>
          <a:p>
            <a:pPr lvl="1">
              <a:lnSpc>
                <a:spcPct val="100000"/>
              </a:lnSpc>
              <a:spcBef>
                <a:spcPts val="0"/>
              </a:spcBef>
              <a:spcAft>
                <a:spcPts val="500"/>
              </a:spcAft>
            </a:pPr>
            <a:r>
              <a:rPr lang="en-US" b="1"/>
              <a:t>Python3 in the "cloud"</a:t>
            </a:r>
            <a:r>
              <a:rPr lang="en-US"/>
              <a:t> (e.g., we're not covering </a:t>
            </a:r>
            <a:r>
              <a:rPr lang="en-US" b="1"/>
              <a:t>boto3</a:t>
            </a:r>
            <a:r>
              <a:rPr lang="en-US"/>
              <a:t>, </a:t>
            </a:r>
            <a:r>
              <a:rPr lang="en-US" b="1"/>
              <a:t>google-API-core, </a:t>
            </a:r>
            <a:r>
              <a:rPr lang="en-US"/>
              <a:t>etc.) </a:t>
            </a:r>
          </a:p>
          <a:p>
            <a:pPr lvl="1">
              <a:lnSpc>
                <a:spcPct val="100000"/>
              </a:lnSpc>
              <a:spcBef>
                <a:spcPts val="0"/>
              </a:spcBef>
              <a:spcAft>
                <a:spcPts val="500"/>
              </a:spcAft>
            </a:pPr>
            <a:r>
              <a:rPr lang="en-US" b="1"/>
              <a:t>Scientific computing</a:t>
            </a:r>
            <a:r>
              <a:rPr lang="en-US"/>
              <a:t> with </a:t>
            </a:r>
            <a:r>
              <a:rPr lang="en-US" b="1"/>
              <a:t>Pandas, Numpy, SciPy</a:t>
            </a:r>
            <a:r>
              <a:rPr lang="en-US"/>
              <a:t>, etc.</a:t>
            </a:r>
          </a:p>
          <a:p>
            <a:pPr lvl="1">
              <a:lnSpc>
                <a:spcPct val="100000"/>
              </a:lnSpc>
              <a:spcBef>
                <a:spcPts val="0"/>
              </a:spcBef>
              <a:spcAft>
                <a:spcPts val="500"/>
              </a:spcAft>
            </a:pPr>
            <a:r>
              <a:rPr lang="en-US" b="1"/>
              <a:t>Streaming applications</a:t>
            </a:r>
            <a:r>
              <a:rPr lang="en-US"/>
              <a:t> in Python3 (using </a:t>
            </a:r>
            <a:r>
              <a:rPr lang="en-US" b="1"/>
              <a:t>Kafka</a:t>
            </a:r>
            <a:r>
              <a:rPr lang="en-US"/>
              <a:t>, </a:t>
            </a:r>
            <a:r>
              <a:rPr lang="en-US" b="1"/>
              <a:t>pyzmq,</a:t>
            </a:r>
            <a:r>
              <a:rPr lang="en-US"/>
              <a:t> etc.)</a:t>
            </a:r>
          </a:p>
          <a:p>
            <a:pPr lvl="1">
              <a:lnSpc>
                <a:spcPct val="100000"/>
              </a:lnSpc>
              <a:spcBef>
                <a:spcPts val="0"/>
              </a:spcBef>
              <a:spcAft>
                <a:spcPts val="1200"/>
              </a:spcAft>
            </a:pPr>
            <a:r>
              <a:rPr lang="en-US" b="1"/>
              <a:t>Writing threaded/multiprocessing</a:t>
            </a:r>
            <a:r>
              <a:rPr lang="en-US"/>
              <a:t> parallel Python3 code</a:t>
            </a:r>
          </a:p>
          <a:p>
            <a:pPr>
              <a:lnSpc>
                <a:spcPct val="100000"/>
              </a:lnSpc>
              <a:spcBef>
                <a:spcPts val="0"/>
              </a:spcBef>
              <a:spcAft>
                <a:spcPts val="500"/>
              </a:spcAft>
            </a:pPr>
            <a:r>
              <a:rPr lang="en-US" sz="2400"/>
              <a:t>Today's training will hopefully get you ready to dig into some of these others areas later!</a:t>
            </a:r>
          </a:p>
        </p:txBody>
      </p:sp>
      <p:sp>
        <p:nvSpPr>
          <p:cNvPr id="4" name="Slide Number Placeholder 3">
            <a:extLst>
              <a:ext uri="{FF2B5EF4-FFF2-40B4-BE49-F238E27FC236}">
                <a16:creationId xmlns:a16="http://schemas.microsoft.com/office/drawing/2014/main" id="{6C91B954-567B-556F-CDFA-75EE980EA9AF}"/>
              </a:ext>
            </a:extLst>
          </p:cNvPr>
          <p:cNvSpPr>
            <a:spLocks noGrp="1"/>
          </p:cNvSpPr>
          <p:nvPr>
            <p:ph type="sldNum" sz="quarter" idx="12"/>
          </p:nvPr>
        </p:nvSpPr>
        <p:spPr/>
        <p:txBody>
          <a:bodyPr/>
          <a:lstStyle/>
          <a:p>
            <a:fld id="{3FD30764-6A12-1944-9F3A-72E2B79B36CF}" type="slidenum">
              <a:rPr lang="en-US"/>
              <a:t>3</a:t>
            </a:fld>
            <a:endParaRPr lang="en-US"/>
          </a:p>
        </p:txBody>
      </p:sp>
    </p:spTree>
    <p:extLst>
      <p:ext uri="{BB962C8B-B14F-4D97-AF65-F5344CB8AC3E}">
        <p14:creationId xmlns:p14="http://schemas.microsoft.com/office/powerpoint/2010/main" val="1430191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1) Assignment Statements (=)</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r>
              <a:rPr lang="en-US" sz="2400"/>
              <a:t>Like most programming languages, Python3 has the ability to assign values to variables (see next slide for rules around variables). Unlike many programming languages, </a:t>
            </a:r>
            <a:br>
              <a:rPr lang="en-US" sz="2400"/>
            </a:br>
            <a:r>
              <a:rPr lang="en-US" sz="2400"/>
              <a:t>Python3 variables do NOT need to be typed – their type will be "inferred."</a:t>
            </a:r>
            <a:br>
              <a:rPr lang="en-US" sz="2400"/>
            </a:br>
            <a:endParaRPr lang="en-US" sz="2400"/>
          </a:p>
          <a:p>
            <a:pPr marL="457200" indent="0">
              <a:buNone/>
            </a:pPr>
            <a:r>
              <a:rPr lang="en-US" sz="2200" b="1">
                <a:latin typeface="Courier New" panose="02070309020205020404" pitchFamily="49" charset="0"/>
                <a:cs typeface="Courier New" panose="02070309020205020404" pitchFamily="49" charset="0"/>
              </a:rPr>
              <a:t>payment_amount = 1100</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payer = "Joe's Garage"</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available_colors = ["red", "white", "blue", "green", "black"]</a:t>
            </a:r>
            <a:br>
              <a:rPr lang="en-US" sz="2200" b="1">
                <a:latin typeface="Courier New" panose="02070309020205020404" pitchFamily="49" charset="0"/>
                <a:cs typeface="Courier New" panose="02070309020205020404" pitchFamily="49" charset="0"/>
              </a:rPr>
            </a:br>
            <a:endParaRPr lang="en-US" sz="2400"/>
          </a:p>
          <a:p>
            <a:r>
              <a:rPr lang="en-US" sz="2400"/>
              <a:t>When assigning multiple values, you may be tempted to put multiple statements per line:</a:t>
            </a:r>
          </a:p>
          <a:p>
            <a:pPr marL="457200" indent="0">
              <a:buNone/>
            </a:pPr>
            <a:r>
              <a:rPr lang="en-US" sz="2200" b="1">
                <a:solidFill>
                  <a:srgbClr val="FF0000"/>
                </a:solidFill>
                <a:latin typeface="Courier New" panose="02070309020205020404" pitchFamily="49" charset="0"/>
                <a:cs typeface="Courier New" panose="02070309020205020404" pitchFamily="49" charset="0"/>
              </a:rPr>
              <a:t>a = 1; b = 4; c = 3.4; d = 8.7; e = 12</a:t>
            </a:r>
          </a:p>
          <a:p>
            <a:pPr indent="0">
              <a:buNone/>
            </a:pPr>
            <a:r>
              <a:rPr lang="en-US" sz="2400">
                <a:latin typeface="Calibri" panose="020F0502020204030204" pitchFamily="34" charset="0"/>
                <a:cs typeface="Calibri" panose="020F0502020204030204" pitchFamily="34" charset="0"/>
              </a:rPr>
              <a:t>While Python3 will LET you do that, </a:t>
            </a:r>
            <a:r>
              <a:rPr lang="en-US" sz="2400" b="1">
                <a:solidFill>
                  <a:srgbClr val="FF0000"/>
                </a:solidFill>
                <a:latin typeface="Calibri" panose="020F0502020204030204" pitchFamily="34" charset="0"/>
                <a:cs typeface="Calibri" panose="020F0502020204030204" pitchFamily="34" charset="0"/>
              </a:rPr>
              <a:t>DON'T. </a:t>
            </a:r>
            <a:r>
              <a:rPr lang="en-US" sz="2400">
                <a:latin typeface="Calibri" panose="020F0502020204030204" pitchFamily="34" charset="0"/>
                <a:cs typeface="Calibri" panose="020F0502020204030204" pitchFamily="34" charset="0"/>
              </a:rPr>
              <a:t>One statement per line, please!</a:t>
            </a:r>
          </a:p>
          <a:p>
            <a:pPr indent="0">
              <a:buNone/>
            </a:pPr>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For an overly-complex discussion of what should be a very simple topic, see:</a:t>
            </a:r>
            <a:br>
              <a:rPr lang="en-US" sz="2400">
                <a:latin typeface="Calibri" panose="020F0502020204030204" pitchFamily="34" charset="0"/>
                <a:cs typeface="Calibri" panose="020F0502020204030204" pitchFamily="34" charset="0"/>
              </a:rPr>
            </a:br>
            <a:r>
              <a:rPr lang="en-US" sz="1950">
                <a:latin typeface="Courier New" panose="02070309020205020404" pitchFamily="49" charset="0"/>
                <a:cs typeface="Courier New" panose="02070309020205020404" pitchFamily="49" charset="0"/>
              </a:rPr>
              <a:t>https://docs.python.org/3/reference/simple_stmts.html#assignment-statements</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30</a:t>
            </a:fld>
            <a:endParaRPr lang="en-US"/>
          </a:p>
        </p:txBody>
      </p:sp>
    </p:spTree>
    <p:extLst>
      <p:ext uri="{BB962C8B-B14F-4D97-AF65-F5344CB8AC3E}">
        <p14:creationId xmlns:p14="http://schemas.microsoft.com/office/powerpoint/2010/main" val="2043927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Variable Names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pPr marL="0" indent="0">
              <a:buNone/>
            </a:pPr>
            <a:r>
              <a:rPr lang="en-US" sz="2400" i="1">
                <a:latin typeface="Calibri" panose="020F0502020204030204" pitchFamily="34" charset="0"/>
                <a:cs typeface="Calibri" panose="020F0502020204030204" pitchFamily="34" charset="0"/>
              </a:rPr>
              <a:t>"There are only two hard things in Computer Science: cache invalidation and </a:t>
            </a:r>
            <a:r>
              <a:rPr lang="en-US" sz="2400" b="1" i="1">
                <a:latin typeface="Calibri" panose="020F0502020204030204" pitchFamily="34" charset="0"/>
                <a:cs typeface="Calibri" panose="020F0502020204030204" pitchFamily="34" charset="0"/>
              </a:rPr>
              <a:t>naming things.</a:t>
            </a:r>
            <a:r>
              <a:rPr lang="en-US" sz="2400" i="1">
                <a:latin typeface="Calibri" panose="020F0502020204030204" pitchFamily="34" charset="0"/>
                <a:cs typeface="Calibri" panose="020F0502020204030204" pitchFamily="34" charset="0"/>
              </a:rPr>
              <a:t>" 								   -- Phil Karlton</a:t>
            </a:r>
            <a:r>
              <a:rPr lang="en-US" sz="2400">
                <a:latin typeface="Calibri" panose="020F0502020204030204" pitchFamily="34" charset="0"/>
                <a:cs typeface="Calibri" panose="020F0502020204030204" pitchFamily="34" charset="0"/>
              </a:rPr>
              <a:t> [emphasis added]</a:t>
            </a:r>
            <a:endParaRPr lang="en-US" sz="2400" b="1">
              <a:latin typeface="Calibri" panose="020F0502020204030204" pitchFamily="34" charset="0"/>
              <a:cs typeface="Calibri" panose="020F0502020204030204" pitchFamily="34" charset="0"/>
            </a:endParaRPr>
          </a:p>
          <a:p>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Variables can be virtually any length (but in practice, keep them to a "reasonable" length).</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If you frequently mis-spell/confuse some variables, they're probably too long or too similar.</a:t>
            </a:r>
          </a:p>
          <a:p>
            <a:r>
              <a:rPr lang="en-US" sz="2400">
                <a:latin typeface="Calibri" panose="020F0502020204030204" pitchFamily="34" charset="0"/>
                <a:cs typeface="Calibri" panose="020F0502020204030204" pitchFamily="34" charset="0"/>
              </a:rPr>
              <a:t>It's not a "crime" if some variables (such as loop indicies) are short: i, j, k, x, y, etc.</a:t>
            </a:r>
          </a:p>
          <a:p>
            <a:r>
              <a:rPr lang="en-US" sz="2400">
                <a:latin typeface="Calibri" panose="020F0502020204030204" pitchFamily="34" charset="0"/>
                <a:cs typeface="Calibri" panose="020F0502020204030204" pitchFamily="34" charset="0"/>
              </a:rPr>
              <a:t>Variables are case sensitive (</a:t>
            </a:r>
            <a:r>
              <a:rPr lang="en-US" sz="2400" b="1">
                <a:latin typeface="Calibri" panose="020F0502020204030204" pitchFamily="34" charset="0"/>
                <a:cs typeface="Calibri" panose="020F0502020204030204" pitchFamily="34" charset="0"/>
              </a:rPr>
              <a:t>UPPER</a:t>
            </a:r>
            <a:r>
              <a:rPr lang="en-US" sz="2400">
                <a:latin typeface="Calibri" panose="020F0502020204030204" pitchFamily="34" charset="0"/>
                <a:cs typeface="Calibri" panose="020F0502020204030204" pitchFamily="34" charset="0"/>
              </a:rPr>
              <a:t> and </a:t>
            </a:r>
            <a:r>
              <a:rPr lang="en-US" sz="2400" b="1">
                <a:latin typeface="Calibri" panose="020F0502020204030204" pitchFamily="34" charset="0"/>
                <a:cs typeface="Calibri" panose="020F0502020204030204" pitchFamily="34" charset="0"/>
              </a:rPr>
              <a:t>miXeD</a:t>
            </a:r>
            <a:r>
              <a:rPr lang="en-US" sz="2400">
                <a:latin typeface="Calibri" panose="020F0502020204030204" pitchFamily="34" charset="0"/>
                <a:cs typeface="Calibri" panose="020F0502020204030204" pitchFamily="34" charset="0"/>
              </a:rPr>
              <a:t> are different than </a:t>
            </a:r>
            <a:r>
              <a:rPr lang="en-US" sz="2400" b="1">
                <a:latin typeface="Calibri" panose="020F0502020204030204" pitchFamily="34" charset="0"/>
                <a:cs typeface="Calibri" panose="020F0502020204030204" pitchFamily="34" charset="0"/>
              </a:rPr>
              <a:t>lower</a:t>
            </a:r>
            <a:r>
              <a:rPr lang="en-US" sz="2400">
                <a:latin typeface="Calibri" panose="020F0502020204030204" pitchFamily="34" charset="0"/>
                <a:cs typeface="Calibri" panose="020F0502020204030204" pitchFamily="34" charset="0"/>
              </a:rPr>
              <a:t>).</a:t>
            </a:r>
          </a:p>
          <a:p>
            <a:r>
              <a:rPr lang="en-US" sz="2400">
                <a:latin typeface="Calibri" panose="020F0502020204030204" pitchFamily="34" charset="0"/>
                <a:cs typeface="Calibri" panose="020F0502020204030204" pitchFamily="34" charset="0"/>
              </a:rPr>
              <a:t>Besides letters, you can also use numbers or underbars (but variables </a:t>
            </a:r>
            <a:r>
              <a:rPr lang="en-US" sz="2400" b="1">
                <a:latin typeface="Calibri" panose="020F0502020204030204" pitchFamily="34" charset="0"/>
                <a:cs typeface="Calibri" panose="020F0502020204030204" pitchFamily="34" charset="0"/>
              </a:rPr>
              <a:t>must start</a:t>
            </a:r>
            <a:r>
              <a:rPr lang="en-US" sz="2400">
                <a:latin typeface="Calibri" panose="020F0502020204030204" pitchFamily="34" charset="0"/>
                <a:cs typeface="Calibri" panose="020F0502020204030204" pitchFamily="34" charset="0"/>
              </a:rPr>
              <a:t> with a letter, and </a:t>
            </a:r>
            <a:r>
              <a:rPr lang="en-US" sz="2400" b="1">
                <a:latin typeface="Calibri" panose="020F0502020204030204" pitchFamily="34" charset="0"/>
                <a:cs typeface="Calibri" panose="020F0502020204030204" pitchFamily="34" charset="0"/>
              </a:rPr>
              <a:t>should NOT</a:t>
            </a:r>
            <a:r>
              <a:rPr lang="en-US" sz="2400">
                <a:latin typeface="Calibri" panose="020F0502020204030204" pitchFamily="34" charset="0"/>
                <a:cs typeface="Calibri" panose="020F0502020204030204" pitchFamily="34" charset="0"/>
              </a:rPr>
              <a:t> have leading or trailing underbars)</a:t>
            </a:r>
          </a:p>
          <a:p>
            <a:r>
              <a:rPr lang="en-US" sz="2400">
                <a:latin typeface="Calibri" panose="020F0502020204030204" pitchFamily="34" charset="0"/>
                <a:cs typeface="Calibri" panose="020F0502020204030204" pitchFamily="34" charset="0"/>
              </a:rPr>
              <a:t>Variables cannot be a reserved word, see https://docs.python.org/3/reference/lexical_analysis.html at 2.3.1</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Some reserved words are incredibly common (I bumped into this when building a mapping app – using "or" was "out" for an Oregon variable, ditto "in" for an Indiana variable)</a:t>
            </a:r>
          </a:p>
          <a:p>
            <a:pPr marL="0" indent="0">
              <a:buNone/>
            </a:pPr>
            <a:endParaRPr lang="en-US" sz="24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31</a:t>
            </a:fld>
            <a:endParaRPr lang="en-US"/>
          </a:p>
        </p:txBody>
      </p:sp>
    </p:spTree>
    <p:extLst>
      <p:ext uri="{BB962C8B-B14F-4D97-AF65-F5344CB8AC3E}">
        <p14:creationId xmlns:p14="http://schemas.microsoft.com/office/powerpoint/2010/main" val="985964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2) Blocks of Code</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r>
              <a:rPr lang="en-US" sz="2400"/>
              <a:t>Some programming languages set off blocks of statements using curly braces or tags such as </a:t>
            </a:r>
            <a:r>
              <a:rPr lang="en-US" sz="2200" b="1">
                <a:latin typeface="Courier New" panose="02070309020205020404" pitchFamily="49" charset="0"/>
                <a:cs typeface="Courier New" panose="02070309020205020404" pitchFamily="49" charset="0"/>
              </a:rPr>
              <a:t>begin</a:t>
            </a:r>
            <a:r>
              <a:rPr lang="en-US" sz="2400"/>
              <a:t> / </a:t>
            </a:r>
            <a:r>
              <a:rPr lang="en-US" sz="2200" b="1">
                <a:latin typeface="Courier New" panose="02070309020205020404" pitchFamily="49" charset="0"/>
                <a:cs typeface="Courier New" panose="02070309020205020404" pitchFamily="49" charset="0"/>
              </a:rPr>
              <a:t>end.</a:t>
            </a:r>
            <a:r>
              <a:rPr lang="en-US" sz="2200">
                <a:latin typeface="Calibri" panose="020F0502020204030204" pitchFamily="34" charset="0"/>
                <a:cs typeface="Calibri" panose="020F0502020204030204" pitchFamily="34" charset="0"/>
              </a:rPr>
              <a:t> Not Python3!</a:t>
            </a:r>
            <a:r>
              <a:rPr lang="en-US" sz="2200" b="1">
                <a:latin typeface="Courier New" panose="02070309020205020404" pitchFamily="49" charset="0"/>
                <a:cs typeface="Courier New" panose="02070309020205020404" pitchFamily="49" charset="0"/>
              </a:rPr>
              <a:t> </a:t>
            </a:r>
            <a:r>
              <a:rPr lang="en-US" sz="2400">
                <a:latin typeface="Calibri" panose="020F0502020204030204" pitchFamily="34" charset="0"/>
                <a:cs typeface="Calibri" panose="020F0502020204030204" pitchFamily="34" charset="0"/>
              </a:rPr>
              <a:t>Python3 uses</a:t>
            </a:r>
            <a:r>
              <a:rPr lang="en-US" sz="2400" b="1">
                <a:latin typeface="Calibri" panose="020F0502020204030204" pitchFamily="34" charset="0"/>
                <a:cs typeface="Calibri" panose="020F0502020204030204" pitchFamily="34" charset="0"/>
              </a:rPr>
              <a:t> indentation</a:t>
            </a:r>
            <a:r>
              <a:rPr lang="en-US" sz="2400">
                <a:latin typeface="Calibri" panose="020F0502020204030204" pitchFamily="34" charset="0"/>
                <a:cs typeface="Calibri" panose="020F0502020204030204" pitchFamily="34" charset="0"/>
              </a:rPr>
              <a:t> to set off blocks of statements. Indent 4 spaces to start a new block. </a:t>
            </a:r>
            <a:r>
              <a:rPr lang="en-US" sz="2400" b="1">
                <a:latin typeface="Calibri" panose="020F0502020204030204" pitchFamily="34" charset="0"/>
                <a:cs typeface="Calibri" panose="020F0502020204030204" pitchFamily="34" charset="0"/>
              </a:rPr>
              <a:t>DON'T use tabs!</a:t>
            </a:r>
          </a:p>
          <a:p>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Random/unnecessary indentation simply isn't allowed:</a:t>
            </a:r>
          </a:p>
          <a:p>
            <a:pPr marL="457200" indent="0">
              <a:buNone/>
            </a:pPr>
            <a:r>
              <a:rPr lang="en-US" sz="2200">
                <a:latin typeface="Courier New" panose="02070309020205020404" pitchFamily="49" charset="0"/>
                <a:cs typeface="Courier New" panose="02070309020205020404" pitchFamily="49" charset="0"/>
              </a:rPr>
              <a:t>j = 10</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k = 15</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a:t>
            </a:r>
            <a:br>
              <a:rPr lang="en-US" sz="2200">
                <a:latin typeface="Courier New" panose="02070309020205020404" pitchFamily="49" charset="0"/>
                <a:cs typeface="Courier New" panose="02070309020205020404" pitchFamily="49" charset="0"/>
              </a:rPr>
            </a:br>
            <a:r>
              <a:rPr lang="en-US" sz="2200">
                <a:highlight>
                  <a:srgbClr val="FFFF00"/>
                </a:highlight>
                <a:latin typeface="Courier New" panose="02070309020205020404" pitchFamily="49" charset="0"/>
                <a:cs typeface="Courier New" panose="02070309020205020404" pitchFamily="49" charset="0"/>
              </a:rPr>
              <a:t>    k = 15</a:t>
            </a:r>
            <a:br>
              <a:rPr lang="en-US" sz="2200">
                <a:highlight>
                  <a:srgbClr val="FFFF00"/>
                </a:highlight>
                <a:latin typeface="Courier New" panose="02070309020205020404" pitchFamily="49" charset="0"/>
                <a:cs typeface="Courier New" panose="02070309020205020404" pitchFamily="49" charset="0"/>
              </a:rPr>
            </a:br>
            <a:r>
              <a:rPr lang="en-US" sz="2200">
                <a:highlight>
                  <a:srgbClr val="FFFF00"/>
                </a:highlight>
                <a:latin typeface="Courier New" panose="02070309020205020404" pitchFamily="49" charset="0"/>
                <a:cs typeface="Courier New" panose="02070309020205020404" pitchFamily="49" charset="0"/>
              </a:rPr>
              <a:t>IndentationError: unexpected indent</a:t>
            </a:r>
          </a:p>
          <a:p>
            <a:endParaRPr lang="en-US" sz="2400">
              <a:highlight>
                <a:srgbClr val="FFFF00"/>
              </a:highlight>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Continuation lines are either inferred (as a result of a "dangling commas" or other dangling operator), or explicitly called out by ending the line with a backslash (my preference).</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Do NOT have whitespace at the end of lines (Pylint will whine about it).</a:t>
            </a:r>
          </a:p>
          <a:p>
            <a:endParaRPr lang="en-US" sz="2200">
              <a:highlight>
                <a:srgbClr val="FFFF00"/>
              </a:highlight>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32</a:t>
            </a:fld>
            <a:endParaRPr lang="en-US"/>
          </a:p>
        </p:txBody>
      </p:sp>
    </p:spTree>
    <p:extLst>
      <p:ext uri="{BB962C8B-B14F-4D97-AF65-F5344CB8AC3E}">
        <p14:creationId xmlns:p14="http://schemas.microsoft.com/office/powerpoint/2010/main" val="2344249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3) Comments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r>
              <a:rPr lang="en-US" sz="2400" b="1"/>
              <a:t>Anything after a # sign is just a comment</a:t>
            </a:r>
            <a:r>
              <a:rPr lang="en-US" sz="2400"/>
              <a:t> (unless the # is inside a quoted string literal)</a:t>
            </a:r>
            <a:br>
              <a:rPr lang="en-US" sz="2400"/>
            </a:br>
            <a:endParaRPr lang="en-US" sz="2400"/>
          </a:p>
          <a:p>
            <a:pPr marL="457200" indent="0">
              <a:buNone/>
            </a:pPr>
            <a:r>
              <a:rPr lang="en-US" sz="2200">
                <a:latin typeface="Courier New" panose="02070309020205020404" pitchFamily="49" charset="0"/>
                <a:cs typeface="Courier New" panose="02070309020205020404" pitchFamily="49" charset="0"/>
              </a:rPr>
              <a:t># https://mathworld.wolfram.com/GelfondsConstant.html</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bonus factoids: https://xkcd.com/217/ and https://xkcd.com/179/</a:t>
            </a:r>
            <a:br>
              <a:rPr lang="en-US" sz="2200">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GELFONDS = 23.140692632</a:t>
            </a:r>
            <a:r>
              <a:rPr lang="en-US" sz="2200">
                <a:latin typeface="Courier New" panose="02070309020205020404" pitchFamily="49" charset="0"/>
                <a:cs typeface="Courier New" panose="02070309020205020404" pitchFamily="49" charset="0"/>
              </a:rPr>
              <a:t>   # this is e to the pi power</a:t>
            </a:r>
            <a:br>
              <a:rPr lang="en-US" sz="2200">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gelfonds_constant_popularity_ranking = "#1"</a:t>
            </a:r>
            <a:r>
              <a:rPr lang="en-US" sz="2200">
                <a:latin typeface="Courier New" panose="02070309020205020404" pitchFamily="49" charset="0"/>
                <a:cs typeface="Courier New" panose="02070309020205020404" pitchFamily="49" charset="0"/>
              </a:rPr>
              <a:t>  # obviously true</a:t>
            </a:r>
          </a:p>
          <a:p>
            <a:pPr marL="457200" indent="0">
              <a:buNone/>
            </a:pPr>
            <a:endParaRPr lang="en-US" sz="2200">
              <a:latin typeface="Courier New" panose="02070309020205020404" pitchFamily="49" charset="0"/>
              <a:cs typeface="Courier New" panose="02070309020205020404" pitchFamily="49" charset="0"/>
            </a:endParaRPr>
          </a:p>
          <a:p>
            <a:r>
              <a:rPr lang="en-US" sz="2400" b="1">
                <a:latin typeface="Calibri" panose="020F0502020204030204" pitchFamily="34" charset="0"/>
                <a:cs typeface="Calibri" panose="020F0502020204030204" pitchFamily="34" charset="0"/>
              </a:rPr>
              <a:t>Don't lie in your comments</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pPr lvl="1"/>
            <a:r>
              <a:rPr lang="en-US">
                <a:latin typeface="Calibri" panose="020F0502020204030204" pitchFamily="34" charset="0"/>
                <a:cs typeface="Calibri" panose="020F0502020204030204" pitchFamily="34" charset="0"/>
              </a:rPr>
              <a:t>Lies may be the result of</a:t>
            </a:r>
            <a:r>
              <a:rPr lang="en-US" b="1">
                <a:latin typeface="Calibri" panose="020F0502020204030204" pitchFamily="34" charset="0"/>
                <a:cs typeface="Calibri" panose="020F0502020204030204" pitchFamily="34" charset="0"/>
              </a:rPr>
              <a:t> imprecision</a:t>
            </a:r>
            <a:r>
              <a:rPr lang="en-US">
                <a:latin typeface="Calibri" panose="020F0502020204030204" pitchFamily="34" charset="0"/>
                <a:cs typeface="Calibri" panose="020F0502020204030204" pitchFamily="34" charset="0"/>
              </a:rPr>
              <a:t> (the decimal value above is an approximation)</a:t>
            </a:r>
          </a:p>
          <a:p>
            <a:pPr lvl="1"/>
            <a:r>
              <a:rPr lang="en-US">
                <a:latin typeface="Calibri" panose="020F0502020204030204" pitchFamily="34" charset="0"/>
                <a:cs typeface="Calibri" panose="020F0502020204030204" pitchFamily="34" charset="0"/>
              </a:rPr>
              <a:t>Other lies may be </a:t>
            </a:r>
            <a:r>
              <a:rPr lang="en-US" b="1">
                <a:latin typeface="Calibri" panose="020F0502020204030204" pitchFamily="34" charset="0"/>
                <a:cs typeface="Calibri" panose="020F0502020204030204" pitchFamily="34" charset="0"/>
              </a:rPr>
              <a:t>total fabrications</a:t>
            </a:r>
            <a:r>
              <a:rPr lang="en-US">
                <a:latin typeface="Calibri" panose="020F0502020204030204" pitchFamily="34" charset="0"/>
                <a:cs typeface="Calibri" panose="020F0502020204030204" pitchFamily="34" charset="0"/>
              </a:rPr>
              <a:t> (popularity ranking is obviously </a:t>
            </a:r>
            <a:r>
              <a:rPr lang="en-US" b="1">
                <a:latin typeface="Calibri" panose="020F0502020204030204" pitchFamily="34" charset="0"/>
                <a:cs typeface="Calibri" panose="020F0502020204030204" pitchFamily="34" charset="0"/>
              </a:rPr>
              <a:t>wrong</a:t>
            </a:r>
            <a:r>
              <a:rPr lang="en-US">
                <a:latin typeface="Calibri" panose="020F0502020204030204" pitchFamily="34" charset="0"/>
                <a:cs typeface="Calibri" panose="020F0502020204030204" pitchFamily="34" charset="0"/>
              </a:rPr>
              <a:t>)</a:t>
            </a:r>
          </a:p>
          <a:p>
            <a:pPr lvl="1"/>
            <a:r>
              <a:rPr lang="en-US">
                <a:latin typeface="Calibri" panose="020F0502020204030204" pitchFamily="34" charset="0"/>
                <a:cs typeface="Calibri" panose="020F0502020204030204" pitchFamily="34" charset="0"/>
              </a:rPr>
              <a:t>You can also "lie by </a:t>
            </a:r>
            <a:r>
              <a:rPr lang="en-US" b="1">
                <a:latin typeface="Calibri" panose="020F0502020204030204" pitchFamily="34" charset="0"/>
                <a:cs typeface="Calibri" panose="020F0502020204030204" pitchFamily="34" charset="0"/>
              </a:rPr>
              <a:t>distraction</a:t>
            </a:r>
            <a:r>
              <a:rPr lang="en-US">
                <a:latin typeface="Calibri" panose="020F0502020204030204" pitchFamily="34" charset="0"/>
                <a:cs typeface="Calibri" panose="020F0502020204030204" pitchFamily="34" charset="0"/>
              </a:rPr>
              <a:t>" (the XKCDs are only marginally relevant)</a:t>
            </a:r>
          </a:p>
          <a:p>
            <a:pPr lvl="1"/>
            <a:r>
              <a:rPr lang="en-US">
                <a:highlight>
                  <a:srgbClr val="FFFF00"/>
                </a:highlight>
                <a:latin typeface="Calibri" panose="020F0502020204030204" pitchFamily="34" charset="0"/>
                <a:cs typeface="Calibri" panose="020F0502020204030204" pitchFamily="34" charset="0"/>
              </a:rPr>
              <a:t>Wrong comments may also be the result of </a:t>
            </a:r>
            <a:r>
              <a:rPr lang="en-US" b="1">
                <a:highlight>
                  <a:srgbClr val="FFFF00"/>
                </a:highlight>
                <a:latin typeface="Calibri" panose="020F0502020204030204" pitchFamily="34" charset="0"/>
                <a:cs typeface="Calibri" panose="020F0502020204030204" pitchFamily="34" charset="0"/>
              </a:rPr>
              <a:t>code maintenance w/o comment updates</a:t>
            </a:r>
            <a:endParaRPr lang="en-US" b="1">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33</a:t>
            </a:fld>
            <a:endParaRPr lang="en-US"/>
          </a:p>
        </p:txBody>
      </p:sp>
    </p:spTree>
    <p:extLst>
      <p:ext uri="{BB962C8B-B14F-4D97-AF65-F5344CB8AC3E}">
        <p14:creationId xmlns:p14="http://schemas.microsoft.com/office/powerpoint/2010/main" val="2294347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4) Error handling with </a:t>
            </a:r>
            <a:r>
              <a:rPr lang="en-US" sz="3200" b="1">
                <a:highlight>
                  <a:srgbClr val="FFFF00"/>
                </a:highlight>
                <a:latin typeface="Calibri" panose="020F0502020204030204" pitchFamily="34" charset="0"/>
                <a:cs typeface="Calibri" panose="020F0502020204030204" pitchFamily="34" charset="0"/>
              </a:rPr>
              <a:t>try / except</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cat sqr_rt.py</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from math import sqrt</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my_value = input("enter value: ")</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my_value = float(my_value)</a:t>
            </a:r>
          </a:p>
          <a:p>
            <a:pPr marL="0" indent="0">
              <a:lnSpc>
                <a:spcPct val="100000"/>
              </a:lnSpc>
              <a:spcBef>
                <a:spcPts val="0"/>
              </a:spcBef>
              <a:buNone/>
            </a:pPr>
            <a:r>
              <a:rPr lang="en-US" sz="2200">
                <a:highlight>
                  <a:srgbClr val="FFFF00"/>
                </a:highlight>
                <a:latin typeface="Courier New" panose="02070309020205020404" pitchFamily="49" charset="0"/>
                <a:cs typeface="Courier New" panose="02070309020205020404" pitchFamily="49" charset="0"/>
              </a:rPr>
              <a:t>try:</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sqr_rt = sqrt(my_value)</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print(sqr_rt)</a:t>
            </a:r>
          </a:p>
          <a:p>
            <a:pPr marL="0" indent="0">
              <a:lnSpc>
                <a:spcPct val="100000"/>
              </a:lnSpc>
              <a:spcBef>
                <a:spcPts val="0"/>
              </a:spcBef>
              <a:buNone/>
            </a:pPr>
            <a:r>
              <a:rPr lang="en-US" sz="2200">
                <a:highlight>
                  <a:srgbClr val="FFFF00"/>
                </a:highlight>
                <a:latin typeface="Courier New" panose="02070309020205020404" pitchFamily="49" charset="0"/>
                <a:cs typeface="Courier New" panose="02070309020205020404" pitchFamily="49" charset="0"/>
              </a:rPr>
              <a:t>except:</a:t>
            </a:r>
          </a:p>
          <a:p>
            <a:pPr marL="0" indent="0">
              <a:lnSpc>
                <a:spcPct val="100000"/>
              </a:lnSpc>
              <a:spcBef>
                <a:spcPts val="0"/>
              </a:spcBef>
              <a:spcAft>
                <a:spcPts val="1000"/>
              </a:spcAft>
              <a:buNone/>
            </a:pPr>
            <a:r>
              <a:rPr lang="en-US" sz="2200">
                <a:latin typeface="Courier New" panose="02070309020205020404" pitchFamily="49" charset="0"/>
                <a:cs typeface="Courier New" panose="02070309020205020404" pitchFamily="49" charset="0"/>
              </a:rPr>
              <a:t>    print("couldn't compute square root for", my_value)</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python3 sqr_rt.py </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enter value: -3</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couldn't compute square root for -3.0</a:t>
            </a:r>
          </a:p>
          <a:p>
            <a:pPr marL="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400">
                <a:latin typeface="Calibri" panose="020F0502020204030204" pitchFamily="34" charset="0"/>
                <a:cs typeface="Calibri" panose="020F0502020204030204" pitchFamily="34" charset="0"/>
              </a:rPr>
              <a:t>It is preferable to specify the exact condition the </a:t>
            </a:r>
            <a:r>
              <a:rPr lang="en-US" sz="2200">
                <a:latin typeface="Courier New" panose="02070309020205020404" pitchFamily="49" charset="0"/>
                <a:cs typeface="Courier New" panose="02070309020205020404" pitchFamily="49" charset="0"/>
              </a:rPr>
              <a:t>except</a:t>
            </a:r>
            <a:r>
              <a:rPr lang="en-US" sz="2400">
                <a:latin typeface="Calibri" panose="020F0502020204030204" pitchFamily="34" charset="0"/>
                <a:cs typeface="Calibri" panose="020F0502020204030204" pitchFamily="34" charset="0"/>
              </a:rPr>
              <a:t> statement is meant to handle.</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(See a list of exceptions at  </a:t>
            </a:r>
            <a:r>
              <a:rPr lang="en-US" sz="2200">
                <a:latin typeface="Courier New" panose="02070309020205020404" pitchFamily="49" charset="0"/>
                <a:cs typeface="Courier New" panose="02070309020205020404" pitchFamily="49" charset="0"/>
              </a:rPr>
              <a:t>docs.python.org/3/library/exceptions.html ).</a:t>
            </a:r>
            <a:br>
              <a:rPr lang="en-US" sz="2200">
                <a:latin typeface="Courier New" panose="02070309020205020404" pitchFamily="49" charset="0"/>
                <a:cs typeface="Courier New" panose="02070309020205020404" pitchFamily="49" charset="0"/>
              </a:rPr>
            </a:br>
            <a:r>
              <a:rPr lang="en-US" sz="2400">
                <a:latin typeface="Calibri" panose="020F0502020204030204" pitchFamily="34" charset="0"/>
                <a:cs typeface="Calibri" panose="020F0502020204030204" pitchFamily="34" charset="0"/>
              </a:rPr>
              <a:t>If taking that approach, you may need to have multiple </a:t>
            </a:r>
            <a:r>
              <a:rPr lang="en-US" sz="2200">
                <a:latin typeface="Courier New" panose="02070309020205020404" pitchFamily="49" charset="0"/>
                <a:cs typeface="Courier New" panose="02070309020205020404" pitchFamily="49" charset="0"/>
              </a:rPr>
              <a:t>except</a:t>
            </a:r>
            <a:r>
              <a:rPr lang="en-US" sz="2400">
                <a:latin typeface="Calibri" panose="020F0502020204030204" pitchFamily="34" charset="0"/>
                <a:cs typeface="Calibri" panose="020F0502020204030204" pitchFamily="34" charset="0"/>
              </a:rPr>
              <a:t> stanzas.</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34</a:t>
            </a:fld>
            <a:endParaRPr lang="en-US"/>
          </a:p>
        </p:txBody>
      </p:sp>
    </p:spTree>
    <p:extLst>
      <p:ext uri="{BB962C8B-B14F-4D97-AF65-F5344CB8AC3E}">
        <p14:creationId xmlns:p14="http://schemas.microsoft.com/office/powerpoint/2010/main" val="2379764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Autofit/>
          </a:bodyPr>
          <a:lstStyle/>
          <a:p>
            <a:r>
              <a:rPr lang="en-US" sz="3200" b="1">
                <a:latin typeface="Calibri" panose="020F0502020204030204" pitchFamily="34" charset="0"/>
                <a:cs typeface="Calibri" panose="020F0502020204030204" pitchFamily="34" charset="0"/>
              </a:rPr>
              <a:t>EAFP vs LBYL: What Kind of Programmer Are </a:t>
            </a:r>
            <a:r>
              <a:rPr lang="en-US" sz="3200" b="1" i="1" u="sng">
                <a:latin typeface="Calibri" panose="020F0502020204030204" pitchFamily="34" charset="0"/>
                <a:cs typeface="Calibri" panose="020F0502020204030204" pitchFamily="34" charset="0"/>
              </a:rPr>
              <a:t>YOU?</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pPr>
              <a:lnSpc>
                <a:spcPct val="100000"/>
              </a:lnSpc>
              <a:spcBef>
                <a:spcPts val="0"/>
              </a:spcBef>
            </a:pPr>
            <a:r>
              <a:rPr lang="en-US" sz="2400">
                <a:latin typeface="Calibri" panose="020F0502020204030204" pitchFamily="34" charset="0"/>
                <a:cs typeface="Calibri" panose="020F0502020204030204" pitchFamily="34" charset="0"/>
              </a:rPr>
              <a:t>There are two schools of thought in programming: </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pPr marL="457200" indent="0">
              <a:lnSpc>
                <a:spcPct val="100000"/>
              </a:lnSpc>
              <a:spcBef>
                <a:spcPts val="0"/>
              </a:spcBef>
              <a:buNone/>
            </a:pPr>
            <a:r>
              <a:rPr lang="en-US" sz="2400" b="1">
                <a:latin typeface="Calibri" panose="020F0502020204030204" pitchFamily="34" charset="0"/>
                <a:cs typeface="Calibri" panose="020F0502020204030204" pitchFamily="34" charset="0"/>
              </a:rPr>
              <a:t>EAFP</a:t>
            </a:r>
            <a:r>
              <a:rPr lang="en-US" sz="2400">
                <a:latin typeface="Calibri" panose="020F0502020204030204" pitchFamily="34" charset="0"/>
                <a:cs typeface="Calibri" panose="020F0502020204030204" pitchFamily="34" charset="0"/>
              </a:rPr>
              <a:t> (Easier to Ask Forgiveness than Permission) vs. </a:t>
            </a:r>
            <a:br>
              <a:rPr lang="en-US" sz="2400">
                <a:latin typeface="Calibri" panose="020F0502020204030204" pitchFamily="34" charset="0"/>
                <a:cs typeface="Calibri" panose="020F0502020204030204" pitchFamily="34" charset="0"/>
              </a:rPr>
            </a:br>
            <a:r>
              <a:rPr lang="en-US" sz="2400" b="1">
                <a:latin typeface="Calibri" panose="020F0502020204030204" pitchFamily="34" charset="0"/>
                <a:cs typeface="Calibri" panose="020F0502020204030204" pitchFamily="34" charset="0"/>
              </a:rPr>
              <a:t>LBYL</a:t>
            </a:r>
            <a:r>
              <a:rPr lang="en-US" sz="2400">
                <a:latin typeface="Calibri" panose="020F0502020204030204" pitchFamily="34" charset="0"/>
                <a:cs typeface="Calibri" panose="020F0502020204030204" pitchFamily="34" charset="0"/>
              </a:rPr>
              <a:t> (Look Before You Leap).</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pPr>
              <a:lnSpc>
                <a:spcPct val="100000"/>
              </a:lnSpc>
              <a:spcBef>
                <a:spcPts val="0"/>
              </a:spcBef>
            </a:pPr>
            <a:r>
              <a:rPr lang="en-US" sz="2400" b="1">
                <a:latin typeface="Calibri" panose="020F0502020204030204" pitchFamily="34" charset="0"/>
                <a:cs typeface="Calibri" panose="020F0502020204030204" pitchFamily="34" charset="0"/>
              </a:rPr>
              <a:t>EAFP people</a:t>
            </a:r>
            <a:r>
              <a:rPr lang="en-US" sz="2400">
                <a:latin typeface="Calibri" panose="020F0502020204030204" pitchFamily="34" charset="0"/>
                <a:cs typeface="Calibri" panose="020F0502020204030204" pitchFamily="34" charset="0"/>
              </a:rPr>
              <a:t> really love</a:t>
            </a:r>
            <a:r>
              <a:rPr lang="en-US" sz="2200">
                <a:latin typeface="Courier New" panose="02070309020205020404" pitchFamily="49" charset="0"/>
                <a:cs typeface="Courier New" panose="02070309020205020404" pitchFamily="49" charset="0"/>
              </a:rPr>
              <a:t> try/except.</a:t>
            </a:r>
            <a:r>
              <a:rPr lang="en-US" sz="2400">
                <a:latin typeface="Calibri" panose="020F0502020204030204" pitchFamily="34" charset="0"/>
                <a:cs typeface="Calibri" panose="020F0502020204030204" pitchFamily="34" charset="0"/>
              </a:rPr>
              <a:t> If you attempt to divide by zero, yeah, not gonna work, so we'll deal with that (hopefully uncommon) corner case if it happens to occur. That's why </a:t>
            </a:r>
            <a:r>
              <a:rPr lang="en-US" sz="2200">
                <a:latin typeface="Courier New" panose="02070309020205020404" pitchFamily="49" charset="0"/>
                <a:cs typeface="Courier New" panose="02070309020205020404" pitchFamily="49" charset="0"/>
              </a:rPr>
              <a:t>try/except</a:t>
            </a:r>
            <a:r>
              <a:rPr lang="en-US" sz="2400">
                <a:latin typeface="Calibri" panose="020F0502020204030204" pitchFamily="34" charset="0"/>
                <a:cs typeface="Calibri" panose="020F0502020204030204" pitchFamily="34" charset="0"/>
              </a:rPr>
              <a:t> exists, right? Keep your code simple, short, and sweet...</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pPr>
              <a:lnSpc>
                <a:spcPct val="100000"/>
              </a:lnSpc>
              <a:spcBef>
                <a:spcPts val="0"/>
              </a:spcBef>
            </a:pPr>
            <a:r>
              <a:rPr lang="en-US" sz="2400">
                <a:latin typeface="Calibri" panose="020F0502020204030204" pitchFamily="34" charset="0"/>
                <a:cs typeface="Calibri" panose="020F0502020204030204" pitchFamily="34" charset="0"/>
              </a:rPr>
              <a:t>That EAFP "way of life" really drives the </a:t>
            </a:r>
            <a:r>
              <a:rPr lang="en-US" sz="2400" b="1">
                <a:latin typeface="Calibri" panose="020F0502020204030204" pitchFamily="34" charset="0"/>
                <a:cs typeface="Calibri" panose="020F0502020204030204" pitchFamily="34" charset="0"/>
              </a:rPr>
              <a:t>LBYL people</a:t>
            </a:r>
            <a:r>
              <a:rPr lang="en-US" sz="2400">
                <a:latin typeface="Calibri" panose="020F0502020204030204" pitchFamily="34" charset="0"/>
                <a:cs typeface="Calibri" panose="020F0502020204030204" pitchFamily="34" charset="0"/>
              </a:rPr>
              <a:t> nuts. To the LBYL people, you should have </a:t>
            </a:r>
            <a:r>
              <a:rPr lang="en-US" sz="2400" b="1">
                <a:latin typeface="Calibri" panose="020F0502020204030204" pitchFamily="34" charset="0"/>
                <a:cs typeface="Calibri" panose="020F0502020204030204" pitchFamily="34" charset="0"/>
              </a:rPr>
              <a:t>checked</a:t>
            </a:r>
            <a:r>
              <a:rPr lang="en-US" sz="2400">
                <a:latin typeface="Calibri" panose="020F0502020204030204" pitchFamily="34" charset="0"/>
                <a:cs typeface="Calibri" panose="020F0502020204030204" pitchFamily="34" charset="0"/>
              </a:rPr>
              <a:t> the potential operand for known bad values before ever attempting that mathematical operation. Sure there's additional overhead to checking for bad values when most values are going to be just fine, but it's a tiny amount of extra work and "good craftsmen" don't routinely rely on "emergency safety nets" to save them from known-bad situations they could have avoided encountering in the first place.</a:t>
            </a:r>
          </a:p>
          <a:p>
            <a:pPr>
              <a:lnSpc>
                <a:spcPct val="100000"/>
              </a:lnSpc>
              <a:spcBef>
                <a:spcPts val="0"/>
              </a:spcBef>
            </a:pPr>
            <a:endParaRPr lang="en-US" sz="2400">
              <a:latin typeface="Calibri" panose="020F0502020204030204" pitchFamily="34" charset="0"/>
              <a:cs typeface="Calibri" panose="020F0502020204030204" pitchFamily="34" charset="0"/>
            </a:endParaRPr>
          </a:p>
          <a:p>
            <a:pPr>
              <a:lnSpc>
                <a:spcPct val="100000"/>
              </a:lnSpc>
              <a:spcBef>
                <a:spcPts val="0"/>
              </a:spcBef>
            </a:pPr>
            <a:endParaRPr lang="en-US" sz="24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35</a:t>
            </a:fld>
            <a:endParaRPr lang="en-US"/>
          </a:p>
        </p:txBody>
      </p:sp>
    </p:spTree>
    <p:extLst>
      <p:ext uri="{BB962C8B-B14F-4D97-AF65-F5344CB8AC3E}">
        <p14:creationId xmlns:p14="http://schemas.microsoft.com/office/powerpoint/2010/main" val="2684636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5) </a:t>
            </a:r>
            <a:r>
              <a:rPr lang="en-US" sz="3000" b="1">
                <a:latin typeface="Courier New" panose="02070309020205020404" pitchFamily="49" charset="0"/>
                <a:cs typeface="Courier New" panose="02070309020205020404" pitchFamily="49" charset="0"/>
              </a:rPr>
              <a:t>for</a:t>
            </a:r>
            <a:r>
              <a:rPr lang="en-US" sz="3200" b="1">
                <a:latin typeface="Calibri" panose="020F0502020204030204" pitchFamily="34" charset="0"/>
                <a:cs typeface="Calibri" panose="020F0502020204030204" pitchFamily="34" charset="0"/>
              </a:rPr>
              <a:t> loops – there are two main types of </a:t>
            </a:r>
            <a:r>
              <a:rPr lang="en-US" sz="3000" b="1">
                <a:latin typeface="Courier New" panose="02070309020205020404" pitchFamily="49" charset="0"/>
                <a:cs typeface="Courier New" panose="02070309020205020404" pitchFamily="49" charset="0"/>
              </a:rPr>
              <a:t>for</a:t>
            </a:r>
            <a:r>
              <a:rPr lang="en-US" sz="3200" b="1">
                <a:latin typeface="Calibri" panose="020F0502020204030204" pitchFamily="34" charset="0"/>
                <a:cs typeface="Calibri" panose="020F0502020204030204" pitchFamily="34" charset="0"/>
              </a:rPr>
              <a:t> loops in Python3</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r>
              <a:rPr lang="en-US" sz="2400">
                <a:highlight>
                  <a:srgbClr val="FFFF00"/>
                </a:highlight>
              </a:rPr>
              <a:t>Numeric </a:t>
            </a:r>
            <a:r>
              <a:rPr lang="en-US" sz="2200" b="1">
                <a:highlight>
                  <a:srgbClr val="FFFF00"/>
                </a:highlight>
                <a:latin typeface="Courier New" panose="02070309020205020404" pitchFamily="49" charset="0"/>
                <a:cs typeface="Courier New" panose="02070309020205020404" pitchFamily="49" charset="0"/>
              </a:rPr>
              <a:t>for</a:t>
            </a:r>
            <a:r>
              <a:rPr lang="en-US" sz="2400">
                <a:highlight>
                  <a:srgbClr val="FFFF00"/>
                </a:highlight>
              </a:rPr>
              <a:t> loop:</a:t>
            </a:r>
            <a:endParaRPr lang="en-US" sz="2400"/>
          </a:p>
          <a:p>
            <a:pPr marL="457200" indent="0">
              <a:spcAft>
                <a:spcPts val="1000"/>
              </a:spcAft>
              <a:buNone/>
            </a:pPr>
            <a:r>
              <a:rPr lang="en-US" sz="2200" b="1">
                <a:latin typeface="Courier New" panose="02070309020205020404" pitchFamily="49" charset="0"/>
                <a:cs typeface="Courier New" panose="02070309020205020404" pitchFamily="49" charset="0"/>
              </a:rPr>
              <a:t>for i in range(0, </a:t>
            </a:r>
            <a:r>
              <a:rPr lang="en-US" sz="2200" b="1">
                <a:solidFill>
                  <a:srgbClr val="FF0000"/>
                </a:solidFill>
                <a:highlight>
                  <a:srgbClr val="FFFF00"/>
                </a:highlight>
                <a:latin typeface="Courier New" panose="02070309020205020404" pitchFamily="49" charset="0"/>
                <a:cs typeface="Courier New" panose="02070309020205020404" pitchFamily="49" charset="0"/>
              </a:rPr>
              <a:t>5</a:t>
            </a:r>
            <a:r>
              <a:rPr lang="en-US" sz="2200" b="1">
                <a:latin typeface="Courier New" panose="02070309020205020404" pitchFamily="49" charset="0"/>
                <a:cs typeface="Courier New" panose="02070309020205020404" pitchFamily="49" charset="0"/>
              </a:rPr>
              <a:t>)</a:t>
            </a:r>
            <a:r>
              <a:rPr lang="en-US" sz="2200">
                <a:latin typeface="Courier New" panose="02070309020205020404" pitchFamily="49" charset="0"/>
                <a:cs typeface="Courier New" panose="02070309020205020404" pitchFamily="49" charset="0"/>
              </a:rPr>
              <a:t>:	# generates integer values from 0 to </a:t>
            </a:r>
            <a:r>
              <a:rPr lang="en-US" sz="2200" b="1">
                <a:solidFill>
                  <a:srgbClr val="FF0000"/>
                </a:solidFill>
                <a:highlight>
                  <a:srgbClr val="FFFF00"/>
                </a:highlight>
                <a:latin typeface="Courier New" panose="02070309020205020404" pitchFamily="49" charset="0"/>
                <a:cs typeface="Courier New" panose="02070309020205020404" pitchFamily="49" charset="0"/>
              </a:rPr>
              <a:t>4</a:t>
            </a:r>
            <a:br>
              <a:rPr lang="en-US" sz="2200" b="1">
                <a:solidFill>
                  <a:srgbClr val="FF0000"/>
                </a:solidFill>
                <a:highlight>
                  <a:srgbClr val="FFFF00"/>
                </a:highlight>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print(i)</a:t>
            </a:r>
            <a:endParaRPr lang="en-US" sz="2200">
              <a:latin typeface="Courier New" panose="02070309020205020404" pitchFamily="49" charset="0"/>
              <a:cs typeface="Courier New" panose="02070309020205020404" pitchFamily="49" charset="0"/>
            </a:endParaRPr>
          </a:p>
          <a:p>
            <a:r>
              <a:rPr lang="en-US" sz="2400">
                <a:highlight>
                  <a:srgbClr val="FFFF00"/>
                </a:highlight>
                <a:latin typeface="Calibri" panose="020F0502020204030204" pitchFamily="34" charset="0"/>
                <a:cs typeface="Calibri" panose="020F0502020204030204" pitchFamily="34" charset="0"/>
              </a:rPr>
              <a:t>Iterative </a:t>
            </a:r>
            <a:r>
              <a:rPr lang="en-US" sz="2200" b="1">
                <a:highlight>
                  <a:srgbClr val="FFFF00"/>
                </a:highlight>
                <a:latin typeface="Courier New" panose="02070309020205020404" pitchFamily="49" charset="0"/>
                <a:cs typeface="Courier New" panose="02070309020205020404" pitchFamily="49" charset="0"/>
              </a:rPr>
              <a:t>for</a:t>
            </a:r>
            <a:r>
              <a:rPr lang="en-US" sz="2400">
                <a:highlight>
                  <a:srgbClr val="FFFF00"/>
                </a:highlight>
                <a:latin typeface="Calibri" panose="020F0502020204030204" pitchFamily="34" charset="0"/>
                <a:cs typeface="Calibri" panose="020F0502020204030204" pitchFamily="34" charset="0"/>
              </a:rPr>
              <a:t> loop, looping over values in an iterable (such as a list):</a:t>
            </a:r>
            <a:endParaRPr lang="en-US" sz="2400">
              <a:latin typeface="Calibri" panose="020F0502020204030204" pitchFamily="34" charset="0"/>
              <a:cs typeface="Calibri" panose="020F0502020204030204" pitchFamily="34" charset="0"/>
            </a:endParaRPr>
          </a:p>
          <a:p>
            <a:pPr marL="457200" indent="0">
              <a:buNone/>
            </a:pPr>
            <a:r>
              <a:rPr lang="en-US" sz="2200" b="1">
                <a:latin typeface="Courier New" panose="02070309020205020404" pitchFamily="49" charset="0"/>
                <a:cs typeface="Courier New" panose="02070309020205020404" pitchFamily="49" charset="0"/>
              </a:rPr>
              <a:t>my_list_of_zip_codes = [97405, 97408, 97412, 97413, 97415]</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for zip_code in my_list_of_zip_codes</a:t>
            </a:r>
            <a:r>
              <a:rPr lang="en-US" sz="2200">
                <a:latin typeface="Courier New" panose="02070309020205020404" pitchFamily="49" charset="0"/>
                <a:cs typeface="Courier New" panose="02070309020205020404" pitchFamily="49" charset="0"/>
              </a:rPr>
              <a: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print(zip_code)</a:t>
            </a:r>
          </a:p>
          <a:p>
            <a:pPr marL="457200" indent="0">
              <a:buNone/>
            </a:pPr>
            <a:endParaRPr lang="en-US" sz="2200" b="1">
              <a:latin typeface="Courier New" panose="02070309020205020404" pitchFamily="49" charset="0"/>
              <a:cs typeface="Courier New" panose="02070309020205020404" pitchFamily="49" charset="0"/>
            </a:endParaRPr>
          </a:p>
          <a:p>
            <a:r>
              <a:rPr lang="en-US" sz="2200">
                <a:latin typeface="Courier New" panose="02070309020205020404" pitchFamily="49" charset="0"/>
                <a:cs typeface="Courier New" panose="02070309020205020404" pitchFamily="49" charset="0"/>
              </a:rPr>
              <a:t>for</a:t>
            </a:r>
            <a:r>
              <a:rPr lang="en-US" sz="2400">
                <a:latin typeface="Calibri" panose="020F0502020204030204" pitchFamily="34" charset="0"/>
                <a:cs typeface="Calibri" panose="020F0502020204030204" pitchFamily="34" charset="0"/>
              </a:rPr>
              <a:t> loops may be nested, just remember to further-indent each subsequent </a:t>
            </a:r>
            <a:r>
              <a:rPr lang="en-US" sz="2200">
                <a:latin typeface="Courier New" panose="02070309020205020404" pitchFamily="49" charset="0"/>
                <a:cs typeface="Courier New" panose="02070309020205020404" pitchFamily="49" charset="0"/>
              </a:rPr>
              <a:t>for</a:t>
            </a:r>
            <a:r>
              <a:rPr lang="en-US" sz="2400">
                <a:latin typeface="Calibri" panose="020F0502020204030204" pitchFamily="34" charset="0"/>
                <a:cs typeface="Calibri" panose="020F0502020204030204" pitchFamily="34" charset="0"/>
              </a:rPr>
              <a:t> loop (each </a:t>
            </a:r>
            <a:r>
              <a:rPr lang="en-US" sz="2200">
                <a:latin typeface="Courier New" panose="02070309020205020404" pitchFamily="49" charset="0"/>
                <a:cs typeface="Courier New" panose="02070309020205020404" pitchFamily="49" charset="0"/>
              </a:rPr>
              <a:t>for</a:t>
            </a:r>
            <a:r>
              <a:rPr lang="en-US" sz="2400">
                <a:latin typeface="Calibri" panose="020F0502020204030204" pitchFamily="34" charset="0"/>
                <a:cs typeface="Calibri" panose="020F0502020204030204" pitchFamily="34" charset="0"/>
              </a:rPr>
              <a:t> loop starts a new block of code). </a:t>
            </a:r>
            <a:br>
              <a:rPr lang="en-US" sz="2400">
                <a:latin typeface="Calibri" panose="020F0502020204030204" pitchFamily="34" charset="0"/>
                <a:cs typeface="Calibri" panose="020F0502020204030204" pitchFamily="34" charset="0"/>
              </a:rPr>
            </a:br>
            <a:endParaRPr lang="en-US" sz="2200">
              <a:latin typeface="Courier New" panose="02070309020205020404" pitchFamily="49" charset="0"/>
              <a:cs typeface="Courier New" panose="02070309020205020404" pitchFamily="49" charset="0"/>
            </a:endParaRPr>
          </a:p>
          <a:p>
            <a:r>
              <a:rPr lang="en-US" sz="2400">
                <a:latin typeface="Calibri" panose="020F0502020204030204" pitchFamily="34" charset="0"/>
                <a:cs typeface="Calibri" panose="020F0502020204030204" pitchFamily="34" charset="0"/>
              </a:rPr>
              <a:t>The </a:t>
            </a:r>
            <a:r>
              <a:rPr lang="en-US" sz="2200" b="1">
                <a:latin typeface="Courier New" panose="02070309020205020404" pitchFamily="49" charset="0"/>
                <a:cs typeface="Courier New" panose="02070309020205020404" pitchFamily="49" charset="0"/>
              </a:rPr>
              <a:t>break</a:t>
            </a:r>
            <a:r>
              <a:rPr lang="en-US" sz="2400">
                <a:latin typeface="Calibri" panose="020F0502020204030204" pitchFamily="34" charset="0"/>
                <a:cs typeface="Calibri" panose="020F0502020204030204" pitchFamily="34" charset="0"/>
              </a:rPr>
              <a:t> statement lets you immediately and completely </a:t>
            </a:r>
            <a:r>
              <a:rPr lang="en-US" sz="2400" b="1">
                <a:latin typeface="Calibri" panose="020F0502020204030204" pitchFamily="34" charset="0"/>
                <a:cs typeface="Calibri" panose="020F0502020204030204" pitchFamily="34" charset="0"/>
              </a:rPr>
              <a:t>exit</a:t>
            </a:r>
            <a:r>
              <a:rPr lang="en-US" sz="2400">
                <a:latin typeface="Calibri" panose="020F0502020204030204" pitchFamily="34" charset="0"/>
                <a:cs typeface="Calibri" panose="020F0502020204030204" pitchFamily="34" charset="0"/>
              </a:rPr>
              <a:t> the current </a:t>
            </a:r>
            <a:r>
              <a:rPr lang="en-US" sz="2200">
                <a:latin typeface="Courier New" panose="02070309020205020404" pitchFamily="49" charset="0"/>
                <a:cs typeface="Courier New" panose="02070309020205020404" pitchFamily="49" charset="0"/>
              </a:rPr>
              <a:t>for</a:t>
            </a:r>
            <a:r>
              <a:rPr lang="en-US" sz="2400">
                <a:latin typeface="Calibri" panose="020F0502020204030204" pitchFamily="34" charset="0"/>
                <a:cs typeface="Calibri" panose="020F0502020204030204" pitchFamily="34" charset="0"/>
              </a:rPr>
              <a:t> loop.</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The </a:t>
            </a:r>
            <a:r>
              <a:rPr lang="en-US" sz="2200" b="1">
                <a:latin typeface="Courier New" panose="02070309020205020404" pitchFamily="49" charset="0"/>
                <a:cs typeface="Courier New" panose="02070309020205020404" pitchFamily="49" charset="0"/>
              </a:rPr>
              <a:t>continue</a:t>
            </a:r>
            <a:r>
              <a:rPr lang="en-US" sz="2400">
                <a:latin typeface="Calibri" panose="020F0502020204030204" pitchFamily="34" charset="0"/>
                <a:cs typeface="Calibri" panose="020F0502020204030204" pitchFamily="34" charset="0"/>
              </a:rPr>
              <a:t> statement lets you start the </a:t>
            </a:r>
            <a:r>
              <a:rPr lang="en-US" sz="2400" b="1">
                <a:latin typeface="Calibri" panose="020F0502020204030204" pitchFamily="34" charset="0"/>
                <a:cs typeface="Calibri" panose="020F0502020204030204" pitchFamily="34" charset="0"/>
              </a:rPr>
              <a:t>next iteration</a:t>
            </a:r>
            <a:r>
              <a:rPr lang="en-US" sz="2400">
                <a:latin typeface="Calibri" panose="020F0502020204030204" pitchFamily="34" charset="0"/>
                <a:cs typeface="Calibri" panose="020F0502020204030204" pitchFamily="34" charset="0"/>
              </a:rPr>
              <a:t> of the </a:t>
            </a:r>
            <a:r>
              <a:rPr lang="en-US" sz="2200">
                <a:latin typeface="Courier New" panose="02070309020205020404" pitchFamily="49" charset="0"/>
                <a:cs typeface="Courier New" panose="02070309020205020404" pitchFamily="49" charset="0"/>
              </a:rPr>
              <a:t>for</a:t>
            </a:r>
            <a:r>
              <a:rPr lang="en-US" sz="2400">
                <a:latin typeface="Calibri" panose="020F0502020204030204" pitchFamily="34" charset="0"/>
                <a:cs typeface="Calibri" panose="020F0502020204030204" pitchFamily="34" charset="0"/>
              </a:rPr>
              <a:t> loop immediately.</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36</a:t>
            </a:fld>
            <a:endParaRPr lang="en-US"/>
          </a:p>
        </p:txBody>
      </p:sp>
    </p:spTree>
    <p:extLst>
      <p:ext uri="{BB962C8B-B14F-4D97-AF65-F5344CB8AC3E}">
        <p14:creationId xmlns:p14="http://schemas.microsoft.com/office/powerpoint/2010/main" val="2096240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6) </a:t>
            </a:r>
            <a:r>
              <a:rPr lang="en-US" sz="3000" b="1">
                <a:latin typeface="Courier New" panose="02070309020205020404" pitchFamily="49" charset="0"/>
                <a:cs typeface="Courier New" panose="02070309020205020404" pitchFamily="49" charset="0"/>
              </a:rPr>
              <a:t>if / elif / else</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697230"/>
            <a:ext cx="11671442" cy="5878232"/>
          </a:xfrm>
        </p:spPr>
        <p:txBody>
          <a:bodyPr>
            <a:normAutofit/>
          </a:bodyPr>
          <a:lstStyle/>
          <a:p>
            <a:pPr>
              <a:spcAft>
                <a:spcPts val="1000"/>
              </a:spcAft>
            </a:pPr>
            <a:r>
              <a:rPr lang="en-US" sz="2400"/>
              <a:t>Conditional statements are another "programming language staple." Python has 'em, too.</a:t>
            </a:r>
          </a:p>
          <a:p>
            <a:pPr marL="457200" indent="0">
              <a:spcBef>
                <a:spcPts val="0"/>
              </a:spcBef>
              <a:spcAft>
                <a:spcPts val="1000"/>
              </a:spcAft>
              <a:buNone/>
            </a:pPr>
            <a:r>
              <a:rPr lang="en-US" sz="2200" b="1">
                <a:latin typeface="Courier New" panose="02070309020205020404" pitchFamily="49" charset="0"/>
                <a:cs typeface="Courier New" panose="02070309020205020404" pitchFamily="49" charset="0"/>
              </a:rPr>
              <a:t>if gpa &gt;= 3.9:</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grad = "Summa Cum Laude"</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elif gpa &gt;= 3.7:</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grad = "Magna Cum Laude"</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elif gpa &gt;= 3.5:</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grad = "Cum Laude"</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elif gpa &gt;= 2.0:</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grad = "No honors"</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else:</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grad = "Didn't graduate"</a:t>
            </a:r>
            <a:endParaRPr lang="en-US" sz="2400" b="1">
              <a:latin typeface="Calibri" panose="020F0502020204030204" pitchFamily="34" charset="0"/>
              <a:cs typeface="Calibri" panose="020F0502020204030204" pitchFamily="34" charset="0"/>
            </a:endParaRPr>
          </a:p>
          <a:p>
            <a:pPr>
              <a:spcBef>
                <a:spcPts val="0"/>
              </a:spcBef>
            </a:pPr>
            <a:r>
              <a:rPr lang="en-US" sz="2400">
                <a:latin typeface="Calibri" panose="020F0502020204030204" pitchFamily="34" charset="0"/>
                <a:cs typeface="Calibri" panose="020F0502020204030204" pitchFamily="34" charset="0"/>
              </a:rPr>
              <a:t>If you want to check for an exact value, use </a:t>
            </a:r>
            <a:r>
              <a:rPr lang="en-US" sz="2200" b="1">
                <a:latin typeface="Courier New" panose="02070309020205020404" pitchFamily="49" charset="0"/>
                <a:cs typeface="Courier New" panose="02070309020205020404" pitchFamily="49" charset="0"/>
              </a:rPr>
              <a:t>==</a:t>
            </a:r>
            <a:r>
              <a:rPr lang="en-US" sz="2400">
                <a:latin typeface="Calibri" panose="020F0502020204030204" pitchFamily="34" charset="0"/>
                <a:cs typeface="Calibri" panose="020F0502020204030204" pitchFamily="34" charset="0"/>
              </a:rPr>
              <a:t> (not </a:t>
            </a:r>
            <a:r>
              <a:rPr lang="en-US" sz="2400" b="1">
                <a:latin typeface="Courier New" panose="02070309020205020404" pitchFamily="49" charset="0"/>
                <a:cs typeface="Courier New" panose="02070309020205020404" pitchFamily="49" charset="0"/>
              </a:rPr>
              <a:t>=</a:t>
            </a:r>
            <a:r>
              <a:rPr lang="en-US" sz="2400">
                <a:latin typeface="Calibri" panose="020F0502020204030204" pitchFamily="34" charset="0"/>
                <a:cs typeface="Calibri" panose="020F0502020204030204" pitchFamily="34" charset="0"/>
              </a:rPr>
              <a:t>, </a:t>
            </a:r>
            <a:r>
              <a:rPr lang="en-US" sz="2200" b="1">
                <a:latin typeface="Courier New" panose="02070309020205020404" pitchFamily="49" charset="0"/>
                <a:cs typeface="Courier New" panose="02070309020205020404" pitchFamily="49" charset="0"/>
              </a:rPr>
              <a:t>=</a:t>
            </a:r>
            <a:r>
              <a:rPr lang="en-US" sz="2400">
                <a:latin typeface="Calibri" panose="020F0502020204030204" pitchFamily="34" charset="0"/>
                <a:cs typeface="Calibri" panose="020F0502020204030204" pitchFamily="34" charset="0"/>
              </a:rPr>
              <a:t> is used to assign values)</a:t>
            </a:r>
          </a:p>
          <a:p>
            <a:r>
              <a:rPr lang="en-US" sz="2400">
                <a:latin typeface="Calibri" panose="020F0502020204030204" pitchFamily="34" charset="0"/>
                <a:cs typeface="Calibri" panose="020F0502020204030204" pitchFamily="34" charset="0"/>
              </a:rPr>
              <a:t>NOT equal is represented by </a:t>
            </a:r>
            <a:r>
              <a:rPr lang="en-US" sz="2200" b="1">
                <a:latin typeface="Courier New" panose="02070309020205020404" pitchFamily="49" charset="0"/>
                <a:cs typeface="Courier New" panose="02070309020205020404" pitchFamily="49" charset="0"/>
              </a:rPr>
              <a:t>!=</a:t>
            </a:r>
            <a:r>
              <a:rPr lang="en-US" sz="2400">
                <a:latin typeface="Calibri" panose="020F0502020204030204" pitchFamily="34" charset="0"/>
                <a:cs typeface="Calibri" panose="020F0502020204030204" pitchFamily="34" charset="0"/>
              </a:rPr>
              <a:t> (common alternatives such as </a:t>
            </a:r>
            <a:r>
              <a:rPr lang="en-US" sz="2200" b="1">
                <a:latin typeface="Courier New" panose="02070309020205020404" pitchFamily="49" charset="0"/>
                <a:cs typeface="Courier New" panose="02070309020205020404" pitchFamily="49" charset="0"/>
              </a:rPr>
              <a:t>&lt;&gt;</a:t>
            </a:r>
            <a:r>
              <a:rPr lang="en-US" sz="2400">
                <a:latin typeface="Calibri" panose="020F0502020204030204" pitchFamily="34" charset="0"/>
                <a:cs typeface="Calibri" panose="020F0502020204030204" pitchFamily="34" charset="0"/>
              </a:rPr>
              <a:t> or ~= won't work)</a:t>
            </a:r>
          </a:p>
          <a:p>
            <a:r>
              <a:rPr lang="en-US" sz="2400">
                <a:latin typeface="Calibri" panose="020F0502020204030204" pitchFamily="34" charset="0"/>
                <a:cs typeface="Calibri" panose="020F0502020204030204" pitchFamily="34" charset="0"/>
              </a:rPr>
              <a:t>"Write it like you say it:" "greater than or equal to" (NOT </a:t>
            </a:r>
            <a:r>
              <a:rPr lang="en-US" sz="2200" b="1">
                <a:latin typeface="Courier New" panose="02070309020205020404" pitchFamily="49" charset="0"/>
                <a:cs typeface="Courier New" panose="02070309020205020404" pitchFamily="49" charset="0"/>
              </a:rPr>
              <a:t>=&gt;</a:t>
            </a:r>
            <a:r>
              <a:rPr lang="en-US" sz="2400">
                <a:latin typeface="Calibri" panose="020F0502020204030204" pitchFamily="34" charset="0"/>
                <a:cs typeface="Calibri" panose="020F0502020204030204" pitchFamily="34" charset="0"/>
              </a:rPr>
              <a:t>)</a:t>
            </a:r>
          </a:p>
          <a:p>
            <a:r>
              <a:rPr lang="en-US" sz="2400">
                <a:latin typeface="Calibri" panose="020F0502020204030204" pitchFamily="34" charset="0"/>
                <a:cs typeface="Calibri" panose="020F0502020204030204" pitchFamily="34" charset="0"/>
              </a:rPr>
              <a:t>Use </a:t>
            </a:r>
            <a:r>
              <a:rPr lang="en-US" sz="2200" b="1">
                <a:latin typeface="Courier New" panose="02070309020205020404" pitchFamily="49" charset="0"/>
                <a:cs typeface="Courier New" panose="02070309020205020404" pitchFamily="49" charset="0"/>
              </a:rPr>
              <a:t>and</a:t>
            </a:r>
            <a:r>
              <a:rPr lang="en-US" sz="2400">
                <a:latin typeface="Calibri" panose="020F0502020204030204" pitchFamily="34" charset="0"/>
                <a:cs typeface="Calibri" panose="020F0502020204030204" pitchFamily="34" charset="0"/>
              </a:rPr>
              <a:t> and </a:t>
            </a:r>
            <a:r>
              <a:rPr lang="en-US" sz="2200" b="1">
                <a:latin typeface="Courier New" panose="02070309020205020404" pitchFamily="49" charset="0"/>
                <a:cs typeface="Courier New" panose="02070309020205020404" pitchFamily="49" charset="0"/>
              </a:rPr>
              <a:t>or</a:t>
            </a:r>
            <a:r>
              <a:rPr lang="en-US" sz="2400">
                <a:latin typeface="Calibri" panose="020F0502020204030204" pitchFamily="34" charset="0"/>
                <a:cs typeface="Calibri" panose="020F0502020204030204" pitchFamily="34" charset="0"/>
              </a:rPr>
              <a:t> (rather than </a:t>
            </a:r>
            <a:r>
              <a:rPr lang="en-US" sz="2200" b="1">
                <a:latin typeface="Courier New" panose="02070309020205020404" pitchFamily="49" charset="0"/>
                <a:cs typeface="Courier New" panose="02070309020205020404" pitchFamily="49" charset="0"/>
              </a:rPr>
              <a:t>&amp;</a:t>
            </a:r>
            <a:r>
              <a:rPr lang="en-US" sz="2400" b="1">
                <a:latin typeface="Calibri" panose="020F0502020204030204" pitchFamily="34" charset="0"/>
                <a:cs typeface="Calibri" panose="020F0502020204030204" pitchFamily="34" charset="0"/>
              </a:rPr>
              <a:t> </a:t>
            </a:r>
            <a:r>
              <a:rPr lang="en-US" sz="2400">
                <a:latin typeface="Calibri" panose="020F0502020204030204" pitchFamily="34" charset="0"/>
                <a:cs typeface="Calibri" panose="020F0502020204030204" pitchFamily="34" charset="0"/>
              </a:rPr>
              <a:t>and </a:t>
            </a:r>
            <a:r>
              <a:rPr lang="en-US" sz="2200" b="1">
                <a:latin typeface="Courier New" panose="02070309020205020404" pitchFamily="49" charset="0"/>
                <a:cs typeface="Courier New" panose="02070309020205020404" pitchFamily="49" charset="0"/>
              </a:rPr>
              <a:t>|</a:t>
            </a:r>
            <a:r>
              <a:rPr lang="en-US" sz="2400">
                <a:latin typeface="Calibri" panose="020F0502020204030204" pitchFamily="34" charset="0"/>
                <a:cs typeface="Calibri" panose="020F0502020204030204" pitchFamily="34" charset="0"/>
              </a:rPr>
              <a:t>)</a:t>
            </a:r>
          </a:p>
          <a:p>
            <a:r>
              <a:rPr lang="en-US" sz="2400">
                <a:latin typeface="Calibri" panose="020F0502020204030204" pitchFamily="34" charset="0"/>
                <a:cs typeface="Calibri" panose="020F0502020204030204" pitchFamily="34" charset="0"/>
              </a:rPr>
              <a:t>A departure from PEP 8: when in doubt, </a:t>
            </a:r>
            <a:r>
              <a:rPr lang="en-US" sz="2400" b="1">
                <a:latin typeface="Calibri" panose="020F0502020204030204" pitchFamily="34" charset="0"/>
                <a:cs typeface="Calibri" panose="020F0502020204030204" pitchFamily="34" charset="0"/>
              </a:rPr>
              <a:t>use parentheses to clarify logical expressions.</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37</a:t>
            </a:fld>
            <a:endParaRPr lang="en-US"/>
          </a:p>
        </p:txBody>
      </p:sp>
    </p:spTree>
    <p:extLst>
      <p:ext uri="{BB962C8B-B14F-4D97-AF65-F5344CB8AC3E}">
        <p14:creationId xmlns:p14="http://schemas.microsoft.com/office/powerpoint/2010/main" val="1478704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7) import</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42950"/>
            <a:ext cx="11671442" cy="5832512"/>
          </a:xfrm>
        </p:spPr>
        <p:txBody>
          <a:bodyPr>
            <a:normAutofit/>
          </a:bodyPr>
          <a:lstStyle/>
          <a:p>
            <a:pPr>
              <a:lnSpc>
                <a:spcPct val="100000"/>
              </a:lnSpc>
              <a:spcBef>
                <a:spcPts val="0"/>
              </a:spcBef>
              <a:spcAft>
                <a:spcPts val="600"/>
              </a:spcAft>
            </a:pPr>
            <a:r>
              <a:rPr lang="en-US" sz="2200">
                <a:latin typeface="Courier New" panose="02070309020205020404" pitchFamily="49" charset="0"/>
                <a:cs typeface="Courier New" panose="02070309020205020404" pitchFamily="49" charset="0"/>
              </a:rPr>
              <a:t>import</a:t>
            </a:r>
            <a:r>
              <a:rPr lang="en-US" sz="2400">
                <a:latin typeface="Calibri" panose="020F0502020204030204" pitchFamily="34" charset="0"/>
                <a:cs typeface="Calibri" panose="020F0502020204030204" pitchFamily="34" charset="0"/>
              </a:rPr>
              <a:t> lets you bring in a predefined library or "package" such as the Python3 math library (we'll talk more about packages in section 10).</a:t>
            </a:r>
          </a:p>
          <a:p>
            <a:pPr>
              <a:lnSpc>
                <a:spcPct val="100000"/>
              </a:lnSpc>
              <a:spcBef>
                <a:spcPts val="0"/>
              </a:spcBef>
            </a:pPr>
            <a:r>
              <a:rPr lang="en-US" sz="2400">
                <a:latin typeface="Calibri" panose="020F0502020204030204" pitchFamily="34" charset="0"/>
                <a:cs typeface="Calibri" panose="020F0502020204030204" pitchFamily="34" charset="0"/>
              </a:rPr>
              <a:t>To import an entire library, simply supply the name of the library:</a:t>
            </a:r>
          </a:p>
          <a:p>
            <a:pPr marL="457200" indent="0">
              <a:lnSpc>
                <a:spcPct val="100000"/>
              </a:lnSpc>
              <a:spcBef>
                <a:spcPts val="600"/>
              </a:spcBef>
              <a:spcAft>
                <a:spcPts val="600"/>
              </a:spcAft>
              <a:buNone/>
            </a:pPr>
            <a:r>
              <a:rPr lang="en-US" sz="2200" b="1">
                <a:highlight>
                  <a:srgbClr val="00FFFF"/>
                </a:highlight>
                <a:latin typeface="Courier New" panose="02070309020205020404" pitchFamily="49" charset="0"/>
                <a:cs typeface="Courier New" panose="02070309020205020404" pitchFamily="49" charset="0"/>
              </a:rPr>
              <a:t>import</a:t>
            </a:r>
            <a:r>
              <a:rPr lang="en-US" sz="2200" b="1">
                <a:latin typeface="Courier New" panose="02070309020205020404" pitchFamily="49" charset="0"/>
                <a:cs typeface="Courier New" panose="02070309020205020404" pitchFamily="49" charset="0"/>
              </a:rPr>
              <a:t> math</a:t>
            </a:r>
            <a:endParaRPr lang="en-US" sz="2200" b="1" i="1">
              <a:latin typeface="Courier New" panose="02070309020205020404" pitchFamily="49" charset="0"/>
              <a:cs typeface="Courier New" panose="02070309020205020404" pitchFamily="49" charset="0"/>
            </a:endParaRPr>
          </a:p>
          <a:p>
            <a:pPr>
              <a:lnSpc>
                <a:spcPct val="100000"/>
              </a:lnSpc>
              <a:spcBef>
                <a:spcPts val="0"/>
              </a:spcBef>
            </a:pPr>
            <a:r>
              <a:rPr lang="en-US" sz="2400">
                <a:latin typeface="Calibri" panose="020F0502020204030204" pitchFamily="34" charset="0"/>
                <a:cs typeface="Calibri" panose="020F0502020204030204" pitchFamily="34" charset="0"/>
              </a:rPr>
              <a:t>In general, however, you should only import the </a:t>
            </a:r>
            <a:r>
              <a:rPr lang="en-US" sz="2400" i="1">
                <a:latin typeface="Calibri" panose="020F0502020204030204" pitchFamily="34" charset="0"/>
                <a:cs typeface="Calibri" panose="020F0502020204030204" pitchFamily="34" charset="0"/>
              </a:rPr>
              <a:t>particular function(s)</a:t>
            </a:r>
            <a:r>
              <a:rPr lang="en-US" sz="2400">
                <a:latin typeface="Calibri" panose="020F0502020204030204" pitchFamily="34" charset="0"/>
                <a:cs typeface="Calibri" panose="020F0502020204030204" pitchFamily="34" charset="0"/>
              </a:rPr>
              <a:t> you need:</a:t>
            </a:r>
          </a:p>
          <a:p>
            <a:pPr marL="457200" indent="0">
              <a:lnSpc>
                <a:spcPct val="100000"/>
              </a:lnSpc>
              <a:spcBef>
                <a:spcPts val="600"/>
              </a:spcBef>
              <a:spcAft>
                <a:spcPts val="600"/>
              </a:spcAft>
              <a:buNone/>
            </a:pPr>
            <a:r>
              <a:rPr lang="en-US" sz="2200" b="1">
                <a:highlight>
                  <a:srgbClr val="00FFFF"/>
                </a:highlight>
                <a:latin typeface="Courier New" panose="02070309020205020404" pitchFamily="49" charset="0"/>
                <a:cs typeface="Courier New" panose="02070309020205020404" pitchFamily="49" charset="0"/>
              </a:rPr>
              <a:t>from</a:t>
            </a:r>
            <a:r>
              <a:rPr lang="en-US" sz="2200" b="1">
                <a:latin typeface="Courier New" panose="02070309020205020404" pitchFamily="49" charset="0"/>
                <a:cs typeface="Courier New" panose="02070309020205020404" pitchFamily="49" charset="0"/>
              </a:rPr>
              <a:t> math </a:t>
            </a:r>
            <a:r>
              <a:rPr lang="en-US" sz="2200" b="1">
                <a:highlight>
                  <a:srgbClr val="00FFFF"/>
                </a:highlight>
                <a:latin typeface="Courier New" panose="02070309020205020404" pitchFamily="49" charset="0"/>
                <a:cs typeface="Courier New" panose="02070309020205020404" pitchFamily="49" charset="0"/>
              </a:rPr>
              <a:t>import</a:t>
            </a:r>
            <a:r>
              <a:rPr lang="en-US" sz="2200" b="1">
                <a:latin typeface="Courier New" panose="02070309020205020404" pitchFamily="49" charset="0"/>
                <a:cs typeface="Courier New" panose="02070309020205020404" pitchFamily="49" charset="0"/>
              </a:rPr>
              <a:t> pi, sin</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remember, the trig fn arguments are in radians, not degrees!</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print(sin(pi/4))</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0.7071067811865475</a:t>
            </a:r>
          </a:p>
          <a:p>
            <a:pPr>
              <a:lnSpc>
                <a:spcPct val="100000"/>
              </a:lnSpc>
              <a:spcBef>
                <a:spcPts val="0"/>
              </a:spcBef>
              <a:spcAft>
                <a:spcPts val="600"/>
              </a:spcAft>
            </a:pPr>
            <a:r>
              <a:rPr lang="en-US" sz="2400">
                <a:latin typeface="Calibri" panose="020F0502020204030204" pitchFamily="34" charset="0"/>
                <a:cs typeface="Calibri" panose="020F0502020204030204" pitchFamily="34" charset="0"/>
              </a:rPr>
              <a:t>If an imported function "can't be found", mention the library name when referring to it:</a:t>
            </a:r>
            <a:br>
              <a:rPr lang="en-US" sz="2400">
                <a:latin typeface="Calibri" panose="020F0502020204030204" pitchFamily="34" charset="0"/>
                <a:cs typeface="Calibri" panose="020F0502020204030204" pitchFamily="34" charset="0"/>
              </a:rPr>
            </a:br>
            <a:r>
              <a:rPr lang="en-US" sz="2200" b="1">
                <a:latin typeface="Courier New" panose="02070309020205020404" pitchFamily="49" charset="0"/>
                <a:cs typeface="Courier New" panose="02070309020205020404" pitchFamily="49" charset="0"/>
              </a:rPr>
              <a:t>print(</a:t>
            </a:r>
            <a:r>
              <a:rPr lang="en-US" sz="2200" b="1">
                <a:highlight>
                  <a:srgbClr val="00FFFF"/>
                </a:highlight>
                <a:latin typeface="Courier New" panose="02070309020205020404" pitchFamily="49" charset="0"/>
                <a:cs typeface="Courier New" panose="02070309020205020404" pitchFamily="49" charset="0"/>
              </a:rPr>
              <a:t>math.</a:t>
            </a:r>
            <a:r>
              <a:rPr lang="en-US" sz="2200" b="1">
                <a:latin typeface="Courier New" panose="02070309020205020404" pitchFamily="49" charset="0"/>
                <a:cs typeface="Courier New" panose="02070309020205020404" pitchFamily="49" charset="0"/>
              </a:rPr>
              <a:t>sin(</a:t>
            </a:r>
            <a:r>
              <a:rPr lang="en-US" sz="2200" b="1">
                <a:highlight>
                  <a:srgbClr val="00FFFF"/>
                </a:highlight>
                <a:latin typeface="Courier New" panose="02070309020205020404" pitchFamily="49" charset="0"/>
                <a:cs typeface="Courier New" panose="02070309020205020404" pitchFamily="49" charset="0"/>
              </a:rPr>
              <a:t>math.</a:t>
            </a:r>
            <a:r>
              <a:rPr lang="en-US" sz="2200" b="1">
                <a:latin typeface="Courier New" panose="02070309020205020404" pitchFamily="49" charset="0"/>
                <a:cs typeface="Courier New" panose="02070309020205020404" pitchFamily="49" charset="0"/>
              </a:rPr>
              <a:t>pi/4))</a:t>
            </a:r>
          </a:p>
          <a:p>
            <a:pPr marL="0">
              <a:lnSpc>
                <a:spcPct val="100000"/>
              </a:lnSpc>
              <a:spcBef>
                <a:spcPts val="0"/>
              </a:spcBef>
            </a:pPr>
            <a:r>
              <a:rPr lang="en-US" sz="2400">
                <a:latin typeface="Calibri" panose="020F0502020204030204" pitchFamily="34" charset="0"/>
                <a:cs typeface="Calibri" panose="020F0502020204030204" pitchFamily="34" charset="0"/>
              </a:rPr>
              <a:t>Some libraries may be routinely associated with a shortened name when imported:</a:t>
            </a:r>
          </a:p>
          <a:p>
            <a:pPr marL="457200" indent="0">
              <a:lnSpc>
                <a:spcPct val="100000"/>
              </a:lnSpc>
              <a:spcBef>
                <a:spcPts val="600"/>
              </a:spcBef>
              <a:buNone/>
            </a:pPr>
            <a:r>
              <a:rPr lang="en-US" sz="2200" b="1">
                <a:highlight>
                  <a:srgbClr val="00FFFF"/>
                </a:highlight>
                <a:latin typeface="Courier New" panose="02070309020205020404" pitchFamily="49" charset="0"/>
                <a:cs typeface="Courier New" panose="02070309020205020404" pitchFamily="49" charset="0"/>
              </a:rPr>
              <a:t>import</a:t>
            </a:r>
            <a:r>
              <a:rPr lang="en-US" sz="2200" b="1">
                <a:latin typeface="Courier New" panose="02070309020205020404" pitchFamily="49" charset="0"/>
                <a:cs typeface="Courier New" panose="02070309020205020404" pitchFamily="49" charset="0"/>
              </a:rPr>
              <a:t> matplotlib.pyplot </a:t>
            </a:r>
            <a:r>
              <a:rPr lang="en-US" sz="2200" b="1">
                <a:highlight>
                  <a:srgbClr val="00FFFF"/>
                </a:highlight>
                <a:latin typeface="Courier New" panose="02070309020205020404" pitchFamily="49" charset="0"/>
                <a:cs typeface="Courier New" panose="02070309020205020404" pitchFamily="49" charset="0"/>
              </a:rPr>
              <a:t>as</a:t>
            </a:r>
            <a:r>
              <a:rPr lang="en-US" sz="2200" b="1">
                <a:latin typeface="Courier New" panose="02070309020205020404" pitchFamily="49" charset="0"/>
                <a:cs typeface="Courier New" panose="02070309020205020404" pitchFamily="49" charset="0"/>
              </a:rPr>
              <a:t> </a:t>
            </a:r>
            <a:r>
              <a:rPr lang="en-US" sz="2200" b="1">
                <a:highlight>
                  <a:srgbClr val="00FF00"/>
                </a:highlight>
                <a:latin typeface="Courier New" panose="02070309020205020404" pitchFamily="49" charset="0"/>
                <a:cs typeface="Courier New" panose="02070309020205020404" pitchFamily="49" charset="0"/>
              </a:rPr>
              <a:t>plt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a:t>
            </a:r>
            <a:br>
              <a:rPr lang="en-US" sz="2200">
                <a:latin typeface="Courier New" panose="02070309020205020404" pitchFamily="49" charset="0"/>
                <a:cs typeface="Courier New" panose="02070309020205020404" pitchFamily="49" charset="0"/>
              </a:rPr>
            </a:br>
            <a:r>
              <a:rPr lang="en-US" sz="2200" b="1">
                <a:highlight>
                  <a:srgbClr val="00FF00"/>
                </a:highlight>
                <a:latin typeface="Courier New" panose="02070309020205020404" pitchFamily="49" charset="0"/>
                <a:cs typeface="Courier New" panose="02070309020205020404" pitchFamily="49" charset="0"/>
              </a:rPr>
              <a:t>plt</a:t>
            </a:r>
            <a:r>
              <a:rPr lang="en-US" sz="2200" b="1">
                <a:latin typeface="Courier New" panose="02070309020205020404" pitchFamily="49" charset="0"/>
                <a:cs typeface="Courier New" panose="02070309020205020404" pitchFamily="49" charset="0"/>
              </a:rPr>
              <a:t>.show()</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38</a:t>
            </a:fld>
            <a:endParaRPr lang="en-US"/>
          </a:p>
        </p:txBody>
      </p:sp>
    </p:spTree>
    <p:extLst>
      <p:ext uri="{BB962C8B-B14F-4D97-AF65-F5344CB8AC3E}">
        <p14:creationId xmlns:p14="http://schemas.microsoft.com/office/powerpoint/2010/main" val="976703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8) User-Defined Functions in Python</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cat dbl_sqr_root.py </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from math import sqrt</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b="1">
                <a:highlight>
                  <a:srgbClr val="FFFF00"/>
                </a:highlight>
                <a:latin typeface="Courier New" panose="02070309020205020404" pitchFamily="49" charset="0"/>
                <a:cs typeface="Courier New" panose="02070309020205020404" pitchFamily="49" charset="0"/>
              </a:rPr>
              <a:t>def</a:t>
            </a:r>
            <a:r>
              <a:rPr lang="en-US" sz="2200">
                <a:latin typeface="Courier New" panose="02070309020205020404" pitchFamily="49" charset="0"/>
                <a:cs typeface="Courier New" panose="02070309020205020404" pitchFamily="49" charset="0"/>
              </a:rPr>
              <a:t> double_sq_rt(my_value):</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try:</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result = sqrt(sqrt(float(my_value)))</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b="1">
                <a:highlight>
                  <a:srgbClr val="FFFF00"/>
                </a:highlight>
                <a:latin typeface="Courier New" panose="02070309020205020404" pitchFamily="49" charset="0"/>
                <a:cs typeface="Courier New" panose="02070309020205020404" pitchFamily="49" charset="0"/>
              </a:rPr>
              <a:t>return(result)</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except:</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print("No double square root possible for ", my_value)</a:t>
            </a:r>
          </a:p>
          <a:p>
            <a:pPr marL="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try out our new sample function</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test_value = double_sq_rt(17.3)</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print(test_value)</a:t>
            </a:r>
          </a:p>
          <a:p>
            <a:pPr marL="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python3 dbl_sqr_root.py </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2.0394427838547187</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39</a:t>
            </a:fld>
            <a:endParaRPr lang="en-US"/>
          </a:p>
        </p:txBody>
      </p:sp>
    </p:spTree>
    <p:extLst>
      <p:ext uri="{BB962C8B-B14F-4D97-AF65-F5344CB8AC3E}">
        <p14:creationId xmlns:p14="http://schemas.microsoft.com/office/powerpoint/2010/main" val="180339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08711"/>
          </a:xfrm>
        </p:spPr>
        <p:txBody>
          <a:bodyPr>
            <a:normAutofit/>
          </a:bodyPr>
          <a:lstStyle/>
          <a:p>
            <a:r>
              <a:rPr lang="en-US" sz="3200" b="1">
                <a:latin typeface="Calibri" panose="020F0502020204030204" pitchFamily="34" charset="0"/>
                <a:cs typeface="Calibri" panose="020F0502020204030204" pitchFamily="34" charset="0"/>
              </a:rPr>
              <a:t>Copying &amp; Pasting Code Snippets From Presentations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46760"/>
            <a:ext cx="11671442" cy="5828701"/>
          </a:xfrm>
        </p:spPr>
        <p:txBody>
          <a:bodyPr>
            <a:normAutofit/>
          </a:bodyPr>
          <a:lstStyle/>
          <a:p>
            <a:pPr>
              <a:lnSpc>
                <a:spcPct val="100000"/>
              </a:lnSpc>
              <a:spcBef>
                <a:spcPts val="0"/>
              </a:spcBef>
              <a:spcAft>
                <a:spcPts val="100"/>
              </a:spcAft>
            </a:pPr>
            <a:r>
              <a:rPr lang="en-US" sz="2400"/>
              <a:t>If you try cutting and pasting code from PowerPoints or PDFs, it will usually work fine.</a:t>
            </a:r>
          </a:p>
          <a:p>
            <a:pPr>
              <a:lnSpc>
                <a:spcPct val="100000"/>
              </a:lnSpc>
              <a:spcBef>
                <a:spcPts val="0"/>
              </a:spcBef>
              <a:spcAft>
                <a:spcPts val="100"/>
              </a:spcAft>
            </a:pPr>
            <a:endParaRPr lang="en-US" sz="2400"/>
          </a:p>
          <a:p>
            <a:pPr>
              <a:lnSpc>
                <a:spcPct val="100000"/>
              </a:lnSpc>
              <a:spcBef>
                <a:spcPts val="0"/>
              </a:spcBef>
              <a:spcAft>
                <a:spcPts val="100"/>
              </a:spcAft>
            </a:pPr>
            <a:r>
              <a:rPr lang="en-US" sz="2400"/>
              <a:t>However, sometimes "what you see" may not be "what you end up getting" due to some programs attempting to produce "pretty" documents using ligatures ("combined letters") or other font substitutions (such as "smart quotes" for "straight quotes").</a:t>
            </a:r>
          </a:p>
          <a:p>
            <a:pPr>
              <a:lnSpc>
                <a:spcPct val="100000"/>
              </a:lnSpc>
              <a:spcBef>
                <a:spcPts val="0"/>
              </a:spcBef>
              <a:spcAft>
                <a:spcPts val="100"/>
              </a:spcAft>
            </a:pPr>
            <a:endParaRPr lang="en-US" sz="2400"/>
          </a:p>
          <a:p>
            <a:pPr>
              <a:lnSpc>
                <a:spcPct val="100000"/>
              </a:lnSpc>
              <a:spcBef>
                <a:spcPts val="0"/>
              </a:spcBef>
              <a:spcAft>
                <a:spcPts val="100"/>
              </a:spcAft>
            </a:pPr>
            <a:r>
              <a:rPr lang="en-US" sz="2400"/>
              <a:t>Newlines may also end up replaced with special characters.</a:t>
            </a:r>
          </a:p>
          <a:p>
            <a:pPr>
              <a:lnSpc>
                <a:spcPct val="100000"/>
              </a:lnSpc>
              <a:spcBef>
                <a:spcPts val="0"/>
              </a:spcBef>
              <a:spcAft>
                <a:spcPts val="100"/>
              </a:spcAft>
            </a:pPr>
            <a:endParaRPr lang="en-US" sz="2400"/>
          </a:p>
          <a:p>
            <a:pPr>
              <a:lnSpc>
                <a:spcPct val="100000"/>
              </a:lnSpc>
              <a:spcBef>
                <a:spcPts val="0"/>
              </a:spcBef>
              <a:spcAft>
                <a:spcPts val="100"/>
              </a:spcAft>
            </a:pPr>
            <a:r>
              <a:rPr lang="en-US" sz="2400"/>
              <a:t>We've endeavored to disable this behavior to the maximum extent we can, but some examples of this behavior may have slipped through.</a:t>
            </a:r>
          </a:p>
          <a:p>
            <a:pPr>
              <a:lnSpc>
                <a:spcPct val="100000"/>
              </a:lnSpc>
              <a:spcBef>
                <a:spcPts val="0"/>
              </a:spcBef>
              <a:spcAft>
                <a:spcPts val="100"/>
              </a:spcAft>
            </a:pPr>
            <a:endParaRPr lang="en-US" sz="2400"/>
          </a:p>
          <a:p>
            <a:pPr>
              <a:lnSpc>
                <a:spcPct val="100000"/>
              </a:lnSpc>
              <a:spcBef>
                <a:spcPts val="0"/>
              </a:spcBef>
              <a:spcAft>
                <a:spcPts val="100"/>
              </a:spcAft>
            </a:pPr>
            <a:r>
              <a:rPr lang="en-US" sz="2400" dirty="0"/>
              <a:t>If you run into that, sorry about that. You may need to clean those up manually.</a:t>
            </a:r>
          </a:p>
        </p:txBody>
      </p:sp>
      <p:sp>
        <p:nvSpPr>
          <p:cNvPr id="4" name="Slide Number Placeholder 3">
            <a:extLst>
              <a:ext uri="{FF2B5EF4-FFF2-40B4-BE49-F238E27FC236}">
                <a16:creationId xmlns:a16="http://schemas.microsoft.com/office/drawing/2014/main" id="{6C91B954-567B-556F-CDFA-75EE980EA9AF}"/>
              </a:ext>
            </a:extLst>
          </p:cNvPr>
          <p:cNvSpPr>
            <a:spLocks noGrp="1"/>
          </p:cNvSpPr>
          <p:nvPr>
            <p:ph type="sldNum" sz="quarter" idx="12"/>
          </p:nvPr>
        </p:nvSpPr>
        <p:spPr/>
        <p:txBody>
          <a:bodyPr/>
          <a:lstStyle/>
          <a:p>
            <a:fld id="{3FD30764-6A12-1944-9F3A-72E2B79B36CF}" type="slidenum">
              <a:rPr lang="en-US"/>
              <a:t>4</a:t>
            </a:fld>
            <a:endParaRPr lang="en-US" dirty="0"/>
          </a:p>
        </p:txBody>
      </p:sp>
    </p:spTree>
    <p:extLst>
      <p:ext uri="{BB962C8B-B14F-4D97-AF65-F5344CB8AC3E}">
        <p14:creationId xmlns:p14="http://schemas.microsoft.com/office/powerpoint/2010/main" val="3109184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Variable Scoping ("LEGB" </a:t>
            </a:r>
            <a:r>
              <a:rPr lang="en-US" sz="3200" b="1">
                <a:latin typeface="Calibri" panose="020F0502020204030204" pitchFamily="34" charset="0"/>
                <a:cs typeface="Calibri" panose="020F0502020204030204" pitchFamily="34" charset="0"/>
                <a:sym typeface="Wingdings" pitchFamily="2" charset="2"/>
              </a:rPr>
              <a:t> local, enclosing, global, built-in)</a:t>
            </a:r>
            <a:endParaRPr lang="en-US" sz="3200" b="1">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42950"/>
            <a:ext cx="11671442" cy="5832512"/>
          </a:xfrm>
        </p:spPr>
        <p:txBody>
          <a:bodyPr>
            <a:normAutofit/>
          </a:bodyPr>
          <a:lstStyle/>
          <a:p>
            <a:pPr>
              <a:lnSpc>
                <a:spcPct val="100000"/>
              </a:lnSpc>
              <a:spcBef>
                <a:spcPts val="0"/>
              </a:spcBef>
              <a:spcAft>
                <a:spcPts val="800"/>
              </a:spcAft>
            </a:pPr>
            <a:r>
              <a:rPr lang="en-US" sz="2400">
                <a:highlight>
                  <a:srgbClr val="FFFF00"/>
                </a:highlight>
                <a:latin typeface="Calibri" panose="020F0502020204030204" pitchFamily="34" charset="0"/>
                <a:cs typeface="Calibri" panose="020F0502020204030204" pitchFamily="34" charset="0"/>
              </a:rPr>
              <a:t>Variables created in a </a:t>
            </a:r>
            <a:r>
              <a:rPr lang="en-US" sz="2400" b="1">
                <a:highlight>
                  <a:srgbClr val="FFFF00"/>
                </a:highlight>
                <a:latin typeface="Calibri" panose="020F0502020204030204" pitchFamily="34" charset="0"/>
                <a:cs typeface="Calibri" panose="020F0502020204030204" pitchFamily="34" charset="0"/>
              </a:rPr>
              <a:t>user-defined function</a:t>
            </a:r>
            <a:r>
              <a:rPr lang="en-US" sz="2400">
                <a:highlight>
                  <a:srgbClr val="FFFF00"/>
                </a:highlight>
                <a:latin typeface="Calibri" panose="020F0502020204030204" pitchFamily="34" charset="0"/>
                <a:cs typeface="Calibri" panose="020F0502020204030204" pitchFamily="34" charset="0"/>
              </a:rPr>
              <a:t> are </a:t>
            </a:r>
            <a:r>
              <a:rPr lang="en-US" sz="2400" b="1">
                <a:highlight>
                  <a:srgbClr val="FFFF00"/>
                </a:highlight>
                <a:latin typeface="Calibri" panose="020F0502020204030204" pitchFamily="34" charset="0"/>
                <a:cs typeface="Calibri" panose="020F0502020204030204" pitchFamily="34" charset="0"/>
              </a:rPr>
              <a:t>local to that function,</a:t>
            </a:r>
            <a:r>
              <a:rPr lang="en-US" sz="2400">
                <a:highlight>
                  <a:srgbClr val="FFFF00"/>
                </a:highlight>
                <a:latin typeface="Calibri" panose="020F0502020204030204" pitchFamily="34" charset="0"/>
                <a:cs typeface="Calibri" panose="020F0502020204030204" pitchFamily="34" charset="0"/>
              </a:rPr>
              <a:t> and </a:t>
            </a:r>
            <a:r>
              <a:rPr lang="en-US" sz="2400" b="1">
                <a:highlight>
                  <a:srgbClr val="FFFF00"/>
                </a:highlight>
                <a:latin typeface="Calibri" panose="020F0502020204030204" pitchFamily="34" charset="0"/>
                <a:cs typeface="Calibri" panose="020F0502020204030204" pitchFamily="34" charset="0"/>
              </a:rPr>
              <a:t>unknown </a:t>
            </a:r>
            <a:r>
              <a:rPr lang="en-US" sz="2400">
                <a:highlight>
                  <a:srgbClr val="FFFF00"/>
                </a:highlight>
                <a:latin typeface="Calibri" panose="020F0502020204030204" pitchFamily="34" charset="0"/>
                <a:cs typeface="Calibri" panose="020F0502020204030204" pitchFamily="34" charset="0"/>
              </a:rPr>
              <a:t>outside of that function.</a:t>
            </a:r>
          </a:p>
          <a:p>
            <a:pPr>
              <a:lnSpc>
                <a:spcPct val="100000"/>
              </a:lnSpc>
              <a:spcBef>
                <a:spcPts val="0"/>
              </a:spcBef>
              <a:spcAft>
                <a:spcPts val="800"/>
              </a:spcAft>
            </a:pPr>
            <a:r>
              <a:rPr lang="en-US" sz="2400">
                <a:latin typeface="Calibri" panose="020F0502020204030204" pitchFamily="34" charset="0"/>
                <a:cs typeface="Calibri" panose="020F0502020204030204" pitchFamily="34" charset="0"/>
              </a:rPr>
              <a:t>Values from outer </a:t>
            </a:r>
            <a:r>
              <a:rPr lang="en-US" sz="2400" b="1">
                <a:latin typeface="Calibri" panose="020F0502020204030204" pitchFamily="34" charset="0"/>
                <a:cs typeface="Calibri" panose="020F0502020204030204" pitchFamily="34" charset="0"/>
              </a:rPr>
              <a:t>enclosing functions</a:t>
            </a:r>
            <a:r>
              <a:rPr lang="en-US" sz="2400">
                <a:latin typeface="Calibri" panose="020F0502020204030204" pitchFamily="34" charset="0"/>
                <a:cs typeface="Calibri" panose="020F0502020204030204" pitchFamily="34" charset="0"/>
              </a:rPr>
              <a:t> are available within any inner nested function(s).</a:t>
            </a:r>
          </a:p>
          <a:p>
            <a:pPr>
              <a:lnSpc>
                <a:spcPct val="100000"/>
              </a:lnSpc>
              <a:spcBef>
                <a:spcPts val="0"/>
              </a:spcBef>
              <a:spcAft>
                <a:spcPts val="800"/>
              </a:spcAft>
            </a:pPr>
            <a:r>
              <a:rPr lang="en-US" sz="2400">
                <a:latin typeface="Calibri" panose="020F0502020204030204" pitchFamily="34" charset="0"/>
                <a:cs typeface="Calibri" panose="020F0502020204030204" pitchFamily="34" charset="0"/>
              </a:rPr>
              <a:t>Variables created in the </a:t>
            </a:r>
            <a:r>
              <a:rPr lang="en-US" sz="2400" b="1">
                <a:latin typeface="Calibri" panose="020F0502020204030204" pitchFamily="34" charset="0"/>
                <a:cs typeface="Calibri" panose="020F0502020204030204" pitchFamily="34" charset="0"/>
              </a:rPr>
              <a:t>main body</a:t>
            </a:r>
            <a:r>
              <a:rPr lang="en-US" sz="2400">
                <a:latin typeface="Calibri" panose="020F0502020204030204" pitchFamily="34" charset="0"/>
                <a:cs typeface="Calibri" panose="020F0502020204030204" pitchFamily="34" charset="0"/>
              </a:rPr>
              <a:t> of a Python3 program are </a:t>
            </a:r>
            <a:r>
              <a:rPr lang="en-US" sz="2400" b="1">
                <a:latin typeface="Calibri" panose="020F0502020204030204" pitchFamily="34" charset="0"/>
                <a:cs typeface="Calibri" panose="020F0502020204030204" pitchFamily="34" charset="0"/>
              </a:rPr>
              <a:t>"globally scoped,"</a:t>
            </a:r>
            <a:r>
              <a:rPr lang="en-US" sz="2400">
                <a:latin typeface="Calibri" panose="020F0502020204030204" pitchFamily="34" charset="0"/>
                <a:cs typeface="Calibri" panose="020F0502020204030204" pitchFamily="34" charset="0"/>
              </a:rPr>
              <a:t> readable in the main body </a:t>
            </a:r>
            <a:r>
              <a:rPr lang="en-US" sz="2400" b="1" i="1">
                <a:latin typeface="Calibri" panose="020F0502020204030204" pitchFamily="34" charset="0"/>
                <a:cs typeface="Calibri" panose="020F0502020204030204" pitchFamily="34" charset="0"/>
              </a:rPr>
              <a:t>and</a:t>
            </a:r>
            <a:r>
              <a:rPr lang="en-US" sz="2400">
                <a:latin typeface="Calibri" panose="020F0502020204030204" pitchFamily="34" charset="0"/>
                <a:cs typeface="Calibri" panose="020F0502020204030204" pitchFamily="34" charset="0"/>
              </a:rPr>
              <a:t> in any function. </a:t>
            </a:r>
            <a:r>
              <a:rPr lang="en-US" sz="2400" b="1">
                <a:latin typeface="Calibri" panose="020F0502020204030204" pitchFamily="34" charset="0"/>
                <a:cs typeface="Calibri" panose="020F0502020204030204" pitchFamily="34" charset="0"/>
              </a:rPr>
              <a:t>Avoid trying to </a:t>
            </a:r>
            <a:r>
              <a:rPr lang="en-US" sz="2400" b="1" u="sng">
                <a:latin typeface="Calibri" panose="020F0502020204030204" pitchFamily="34" charset="0"/>
                <a:cs typeface="Calibri" panose="020F0502020204030204" pitchFamily="34" charset="0"/>
              </a:rPr>
              <a:t>update</a:t>
            </a:r>
            <a:r>
              <a:rPr lang="en-US" sz="2400" b="1">
                <a:latin typeface="Calibri" panose="020F0502020204030204" pitchFamily="34" charset="0"/>
                <a:cs typeface="Calibri" panose="020F0502020204030204" pitchFamily="34" charset="0"/>
              </a:rPr>
              <a:t> the value of global variables in functions unless you explicitly declare the variables as </a:t>
            </a:r>
            <a:r>
              <a:rPr lang="en-US" sz="2200" b="1">
                <a:latin typeface="Courier New" panose="02070309020205020404" pitchFamily="49" charset="0"/>
                <a:cs typeface="Courier New" panose="02070309020205020404" pitchFamily="49" charset="0"/>
              </a:rPr>
              <a:t>global</a:t>
            </a:r>
            <a:r>
              <a:rPr lang="en-US" sz="2400" b="1">
                <a:latin typeface="Calibri" panose="020F0502020204030204" pitchFamily="34" charset="0"/>
                <a:cs typeface="Calibri" panose="020F0502020204030204" pitchFamily="34" charset="0"/>
              </a:rPr>
              <a:t> in that function.</a:t>
            </a:r>
          </a:p>
          <a:p>
            <a:pPr>
              <a:lnSpc>
                <a:spcPct val="100000"/>
              </a:lnSpc>
              <a:spcBef>
                <a:spcPts val="0"/>
              </a:spcBef>
              <a:spcAft>
                <a:spcPts val="800"/>
              </a:spcAft>
            </a:pPr>
            <a:r>
              <a:rPr lang="en-US" sz="2400" b="1">
                <a:highlight>
                  <a:srgbClr val="FFFF00"/>
                </a:highlight>
                <a:latin typeface="Calibri" panose="020F0502020204030204" pitchFamily="34" charset="0"/>
                <a:cs typeface="Calibri" panose="020F0502020204030204" pitchFamily="34" charset="0"/>
              </a:rPr>
              <a:t>If you </a:t>
            </a:r>
            <a:r>
              <a:rPr lang="en-US" sz="2400" b="1" u="sng">
                <a:highlight>
                  <a:srgbClr val="FFFF00"/>
                </a:highlight>
                <a:latin typeface="Calibri" panose="020F0502020204030204" pitchFamily="34" charset="0"/>
                <a:cs typeface="Calibri" panose="020F0502020204030204" pitchFamily="34" charset="0"/>
              </a:rPr>
              <a:t>create</a:t>
            </a:r>
            <a:r>
              <a:rPr lang="en-US" sz="2400" b="1">
                <a:highlight>
                  <a:srgbClr val="FFFF00"/>
                </a:highlight>
                <a:latin typeface="Calibri" panose="020F0502020204030204" pitchFamily="34" charset="0"/>
                <a:cs typeface="Calibri" panose="020F0502020204030204" pitchFamily="34" charset="0"/>
              </a:rPr>
              <a:t> the SAME variable name in a function and in the main body of a Python3 program, those variables will be treated as being independent variables (unless the variables are declared to be </a:t>
            </a:r>
            <a:r>
              <a:rPr lang="en-US" sz="2200" b="1">
                <a:highlight>
                  <a:srgbClr val="FFFF00"/>
                </a:highlight>
                <a:latin typeface="Courier New" panose="02070309020205020404" pitchFamily="49" charset="0"/>
                <a:cs typeface="Courier New" panose="02070309020205020404" pitchFamily="49" charset="0"/>
              </a:rPr>
              <a:t>global</a:t>
            </a:r>
            <a:r>
              <a:rPr lang="en-US" sz="2400" b="1">
                <a:highlight>
                  <a:srgbClr val="FFFF00"/>
                </a:highlight>
                <a:latin typeface="Calibri" panose="020F0502020204030204" pitchFamily="34" charset="0"/>
                <a:cs typeface="Calibri" panose="020F0502020204030204" pitchFamily="34" charset="0"/>
              </a:rPr>
              <a:t> in the function). Avoid this confusing situation!</a:t>
            </a:r>
            <a:endParaRPr lang="en-US" sz="2400" b="1">
              <a:latin typeface="Calibri" panose="020F0502020204030204" pitchFamily="34" charset="0"/>
              <a:cs typeface="Calibri" panose="020F0502020204030204" pitchFamily="34" charset="0"/>
            </a:endParaRPr>
          </a:p>
          <a:p>
            <a:pPr>
              <a:lnSpc>
                <a:spcPct val="100000"/>
              </a:lnSpc>
              <a:spcBef>
                <a:spcPts val="0"/>
              </a:spcBef>
              <a:spcAft>
                <a:spcPts val="800"/>
              </a:spcAft>
            </a:pPr>
            <a:r>
              <a:rPr lang="en-US" sz="2400">
                <a:latin typeface="Calibri" panose="020F0502020204030204" pitchFamily="34" charset="0"/>
                <a:cs typeface="Calibri" panose="020F0502020204030204" pitchFamily="34" charset="0"/>
                <a:sym typeface="Wingdings" pitchFamily="2" charset="2"/>
              </a:rPr>
              <a:t>There are 35 built-in </a:t>
            </a:r>
            <a:r>
              <a:rPr lang="en-US" sz="2400" b="1">
                <a:latin typeface="Calibri" panose="020F0502020204030204" pitchFamily="34" charset="0"/>
                <a:cs typeface="Calibri" panose="020F0502020204030204" pitchFamily="34" charset="0"/>
                <a:sym typeface="Wingdings" pitchFamily="2" charset="2"/>
              </a:rPr>
              <a:t>reserved tokens</a:t>
            </a:r>
            <a:r>
              <a:rPr lang="en-US" sz="2400">
                <a:latin typeface="Calibri" panose="020F0502020204030204" pitchFamily="34" charset="0"/>
                <a:cs typeface="Calibri" panose="020F0502020204030204" pitchFamily="34" charset="0"/>
                <a:sym typeface="Wingdings" pitchFamily="2" charset="2"/>
              </a:rPr>
              <a:t> you may NOT use for variables. They're hard to find on the Python site (https://docs.python.org/3/reference/lexical_analysis.html sec 2.3.1)</a:t>
            </a:r>
          </a:p>
          <a:p>
            <a:pPr>
              <a:lnSpc>
                <a:spcPct val="100000"/>
              </a:lnSpc>
              <a:spcBef>
                <a:spcPts val="0"/>
              </a:spcBef>
              <a:spcAft>
                <a:spcPts val="800"/>
              </a:spcAft>
            </a:pPr>
            <a:r>
              <a:rPr lang="en-US" sz="2400" b="1">
                <a:latin typeface="Calibri" panose="020F0502020204030204" pitchFamily="34" charset="0"/>
                <a:cs typeface="Calibri" panose="020F0502020204030204" pitchFamily="34" charset="0"/>
                <a:sym typeface="Wingdings" pitchFamily="2" charset="2"/>
              </a:rPr>
              <a:t>Most names that begin with _ are special. You should usually NOT use names that begin with an underbar in most of your programs.</a:t>
            </a:r>
            <a:r>
              <a:rPr lang="en-US" sz="2400">
                <a:latin typeface="Calibri" panose="020F0502020204030204" pitchFamily="34" charset="0"/>
                <a:cs typeface="Calibri" panose="020F0502020204030204" pitchFamily="34" charset="0"/>
                <a:sym typeface="Wingdings" pitchFamily="2" charset="2"/>
              </a:rPr>
              <a:t> See section 2.3.2 of the just-referenced page.</a:t>
            </a:r>
            <a:endParaRPr lang="en-US" sz="2400">
              <a:latin typeface="Calibri" panose="020F0502020204030204" pitchFamily="34" charset="0"/>
              <a:cs typeface="Calibri" panose="020F0502020204030204" pitchFamily="34" charset="0"/>
            </a:endParaRPr>
          </a:p>
          <a:p>
            <a:pPr>
              <a:lnSpc>
                <a:spcPct val="100000"/>
              </a:lnSpc>
              <a:spcBef>
                <a:spcPts val="0"/>
              </a:spcBef>
              <a:spcAft>
                <a:spcPts val="800"/>
              </a:spcAft>
            </a:pPr>
            <a:r>
              <a:rPr lang="en-US" sz="2400">
                <a:latin typeface="Calibri" panose="020F0502020204030204" pitchFamily="34" charset="0"/>
                <a:cs typeface="Calibri" panose="020F0502020204030204" pitchFamily="34" charset="0"/>
                <a:sym typeface="Wingdings" pitchFamily="2" charset="2"/>
              </a:rPr>
              <a:t>Want to see defined variables? </a:t>
            </a:r>
            <a:r>
              <a:rPr lang="en-US" sz="1800">
                <a:latin typeface="Courier New" panose="02070309020205020404" pitchFamily="49" charset="0"/>
                <a:cs typeface="Courier New" panose="02070309020205020404" pitchFamily="49" charset="0"/>
                <a:sym typeface="Wingdings" pitchFamily="2" charset="2"/>
              </a:rPr>
              <a:t>print(local())(or print(global()), or print(dir()))</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40</a:t>
            </a:fld>
            <a:endParaRPr lang="en-US"/>
          </a:p>
        </p:txBody>
      </p:sp>
    </p:spTree>
    <p:extLst>
      <p:ext uri="{BB962C8B-B14F-4D97-AF65-F5344CB8AC3E}">
        <p14:creationId xmlns:p14="http://schemas.microsoft.com/office/powerpoint/2010/main" val="843457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9) </a:t>
            </a:r>
            <a:r>
              <a:rPr lang="en-US" sz="3000" b="1">
                <a:latin typeface="Courier New" panose="02070309020205020404" pitchFamily="49" charset="0"/>
                <a:cs typeface="Courier New" panose="02070309020205020404" pitchFamily="49" charset="0"/>
              </a:rPr>
              <a:t>while</a:t>
            </a:r>
            <a:r>
              <a:rPr lang="en-US" sz="3200" b="1">
                <a:latin typeface="Calibri" panose="020F0502020204030204" pitchFamily="34" charset="0"/>
                <a:cs typeface="Calibri" panose="020F0502020204030204" pitchFamily="34" charset="0"/>
              </a:rPr>
              <a:t>: repeat a block of code until a condition is met</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Autofit/>
          </a:bodyPr>
          <a:lstStyle/>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a:t>
            </a:r>
            <a:r>
              <a:rPr lang="en-US" sz="1600" b="1">
                <a:latin typeface="Courier New" panose="02070309020205020404" pitchFamily="49" charset="0"/>
                <a:cs typeface="Courier New" panose="02070309020205020404" pitchFamily="49" charset="0"/>
              </a:rPr>
              <a:t>cat approx_pi.py</a:t>
            </a:r>
            <a:r>
              <a:rPr lang="en-US" sz="1600">
                <a:latin typeface="Courier New" panose="02070309020205020404" pitchFamily="49" charset="0"/>
                <a:cs typeface="Courier New" panose="02070309020205020404" pitchFamily="49" charset="0"/>
              </a:rPr>
              <a:t> </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how many 'darts' do we need to throw at a unit circle to approximate Pi? """</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from random import uniform</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approx_real_pi = 3.14159265359</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tolerance =      0.00005</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diff = 10000000</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iterations = 0</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inside_the_circle = 0</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test_pi = 0</a:t>
            </a:r>
          </a:p>
          <a:p>
            <a:pPr marL="0" indent="0">
              <a:lnSpc>
                <a:spcPct val="100000"/>
              </a:lnSpc>
              <a:spcBef>
                <a:spcPts val="0"/>
              </a:spcBef>
              <a:buNone/>
            </a:pPr>
            <a:endParaRPr lang="en-US" sz="16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1600">
                <a:highlight>
                  <a:srgbClr val="FFFF00"/>
                </a:highlight>
                <a:latin typeface="Courier New" panose="02070309020205020404" pitchFamily="49" charset="0"/>
                <a:cs typeface="Courier New" panose="02070309020205020404" pitchFamily="49" charset="0"/>
              </a:rPr>
              <a:t>while</a:t>
            </a:r>
            <a:r>
              <a:rPr lang="en-US" sz="1600">
                <a:latin typeface="Courier New" panose="02070309020205020404" pitchFamily="49" charset="0"/>
                <a:cs typeface="Courier New" panose="02070309020205020404" pitchFamily="49" charset="0"/>
              </a:rPr>
              <a:t> diff &gt; tolerance:</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 throw a dart</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x = uniform(0, 1)</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y = uniform(0, 1)</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radius = (x**2) + (y**2)</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if radius &lt; 1:</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inside_the_circle = inside_the_circle + 1</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iterations = iterations + 1</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test_pi = 4*(float(inside_the_circle)/float(iterations))</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diff = abs(approx_real_pi - test_pi)</a:t>
            </a:r>
          </a:p>
          <a:p>
            <a:pPr marL="0" indent="0">
              <a:lnSpc>
                <a:spcPct val="100000"/>
              </a:lnSpc>
              <a:spcBef>
                <a:spcPts val="0"/>
              </a:spcBef>
              <a:buNone/>
            </a:pPr>
            <a:endParaRPr lang="en-US" sz="16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print("it took ", iterations, " darts to approximate pi=", test_pi) </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print("that's just ", diff, " off from our assumed 'real' value for pi")</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41</a:t>
            </a:fld>
            <a:endParaRPr lang="en-US"/>
          </a:p>
        </p:txBody>
      </p:sp>
    </p:spTree>
    <p:extLst>
      <p:ext uri="{BB962C8B-B14F-4D97-AF65-F5344CB8AC3E}">
        <p14:creationId xmlns:p14="http://schemas.microsoft.com/office/powerpoint/2010/main" val="3626195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10) </a:t>
            </a:r>
            <a:r>
              <a:rPr lang="en-US" sz="3000" b="1">
                <a:latin typeface="Courier New" panose="02070309020205020404" pitchFamily="49" charset="0"/>
                <a:cs typeface="Courier New" panose="02070309020205020404" pitchFamily="49" charset="0"/>
              </a:rPr>
              <a:t>with</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Autofit/>
          </a:bodyPr>
          <a:lstStyle/>
          <a:p>
            <a:pPr>
              <a:lnSpc>
                <a:spcPct val="100000"/>
              </a:lnSpc>
              <a:spcBef>
                <a:spcPts val="0"/>
              </a:spcBef>
              <a:spcAft>
                <a:spcPts val="1000"/>
              </a:spcAft>
            </a:pPr>
            <a:r>
              <a:rPr lang="en-US" sz="2200">
                <a:latin typeface="Courier New" panose="02070309020205020404" pitchFamily="49" charset="0"/>
                <a:cs typeface="Courier New" panose="02070309020205020404" pitchFamily="49" charset="0"/>
              </a:rPr>
              <a:t>with</a:t>
            </a:r>
            <a:r>
              <a:rPr lang="en-US" sz="2400">
                <a:latin typeface="Calibri" panose="020F0502020204030204" pitchFamily="34" charset="0"/>
                <a:cs typeface="Calibri" panose="020F0502020204030204" pitchFamily="34" charset="0"/>
              </a:rPr>
              <a:t> is meant to help you avoid dangling open files (or other dangling resources)</a:t>
            </a:r>
          </a:p>
          <a:p>
            <a:pPr>
              <a:lnSpc>
                <a:spcPct val="100000"/>
              </a:lnSpc>
              <a:spcBef>
                <a:spcPts val="0"/>
              </a:spcBef>
              <a:spcAft>
                <a:spcPts val="1000"/>
              </a:spcAft>
            </a:pPr>
            <a:r>
              <a:rPr lang="en-US" sz="2400">
                <a:latin typeface="Calibri" panose="020F0502020204030204" pitchFamily="34" charset="0"/>
                <a:cs typeface="Calibri" panose="020F0502020204030204" pitchFamily="34" charset="0"/>
              </a:rPr>
              <a:t>If YOU are conscientious about remembering to </a:t>
            </a:r>
            <a:r>
              <a:rPr lang="en-US" sz="2400" b="1">
                <a:latin typeface="Calibri" panose="020F0502020204030204" pitchFamily="34" charset="0"/>
                <a:cs typeface="Calibri" panose="020F0502020204030204" pitchFamily="34" charset="0"/>
              </a:rPr>
              <a:t>close</a:t>
            </a:r>
            <a:r>
              <a:rPr lang="en-US" sz="2400">
                <a:latin typeface="Calibri" panose="020F0502020204030204" pitchFamily="34" charset="0"/>
                <a:cs typeface="Calibri" panose="020F0502020204030204" pitchFamily="34" charset="0"/>
              </a:rPr>
              <a:t> ALL files you </a:t>
            </a:r>
            <a:r>
              <a:rPr lang="en-US" sz="2400" b="1">
                <a:latin typeface="Calibri" panose="020F0502020204030204" pitchFamily="34" charset="0"/>
                <a:cs typeface="Calibri" panose="020F0502020204030204" pitchFamily="34" charset="0"/>
              </a:rPr>
              <a:t>open</a:t>
            </a:r>
            <a:r>
              <a:rPr lang="en-US" sz="2400">
                <a:latin typeface="Calibri" panose="020F0502020204030204" pitchFamily="34" charset="0"/>
                <a:cs typeface="Calibri" panose="020F0502020204030204" pitchFamily="34" charset="0"/>
              </a:rPr>
              <a:t>, you can ignore this statement entirely (I analogize this to the automatic "turn off the headlights" feature on most modern vehicles – if you are diligent about taking care of what needs to be taken care of YOURSELF, you simply don't need to avail yourself of this "convenience" feature).</a:t>
            </a:r>
          </a:p>
          <a:p>
            <a:pPr>
              <a:lnSpc>
                <a:spcPct val="100000"/>
              </a:lnSpc>
              <a:spcBef>
                <a:spcPts val="0"/>
              </a:spcBef>
              <a:spcAft>
                <a:spcPts val="1000"/>
              </a:spcAft>
            </a:pPr>
            <a:r>
              <a:rPr lang="en-US" sz="2400">
                <a:latin typeface="Calibri" panose="020F0502020204030204" pitchFamily="34" charset="0"/>
                <a:cs typeface="Calibri" panose="020F0502020204030204" pitchFamily="34" charset="0"/>
              </a:rPr>
              <a:t>If you DO want to take advantage of it, the basic approach is simple:</a:t>
            </a:r>
            <a:endParaRPr lang="en-US" sz="2200">
              <a:latin typeface="Courier New" panose="02070309020205020404" pitchFamily="49" charset="0"/>
              <a:cs typeface="Courier New" panose="02070309020205020404" pitchFamily="49" charset="0"/>
            </a:endParaRP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cat test_with.py </a:t>
            </a:r>
          </a:p>
          <a:p>
            <a:pPr marL="457200" indent="0">
              <a:lnSpc>
                <a:spcPct val="100000"/>
              </a:lnSpc>
              <a:spcBef>
                <a:spcPts val="0"/>
              </a:spcBef>
              <a:buNone/>
            </a:pPr>
            <a:r>
              <a:rPr lang="en-US" sz="2200">
                <a:highlight>
                  <a:srgbClr val="FFFF00"/>
                </a:highlight>
                <a:latin typeface="Courier New" panose="02070309020205020404" pitchFamily="49" charset="0"/>
                <a:cs typeface="Courier New" panose="02070309020205020404" pitchFamily="49" charset="0"/>
              </a:rPr>
              <a:t>with</a:t>
            </a:r>
            <a:r>
              <a:rPr lang="en-US" sz="2200">
                <a:latin typeface="Courier New" panose="02070309020205020404" pitchFamily="49" charset="0"/>
                <a:cs typeface="Courier New" panose="02070309020205020404" pitchFamily="49" charset="0"/>
              </a:rPr>
              <a:t> open('best_goalies.txt', 'r') as f:</a:t>
            </a: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    goalie_names = f.read()</a:t>
            </a: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    print(goalie_names)</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python3 test_with.py </a:t>
            </a: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Patrick Roy</a:t>
            </a: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Roberto Luongo</a:t>
            </a: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[etc]</a:t>
            </a:r>
          </a:p>
          <a:p>
            <a:pPr>
              <a:lnSpc>
                <a:spcPct val="100000"/>
              </a:lnSpc>
              <a:spcBef>
                <a:spcPts val="0"/>
              </a:spcBef>
            </a:pPr>
            <a:endParaRPr lang="en-US" sz="24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42</a:t>
            </a:fld>
            <a:endParaRPr lang="en-US"/>
          </a:p>
        </p:txBody>
      </p:sp>
    </p:spTree>
    <p:extLst>
      <p:ext uri="{BB962C8B-B14F-4D97-AF65-F5344CB8AC3E}">
        <p14:creationId xmlns:p14="http://schemas.microsoft.com/office/powerpoint/2010/main" val="3395009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264826" y="289017"/>
            <a:ext cx="1278224" cy="522513"/>
          </a:xfrm>
        </p:spPr>
        <p:txBody>
          <a:bodyPr>
            <a:normAutofit/>
          </a:bodyPr>
          <a:lstStyle/>
          <a:p>
            <a:pPr algn="l"/>
            <a:r>
              <a:rPr lang="en-US" sz="3200" b="1">
                <a:latin typeface="Calibri" panose="020F0502020204030204" pitchFamily="34" charset="0"/>
                <a:cs typeface="Calibri" panose="020F0502020204030204" pitchFamily="34" charset="0"/>
              </a:rPr>
              <a:t>5. </a:t>
            </a:r>
            <a:r>
              <a:rPr lang="en-US" sz="3200" b="1">
                <a:highlight>
                  <a:srgbClr val="FFFF00"/>
                </a:highlight>
                <a:latin typeface="Calibri" panose="020F0502020204030204" pitchFamily="34" charset="0"/>
                <a:cs typeface="Calibri" panose="020F0502020204030204" pitchFamily="34" charset="0"/>
              </a:rPr>
              <a:t>I/O</a:t>
            </a:r>
            <a:endParaRPr lang="en-US" sz="32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1196C32-7B5A-8F19-5934-4E8AFEFDD513}"/>
              </a:ext>
            </a:extLst>
          </p:cNvPr>
          <p:cNvSpPr txBox="1"/>
          <p:nvPr/>
        </p:nvSpPr>
        <p:spPr>
          <a:xfrm>
            <a:off x="4320541" y="6297930"/>
            <a:ext cx="7692390" cy="369332"/>
          </a:xfrm>
          <a:prstGeom prst="rect">
            <a:avLst/>
          </a:prstGeom>
          <a:noFill/>
        </p:spPr>
        <p:txBody>
          <a:bodyPr wrap="square" rtlCol="0">
            <a:spAutoFit/>
          </a:bodyPr>
          <a:lstStyle/>
          <a:p>
            <a:r>
              <a:rPr lang="en-US"/>
              <a:t>https://upload.wikimedia.org/wikipedia/commons/3/33/Teletype-IMG_7287.jpg</a:t>
            </a:r>
          </a:p>
        </p:txBody>
      </p:sp>
      <p:pic>
        <p:nvPicPr>
          <p:cNvPr id="3" name="Picture 2">
            <a:extLst>
              <a:ext uri="{FF2B5EF4-FFF2-40B4-BE49-F238E27FC236}">
                <a16:creationId xmlns:a16="http://schemas.microsoft.com/office/drawing/2014/main" id="{C99599C7-8CD7-A7F7-98D9-288FB5CB1636}"/>
              </a:ext>
            </a:extLst>
          </p:cNvPr>
          <p:cNvPicPr>
            <a:picLocks noChangeAspect="1"/>
          </p:cNvPicPr>
          <p:nvPr/>
        </p:nvPicPr>
        <p:blipFill>
          <a:blip r:embed="rId2"/>
          <a:stretch>
            <a:fillRect/>
          </a:stretch>
        </p:blipFill>
        <p:spPr>
          <a:xfrm>
            <a:off x="8033690" y="289017"/>
            <a:ext cx="3893484" cy="5840730"/>
          </a:xfrm>
          <a:prstGeom prst="rect">
            <a:avLst/>
          </a:prstGeom>
        </p:spPr>
      </p:pic>
    </p:spTree>
    <p:extLst>
      <p:ext uri="{BB962C8B-B14F-4D97-AF65-F5344CB8AC3E}">
        <p14:creationId xmlns:p14="http://schemas.microsoft.com/office/powerpoint/2010/main" val="4036826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200722" y="215757"/>
            <a:ext cx="11864898" cy="626724"/>
          </a:xfrm>
        </p:spPr>
        <p:txBody>
          <a:bodyPr>
            <a:normAutofit/>
          </a:bodyPr>
          <a:lstStyle/>
          <a:p>
            <a:r>
              <a:rPr lang="en-US" sz="3200" b="1">
                <a:latin typeface="Calibri" panose="020F0502020204030204" pitchFamily="34" charset="0"/>
                <a:cs typeface="Calibri" panose="020F0502020204030204" pitchFamily="34" charset="0"/>
              </a:rPr>
              <a:t>Python3 Command Line I/O in general...</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pPr>
              <a:lnSpc>
                <a:spcPct val="100000"/>
              </a:lnSpc>
              <a:spcBef>
                <a:spcPts val="0"/>
              </a:spcBef>
              <a:spcAft>
                <a:spcPts val="600"/>
              </a:spcAft>
            </a:pPr>
            <a:r>
              <a:rPr lang="en-US" sz="2400" b="1">
                <a:latin typeface="Calibri" panose="020F0502020204030204" pitchFamily="34" charset="0"/>
                <a:cs typeface="Calibri" panose="020F0502020204030204" pitchFamily="34" charset="0"/>
              </a:rPr>
              <a:t>Input</a:t>
            </a:r>
            <a:r>
              <a:rPr lang="en-US" sz="2400">
                <a:latin typeface="Calibri" panose="020F0502020204030204" pitchFamily="34" charset="0"/>
                <a:cs typeface="Calibri" panose="020F0502020204030204" pitchFamily="34" charset="0"/>
              </a:rPr>
              <a:t> may be: </a:t>
            </a:r>
          </a:p>
          <a:p>
            <a:pPr lvl="1">
              <a:lnSpc>
                <a:spcPct val="100000"/>
              </a:lnSpc>
              <a:spcBef>
                <a:spcPts val="0"/>
              </a:spcBef>
              <a:spcAft>
                <a:spcPts val="600"/>
              </a:spcAft>
            </a:pPr>
            <a:r>
              <a:rPr lang="en-US">
                <a:latin typeface="Calibri" panose="020F0502020204030204" pitchFamily="34" charset="0"/>
                <a:cs typeface="Calibri" panose="020F0502020204030204" pitchFamily="34" charset="0"/>
              </a:rPr>
              <a:t>Interactive (taken from the user's keyboard), like the following "guess the number" example on the next slide</a:t>
            </a:r>
          </a:p>
          <a:p>
            <a:pPr lvl="1">
              <a:lnSpc>
                <a:spcPct val="100000"/>
              </a:lnSpc>
              <a:spcBef>
                <a:spcPts val="0"/>
              </a:spcBef>
              <a:spcAft>
                <a:spcPts val="600"/>
              </a:spcAft>
            </a:pPr>
            <a:r>
              <a:rPr lang="en-US">
                <a:latin typeface="Calibri" panose="020F0502020204030204" pitchFamily="34" charset="0"/>
                <a:cs typeface="Calibri" panose="020F0502020204030204" pitchFamily="34" charset="0"/>
              </a:rPr>
              <a:t>"Piped in" from &lt;stdin&gt;</a:t>
            </a:r>
          </a:p>
          <a:p>
            <a:pPr lvl="1">
              <a:lnSpc>
                <a:spcPct val="100000"/>
              </a:lnSpc>
              <a:spcBef>
                <a:spcPts val="0"/>
              </a:spcBef>
              <a:spcAft>
                <a:spcPts val="600"/>
              </a:spcAft>
            </a:pPr>
            <a:r>
              <a:rPr lang="en-US">
                <a:latin typeface="Calibri" panose="020F0502020204030204" pitchFamily="34" charset="0"/>
                <a:cs typeface="Calibri" panose="020F0502020204030204" pitchFamily="34" charset="0"/>
              </a:rPr>
              <a:t>Read from a file, either hardcoded in the program or specified on the command line</a:t>
            </a:r>
          </a:p>
          <a:p>
            <a:pPr>
              <a:lnSpc>
                <a:spcPct val="100000"/>
              </a:lnSpc>
              <a:spcBef>
                <a:spcPts val="0"/>
              </a:spcBef>
              <a:spcAft>
                <a:spcPts val="600"/>
              </a:spcAft>
            </a:pPr>
            <a:endParaRPr lang="en-US" sz="2200">
              <a:latin typeface="Calibri" panose="020F0502020204030204" pitchFamily="34" charset="0"/>
              <a:cs typeface="Calibri" panose="020F0502020204030204" pitchFamily="34" charset="0"/>
            </a:endParaRPr>
          </a:p>
          <a:p>
            <a:pPr>
              <a:lnSpc>
                <a:spcPct val="100000"/>
              </a:lnSpc>
              <a:spcBef>
                <a:spcPts val="0"/>
              </a:spcBef>
              <a:spcAft>
                <a:spcPts val="600"/>
              </a:spcAft>
            </a:pPr>
            <a:r>
              <a:rPr lang="en-US" sz="2400" b="1">
                <a:latin typeface="Calibri" panose="020F0502020204030204" pitchFamily="34" charset="0"/>
                <a:cs typeface="Calibri" panose="020F0502020204030204" pitchFamily="34" charset="0"/>
              </a:rPr>
              <a:t>Output</a:t>
            </a:r>
            <a:r>
              <a:rPr lang="en-US" sz="2400">
                <a:latin typeface="Calibri" panose="020F0502020204030204" pitchFamily="34" charset="0"/>
                <a:cs typeface="Calibri" panose="020F0502020204030204" pitchFamily="34" charset="0"/>
              </a:rPr>
              <a:t> may be:</a:t>
            </a:r>
          </a:p>
          <a:p>
            <a:pPr lvl="1">
              <a:lnSpc>
                <a:spcPct val="100000"/>
              </a:lnSpc>
              <a:spcBef>
                <a:spcPts val="0"/>
              </a:spcBef>
              <a:spcAft>
                <a:spcPts val="600"/>
              </a:spcAft>
            </a:pPr>
            <a:r>
              <a:rPr lang="en-US">
                <a:latin typeface="Calibri" panose="020F0502020204030204" pitchFamily="34" charset="0"/>
                <a:cs typeface="Calibri" panose="020F0502020204030204" pitchFamily="34" charset="0"/>
              </a:rPr>
              <a:t>Sent to &lt;stdout&gt; (which may just be the console, or may be part of a pipeline),</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like our "guess the number" example</a:t>
            </a:r>
          </a:p>
          <a:p>
            <a:pPr lvl="1">
              <a:lnSpc>
                <a:spcPct val="100000"/>
              </a:lnSpc>
              <a:spcBef>
                <a:spcPts val="0"/>
              </a:spcBef>
              <a:spcAft>
                <a:spcPts val="600"/>
              </a:spcAft>
            </a:pPr>
            <a:r>
              <a:rPr lang="en-US">
                <a:latin typeface="Calibri" panose="020F0502020204030204" pitchFamily="34" charset="0"/>
                <a:cs typeface="Calibri" panose="020F0502020204030204" pitchFamily="34" charset="0"/>
              </a:rPr>
              <a:t>Written to a file, either hardcoded or specified on the command line</a:t>
            </a:r>
          </a:p>
          <a:p>
            <a:pPr lvl="1">
              <a:lnSpc>
                <a:spcPct val="100000"/>
              </a:lnSpc>
              <a:spcBef>
                <a:spcPts val="0"/>
              </a:spcBef>
              <a:spcAft>
                <a:spcPts val="600"/>
              </a:spcAft>
            </a:pPr>
            <a:r>
              <a:rPr lang="en-US">
                <a:latin typeface="Calibri" panose="020F0502020204030204" pitchFamily="34" charset="0"/>
                <a:cs typeface="Calibri" panose="020F0502020204030204" pitchFamily="34" charset="0"/>
              </a:rPr>
              <a:t>Output may also include error messages, which need to go to &lt;stderr&gt; (not &lt;stdout&gt;)</a:t>
            </a:r>
          </a:p>
          <a:p>
            <a:pPr lvl="1">
              <a:lnSpc>
                <a:spcPct val="100000"/>
              </a:lnSpc>
              <a:spcBef>
                <a:spcPts val="0"/>
              </a:spcBef>
              <a:spcAft>
                <a:spcPts val="600"/>
              </a:spcAft>
            </a:pPr>
            <a:endParaRPr lang="en-US">
              <a:latin typeface="Calibri" panose="020F0502020204030204" pitchFamily="34" charset="0"/>
              <a:cs typeface="Calibri" panose="020F0502020204030204" pitchFamily="34" charset="0"/>
            </a:endParaRPr>
          </a:p>
          <a:p>
            <a:pPr>
              <a:lnSpc>
                <a:spcPct val="100000"/>
              </a:lnSpc>
              <a:spcBef>
                <a:spcPts val="0"/>
              </a:spcBef>
              <a:spcAft>
                <a:spcPts val="600"/>
              </a:spcAft>
            </a:pPr>
            <a:r>
              <a:rPr lang="en-US" sz="2400">
                <a:latin typeface="Calibri" panose="020F0502020204030204" pitchFamily="34" charset="0"/>
                <a:cs typeface="Calibri" panose="020F0502020204030204" pitchFamily="34" charset="0"/>
              </a:rPr>
              <a:t>Handling more sophisticated input and output properly requires taking the right approach</a:t>
            </a:r>
          </a:p>
        </p:txBody>
      </p:sp>
      <p:sp>
        <p:nvSpPr>
          <p:cNvPr id="4" name="Slide Number Placeholder 3">
            <a:extLst>
              <a:ext uri="{FF2B5EF4-FFF2-40B4-BE49-F238E27FC236}">
                <a16:creationId xmlns:a16="http://schemas.microsoft.com/office/drawing/2014/main" id="{63422B1E-DADD-DCE9-523F-4B3E8363F3E7}"/>
              </a:ext>
            </a:extLst>
          </p:cNvPr>
          <p:cNvSpPr>
            <a:spLocks noGrp="1"/>
          </p:cNvSpPr>
          <p:nvPr>
            <p:ph type="sldNum" sz="quarter" idx="12"/>
          </p:nvPr>
        </p:nvSpPr>
        <p:spPr/>
        <p:txBody>
          <a:bodyPr/>
          <a:lstStyle/>
          <a:p>
            <a:fld id="{3FD30764-6A12-1944-9F3A-72E2B79B36CF}" type="slidenum">
              <a:rPr lang="en-US"/>
              <a:t>44</a:t>
            </a:fld>
            <a:endParaRPr lang="en-US"/>
          </a:p>
        </p:txBody>
      </p:sp>
    </p:spTree>
    <p:extLst>
      <p:ext uri="{BB962C8B-B14F-4D97-AF65-F5344CB8AC3E}">
        <p14:creationId xmlns:p14="http://schemas.microsoft.com/office/powerpoint/2010/main" val="3156550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200722" y="215757"/>
            <a:ext cx="11864898" cy="626724"/>
          </a:xfrm>
        </p:spPr>
        <p:txBody>
          <a:bodyPr>
            <a:normAutofit/>
          </a:bodyPr>
          <a:lstStyle/>
          <a:p>
            <a:r>
              <a:rPr lang="en-US" sz="3200" b="1">
                <a:latin typeface="Calibri" panose="020F0502020204030204" pitchFamily="34" charset="0"/>
                <a:cs typeface="Calibri" panose="020F0502020204030204" pitchFamily="34" charset="0"/>
              </a:rPr>
              <a:t>Example of Simple Python3 Interactive Command Line Input/Output</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Guess A Number (Illustrating Basic Python3 I/O) """</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from random import randint</a:t>
            </a:r>
          </a:p>
          <a:p>
            <a:pPr marL="0" indent="0">
              <a:lnSpc>
                <a:spcPct val="100000"/>
              </a:lnSpc>
              <a:spcBef>
                <a:spcPts val="0"/>
              </a:spcBef>
              <a:buNone/>
            </a:pPr>
            <a:endParaRPr lang="en-US" sz="16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1600" b="1">
                <a:latin typeface="Courier New" panose="02070309020205020404" pitchFamily="49" charset="0"/>
                <a:cs typeface="Courier New" panose="02070309020205020404" pitchFamily="49" charset="0"/>
              </a:rPr>
              <a:t>print</a:t>
            </a:r>
            <a:r>
              <a:rPr lang="en-US" sz="1600">
                <a:latin typeface="Courier New" panose="02070309020205020404" pitchFamily="49" charset="0"/>
                <a:cs typeface="Courier New" panose="02070309020205020404" pitchFamily="49" charset="0"/>
              </a:rPr>
              <a:t>("Guess the number from 0 to 10")</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target = randint(0,10)</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user_guess = -1    # an impossible starting value</a:t>
            </a:r>
          </a:p>
          <a:p>
            <a:pPr marL="0" indent="0">
              <a:lnSpc>
                <a:spcPct val="100000"/>
              </a:lnSpc>
              <a:spcBef>
                <a:spcPts val="0"/>
              </a:spcBef>
              <a:buNone/>
            </a:pPr>
            <a:endParaRPr lang="en-US" sz="16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while user_guess != target:</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try:</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user_guess = int(</a:t>
            </a:r>
            <a:r>
              <a:rPr lang="en-US" sz="1600" b="1">
                <a:latin typeface="Courier New" panose="02070309020205020404" pitchFamily="49" charset="0"/>
                <a:cs typeface="Courier New" panose="02070309020205020404" pitchFamily="49" charset="0"/>
              </a:rPr>
              <a:t>input("What's your guess? ")</a:t>
            </a:r>
            <a:r>
              <a:rPr lang="en-US" sz="1600">
                <a:latin typeface="Courier New" panose="02070309020205020404" pitchFamily="49" charset="0"/>
                <a:cs typeface="Courier New" panose="02070309020205020404" pitchFamily="49" charset="0"/>
              </a:rPr>
              <a:t>)</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except ValueError:  # catch real numbers, alphanumerics</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a:t>
            </a:r>
            <a:r>
              <a:rPr lang="en-US" sz="1600" b="1">
                <a:latin typeface="Courier New" panose="02070309020205020404" pitchFamily="49" charset="0"/>
                <a:cs typeface="Courier New" panose="02070309020205020404" pitchFamily="49" charset="0"/>
              </a:rPr>
              <a:t>print</a:t>
            </a:r>
            <a:r>
              <a:rPr lang="en-US" sz="1600">
                <a:latin typeface="Courier New" panose="02070309020205020404" pitchFamily="49" charset="0"/>
                <a:cs typeface="Courier New" panose="02070309020205020404" pitchFamily="49" charset="0"/>
              </a:rPr>
              <a:t>("Please enter a whole number from 0 to 10")</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continue   # start a new interation of the loop</a:t>
            </a:r>
          </a:p>
          <a:p>
            <a:pPr marL="0" indent="0">
              <a:lnSpc>
                <a:spcPct val="100000"/>
              </a:lnSpc>
              <a:spcBef>
                <a:spcPts val="0"/>
              </a:spcBef>
              <a:buNone/>
            </a:pPr>
            <a:endParaRPr lang="en-US" sz="16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if user_guess &lt; 0 or user_guess &gt; 10:</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a:t>
            </a:r>
            <a:r>
              <a:rPr lang="en-US" sz="1600" b="1">
                <a:latin typeface="Courier New" panose="02070309020205020404" pitchFamily="49" charset="0"/>
                <a:cs typeface="Courier New" panose="02070309020205020404" pitchFamily="49" charset="0"/>
              </a:rPr>
              <a:t>print</a:t>
            </a:r>
            <a:r>
              <a:rPr lang="en-US" sz="1600">
                <a:latin typeface="Courier New" panose="02070309020205020404" pitchFamily="49" charset="0"/>
                <a:cs typeface="Courier New" panose="02070309020205020404" pitchFamily="49" charset="0"/>
              </a:rPr>
              <a:t>("Number's between 0 and 10. Try again.")</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elif user_guess &lt; target:</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a:t>
            </a:r>
            <a:r>
              <a:rPr lang="en-US" sz="1600" b="1">
                <a:latin typeface="Courier New" panose="02070309020205020404" pitchFamily="49" charset="0"/>
                <a:cs typeface="Courier New" panose="02070309020205020404" pitchFamily="49" charset="0"/>
              </a:rPr>
              <a:t>print</a:t>
            </a:r>
            <a:r>
              <a:rPr lang="en-US" sz="1600">
                <a:latin typeface="Courier New" panose="02070309020205020404" pitchFamily="49" charset="0"/>
                <a:cs typeface="Courier New" panose="02070309020205020404" pitchFamily="49" charset="0"/>
              </a:rPr>
              <a:t>(user_guess, " is too low. Try again.")</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elif user_guess &gt; target:</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a:t>
            </a:r>
            <a:r>
              <a:rPr lang="en-US" sz="1600" b="1">
                <a:latin typeface="Courier New" panose="02070309020205020404" pitchFamily="49" charset="0"/>
                <a:cs typeface="Courier New" panose="02070309020205020404" pitchFamily="49" charset="0"/>
              </a:rPr>
              <a:t>print</a:t>
            </a:r>
            <a:r>
              <a:rPr lang="en-US" sz="1600">
                <a:latin typeface="Courier New" panose="02070309020205020404" pitchFamily="49" charset="0"/>
                <a:cs typeface="Courier New" panose="02070309020205020404" pitchFamily="49" charset="0"/>
              </a:rPr>
              <a:t>(user_guess, " is too high. Try again.")</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else:</a:t>
            </a:r>
          </a:p>
          <a:p>
            <a:pPr marL="0" indent="0">
              <a:lnSpc>
                <a:spcPct val="100000"/>
              </a:lnSpc>
              <a:spcBef>
                <a:spcPts val="0"/>
              </a:spcBef>
              <a:buNone/>
            </a:pPr>
            <a:r>
              <a:rPr lang="en-US" sz="1600">
                <a:latin typeface="Courier New" panose="02070309020205020404" pitchFamily="49" charset="0"/>
                <a:cs typeface="Courier New" panose="02070309020205020404" pitchFamily="49" charset="0"/>
              </a:rPr>
              <a:t>        </a:t>
            </a:r>
            <a:r>
              <a:rPr lang="en-US" sz="1600" b="1">
                <a:latin typeface="Courier New" panose="02070309020205020404" pitchFamily="49" charset="0"/>
                <a:cs typeface="Courier New" panose="02070309020205020404" pitchFamily="49" charset="0"/>
              </a:rPr>
              <a:t>print</a:t>
            </a:r>
            <a:r>
              <a:rPr lang="en-US" sz="1600">
                <a:latin typeface="Courier New" panose="02070309020205020404" pitchFamily="49" charset="0"/>
                <a:cs typeface="Courier New" panose="02070309020205020404" pitchFamily="49" charset="0"/>
              </a:rPr>
              <a:t>("You guessed it!")</a:t>
            </a:r>
          </a:p>
          <a:p>
            <a:pPr marL="0" indent="0">
              <a:lnSpc>
                <a:spcPct val="100000"/>
              </a:lnSpc>
              <a:spcBef>
                <a:spcPts val="0"/>
              </a:spcBef>
              <a:spcAft>
                <a:spcPts val="600"/>
              </a:spcAft>
              <a:buNone/>
            </a:pPr>
            <a:endParaRPr lang="en-US" sz="24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3422B1E-DADD-DCE9-523F-4B3E8363F3E7}"/>
              </a:ext>
            </a:extLst>
          </p:cNvPr>
          <p:cNvSpPr>
            <a:spLocks noGrp="1"/>
          </p:cNvSpPr>
          <p:nvPr>
            <p:ph type="sldNum" sz="quarter" idx="12"/>
          </p:nvPr>
        </p:nvSpPr>
        <p:spPr/>
        <p:txBody>
          <a:bodyPr/>
          <a:lstStyle/>
          <a:p>
            <a:fld id="{3FD30764-6A12-1944-9F3A-72E2B79B36CF}" type="slidenum">
              <a:rPr lang="en-US"/>
              <a:t>45</a:t>
            </a:fld>
            <a:endParaRPr lang="en-US"/>
          </a:p>
        </p:txBody>
      </p:sp>
    </p:spTree>
    <p:extLst>
      <p:ext uri="{BB962C8B-B14F-4D97-AF65-F5344CB8AC3E}">
        <p14:creationId xmlns:p14="http://schemas.microsoft.com/office/powerpoint/2010/main" val="3579905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200722" y="215757"/>
            <a:ext cx="11864898" cy="626724"/>
          </a:xfrm>
        </p:spPr>
        <p:txBody>
          <a:bodyPr>
            <a:normAutofit/>
          </a:bodyPr>
          <a:lstStyle/>
          <a:p>
            <a:r>
              <a:rPr lang="en-US" sz="3200" b="1">
                <a:latin typeface="Calibri" panose="020F0502020204030204" pitchFamily="34" charset="0"/>
                <a:cs typeface="Calibri" panose="020F0502020204030204" pitchFamily="34" charset="0"/>
              </a:rPr>
              <a:t>Input: read from &lt;stdin&gt; </a:t>
            </a:r>
            <a:r>
              <a:rPr lang="en-US" sz="3200" b="1" i="1" u="sng">
                <a:latin typeface="Calibri" panose="020F0502020204030204" pitchFamily="34" charset="0"/>
                <a:cs typeface="Calibri" panose="020F0502020204030204" pitchFamily="34" charset="0"/>
              </a:rPr>
              <a:t>OR</a:t>
            </a:r>
            <a:r>
              <a:rPr lang="en-US" sz="3200" b="1">
                <a:latin typeface="Calibri" panose="020F0502020204030204" pitchFamily="34" charset="0"/>
                <a:cs typeface="Calibri" panose="020F0502020204030204" pitchFamily="34" charset="0"/>
              </a:rPr>
              <a:t> from filenames supplied on the cmd line</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pPr marL="0" indent="0">
              <a:lnSpc>
                <a:spcPct val="100000"/>
              </a:lnSpc>
              <a:spcBef>
                <a:spcPts val="0"/>
              </a:spcBef>
              <a:spcAft>
                <a:spcPts val="600"/>
              </a:spcAft>
              <a:buNone/>
            </a:pPr>
            <a:r>
              <a:rPr lang="en-US" sz="2400"/>
              <a:t>The Un*x model traditionally emphasized combining single purpose tools into command "pipelines." The "modern" temptation is to build standalone code that specializes in doing one thing from "soup to nuts" instead of staying true to the Un*x "pipeline of tools" model. </a:t>
            </a:r>
            <a:br>
              <a:rPr lang="en-US" sz="2400"/>
            </a:br>
            <a:r>
              <a:rPr lang="en-US" sz="2400"/>
              <a:t>Using the fileinput library will let you read from &lt;stdin&gt; (or from filenames):</a:t>
            </a:r>
            <a:br>
              <a:rPr lang="en-US" sz="2400"/>
            </a:br>
            <a:endParaRPr lang="en-US" sz="2400"/>
          </a:p>
          <a:p>
            <a:pPr marL="0" indent="0">
              <a:lnSpc>
                <a:spcPct val="100000"/>
              </a:lnSpc>
              <a:spcBef>
                <a:spcPts val="0"/>
              </a:spcBef>
              <a:spcAft>
                <a:spcPts val="600"/>
              </a:spcAft>
              <a:buNone/>
            </a:pPr>
            <a:r>
              <a:rPr lang="en-US" sz="2400" b="1">
                <a:latin typeface="Calibri" panose="020F0502020204030204" pitchFamily="34" charset="0"/>
                <a:cs typeface="Calibri" panose="020F0502020204030204" pitchFamily="34" charset="0"/>
              </a:rPr>
              <a:t>Sample:</a:t>
            </a:r>
            <a:r>
              <a:rPr lang="en-US" sz="24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import </a:t>
            </a:r>
            <a:r>
              <a:rPr lang="en-US" sz="2200" b="1">
                <a:highlight>
                  <a:srgbClr val="FFFF00"/>
                </a:highlight>
                <a:latin typeface="Courier New" panose="02070309020205020404" pitchFamily="49" charset="0"/>
                <a:cs typeface="Courier New" panose="02070309020205020404" pitchFamily="49" charset="0"/>
              </a:rPr>
              <a:t>fileinput</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for line in </a:t>
            </a:r>
            <a:r>
              <a:rPr lang="en-US" sz="2200" b="1">
                <a:highlight>
                  <a:srgbClr val="FFFF00"/>
                </a:highlight>
                <a:latin typeface="Courier New" panose="02070309020205020404" pitchFamily="49" charset="0"/>
                <a:cs typeface="Courier New" panose="02070309020205020404" pitchFamily="49" charset="0"/>
              </a:rPr>
              <a:t>fileinput.input</a:t>
            </a:r>
            <a:r>
              <a:rPr lang="en-US" sz="2200" b="1">
                <a:latin typeface="Courier New" panose="02070309020205020404" pitchFamily="49" charset="0"/>
                <a:cs typeface="Courier New" panose="02070309020205020404" pitchFamily="49" charset="0"/>
              </a:rPr>
              <a:t>(encoding="utf-8"):</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print(line.rstrip())</a:t>
            </a:r>
          </a:p>
          <a:p>
            <a:pPr marL="0" indent="0">
              <a:lnSpc>
                <a:spcPct val="100000"/>
              </a:lnSpc>
              <a:spcBef>
                <a:spcPts val="0"/>
              </a:spcBef>
              <a:spcAft>
                <a:spcPts val="600"/>
              </a:spcAft>
              <a:buNone/>
            </a:pPr>
            <a:br>
              <a:rPr lang="en-US" sz="2400" b="1">
                <a:latin typeface="Calibri" panose="020F0502020204030204" pitchFamily="34" charset="0"/>
                <a:cs typeface="Calibri" panose="020F0502020204030204" pitchFamily="34" charset="0"/>
              </a:rPr>
            </a:br>
            <a:r>
              <a:rPr lang="en-US" sz="2400" b="1">
                <a:latin typeface="Calibri" panose="020F0502020204030204" pitchFamily="34" charset="0"/>
                <a:cs typeface="Calibri" panose="020F0502020204030204" pitchFamily="34" charset="0"/>
              </a:rPr>
              <a:t>Beware:	</a:t>
            </a:r>
            <a:r>
              <a:rPr lang="en-US" sz="2400">
                <a:latin typeface="Calibri" panose="020F0502020204030204" pitchFamily="34" charset="0"/>
                <a:cs typeface="Calibri" panose="020F0502020204030204" pitchFamily="34" charset="0"/>
              </a:rPr>
              <a:t>&lt;stdin&gt; can include awaiting keyboard-entered input unless you explicitly</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		check to make sure stdin is NOT a TTY with</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import sys</a:t>
            </a:r>
            <a:br>
              <a:rPr lang="en-US" sz="2000" b="1">
                <a:latin typeface="Courier New" panose="02070309020205020404" pitchFamily="49" charset="0"/>
                <a:cs typeface="Courier New" panose="02070309020205020404" pitchFamily="49" charset="0"/>
              </a:rPr>
            </a:br>
            <a:r>
              <a:rPr lang="en-US" sz="2000" b="1">
                <a:latin typeface="Courier New" panose="02070309020205020404" pitchFamily="49" charset="0"/>
                <a:cs typeface="Courier New" panose="02070309020205020404" pitchFamily="49" charset="0"/>
              </a:rPr>
              <a:t>		if len(sys.argv) &gt; 1 or not sys.stdin.isatty():</a:t>
            </a:r>
          </a:p>
          <a:p>
            <a:pPr marL="0" indent="0">
              <a:lnSpc>
                <a:spcPct val="100000"/>
              </a:lnSpc>
              <a:spcBef>
                <a:spcPts val="0"/>
              </a:spcBef>
              <a:spcAft>
                <a:spcPts val="600"/>
              </a:spcAft>
              <a:buNone/>
            </a:pPr>
            <a:endParaRPr lang="en-US" sz="2000" b="1">
              <a:latin typeface="Courier New" panose="02070309020205020404" pitchFamily="49" charset="0"/>
              <a:cs typeface="Courier New" panose="02070309020205020404" pitchFamily="49" charset="0"/>
            </a:endParaRPr>
          </a:p>
          <a:p>
            <a:pPr marL="0" indent="0">
              <a:lnSpc>
                <a:spcPct val="100000"/>
              </a:lnSpc>
              <a:spcBef>
                <a:spcPts val="0"/>
              </a:spcBef>
              <a:spcAft>
                <a:spcPts val="600"/>
              </a:spcAft>
              <a:buNone/>
            </a:pPr>
            <a:r>
              <a:rPr lang="en-US" sz="2400" b="1">
                <a:latin typeface="Calibri" panose="020F0502020204030204" pitchFamily="34" charset="0"/>
                <a:cs typeface="Calibri" panose="020F0502020204030204" pitchFamily="34" charset="0"/>
              </a:rPr>
              <a:t>Reference:	</a:t>
            </a:r>
            <a:r>
              <a:rPr lang="en-US" sz="2200">
                <a:latin typeface="Courier New" panose="02070309020205020404" pitchFamily="49" charset="0"/>
                <a:cs typeface="Courier New" panose="02070309020205020404" pitchFamily="49" charset="0"/>
              </a:rPr>
              <a:t>https://docs.python.org/3/library/fileinput.html</a:t>
            </a:r>
          </a:p>
        </p:txBody>
      </p:sp>
      <p:sp>
        <p:nvSpPr>
          <p:cNvPr id="4" name="Slide Number Placeholder 3">
            <a:extLst>
              <a:ext uri="{FF2B5EF4-FFF2-40B4-BE49-F238E27FC236}">
                <a16:creationId xmlns:a16="http://schemas.microsoft.com/office/drawing/2014/main" id="{63422B1E-DADD-DCE9-523F-4B3E8363F3E7}"/>
              </a:ext>
            </a:extLst>
          </p:cNvPr>
          <p:cNvSpPr>
            <a:spLocks noGrp="1"/>
          </p:cNvSpPr>
          <p:nvPr>
            <p:ph type="sldNum" sz="quarter" idx="12"/>
          </p:nvPr>
        </p:nvSpPr>
        <p:spPr/>
        <p:txBody>
          <a:bodyPr/>
          <a:lstStyle/>
          <a:p>
            <a:fld id="{3FD30764-6A12-1944-9F3A-72E2B79B36CF}" type="slidenum">
              <a:rPr lang="en-US"/>
              <a:t>46</a:t>
            </a:fld>
            <a:endParaRPr lang="en-US"/>
          </a:p>
        </p:txBody>
      </p:sp>
    </p:spTree>
    <p:extLst>
      <p:ext uri="{BB962C8B-B14F-4D97-AF65-F5344CB8AC3E}">
        <p14:creationId xmlns:p14="http://schemas.microsoft.com/office/powerpoint/2010/main" val="2843471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200722" y="215757"/>
            <a:ext cx="11864898" cy="626724"/>
          </a:xfrm>
        </p:spPr>
        <p:txBody>
          <a:bodyPr>
            <a:normAutofit/>
          </a:bodyPr>
          <a:lstStyle/>
          <a:p>
            <a:r>
              <a:rPr lang="en-US" sz="3200" b="1">
                <a:latin typeface="Calibri" panose="020F0502020204030204" pitchFamily="34" charset="0"/>
                <a:cs typeface="Calibri" panose="020F0502020204030204" pitchFamily="34" charset="0"/>
              </a:rPr>
              <a:t>"Casual" Output with Print()</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pPr>
              <a:lnSpc>
                <a:spcPct val="100000"/>
              </a:lnSpc>
              <a:spcBef>
                <a:spcPts val="0"/>
              </a:spcBef>
              <a:spcAft>
                <a:spcPts val="600"/>
              </a:spcAft>
            </a:pPr>
            <a:r>
              <a:rPr lang="en-US" sz="2400">
                <a:latin typeface="Calibri" panose="020F0502020204030204" pitchFamily="34" charset="0"/>
                <a:cs typeface="Calibri" panose="020F0502020204030204" pitchFamily="34" charset="0"/>
              </a:rPr>
              <a:t>The basic print command is pretty straightforward:</a:t>
            </a:r>
          </a:p>
          <a:p>
            <a:pPr marL="457200" indent="0">
              <a:lnSpc>
                <a:spcPct val="100000"/>
              </a:lnSpc>
              <a:spcBef>
                <a:spcPts val="0"/>
              </a:spcBef>
              <a:spcAft>
                <a:spcPts val="600"/>
              </a:spcAft>
              <a:buNone/>
            </a:pPr>
            <a:r>
              <a:rPr lang="en-US" sz="2200">
                <a:latin typeface="Courier New" panose="02070309020205020404" pitchFamily="49" charset="0"/>
                <a:cs typeface="Courier New" panose="02070309020205020404" pitchFamily="49" charset="0"/>
              </a:rPr>
              <a:t>print("something")</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pPr>
              <a:lnSpc>
                <a:spcPct val="100000"/>
              </a:lnSpc>
              <a:spcBef>
                <a:spcPts val="0"/>
              </a:spcBef>
              <a:spcAft>
                <a:spcPts val="600"/>
              </a:spcAft>
            </a:pPr>
            <a:r>
              <a:rPr lang="en-US" sz="2400">
                <a:latin typeface="Calibri" panose="020F0502020204030204" pitchFamily="34" charset="0"/>
                <a:cs typeface="Calibri" panose="020F0502020204030204" pitchFamily="34" charset="0"/>
              </a:rPr>
              <a:t>If printing multiple variables (or literal strings), separate them with commas</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pPr>
              <a:lnSpc>
                <a:spcPct val="100000"/>
              </a:lnSpc>
              <a:spcBef>
                <a:spcPts val="0"/>
              </a:spcBef>
              <a:spcAft>
                <a:spcPts val="600"/>
              </a:spcAft>
            </a:pPr>
            <a:r>
              <a:rPr lang="en-US" sz="2400">
                <a:latin typeface="Calibri" panose="020F0502020204030204" pitchFamily="34" charset="0"/>
                <a:cs typeface="Calibri" panose="020F0502020204030204" pitchFamily="34" charset="0"/>
              </a:rPr>
              <a:t>If you prefer to use plus signs to concatenate multiple variables (or literal strings), be sure all concatenated items are strings (or coerce them into becoming strings with </a:t>
            </a:r>
            <a:r>
              <a:rPr lang="en-US" sz="2200">
                <a:latin typeface="Courier New" panose="02070309020205020404" pitchFamily="49" charset="0"/>
                <a:cs typeface="Courier New" panose="02070309020205020404" pitchFamily="49" charset="0"/>
              </a:rPr>
              <a:t>str(x)</a:t>
            </a:r>
            <a:r>
              <a:rPr lang="en-US" sz="2400">
                <a:latin typeface="Calibri" panose="020F0502020204030204" pitchFamily="34" charset="0"/>
                <a:cs typeface="Calibri" panose="020F0502020204030204" pitchFamily="34" charset="0"/>
              </a:rPr>
              <a:t>)</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pPr>
              <a:lnSpc>
                <a:spcPct val="100000"/>
              </a:lnSpc>
              <a:spcBef>
                <a:spcPts val="0"/>
              </a:spcBef>
              <a:spcAft>
                <a:spcPts val="600"/>
              </a:spcAft>
            </a:pPr>
            <a:r>
              <a:rPr lang="en-US" sz="2400">
                <a:latin typeface="Calibri" panose="020F0502020204030204" pitchFamily="34" charset="0"/>
                <a:cs typeface="Calibri" panose="020F0502020204030204" pitchFamily="34" charset="0"/>
              </a:rPr>
              <a:t>If you want to print stuff without an automatic newline, use </a:t>
            </a:r>
            <a:r>
              <a:rPr lang="en-US" sz="2200">
                <a:latin typeface="Courier New" panose="02070309020205020404" pitchFamily="49" charset="0"/>
                <a:cs typeface="Courier New" panose="02070309020205020404" pitchFamily="49" charset="0"/>
              </a:rPr>
              <a:t>end=""</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pPr marL="457200" indent="0">
              <a:lnSpc>
                <a:spcPct val="100000"/>
              </a:lnSpc>
              <a:spcBef>
                <a:spcPts val="0"/>
              </a:spcBef>
              <a:spcAft>
                <a:spcPts val="600"/>
              </a:spcAft>
              <a:buNone/>
            </a:pPr>
            <a:r>
              <a:rPr lang="en-US" sz="2200">
                <a:latin typeface="Courier New" panose="02070309020205020404" pitchFamily="49" charset="0"/>
                <a:cs typeface="Courier New" panose="02070309020205020404" pitchFamily="49" charset="0"/>
              </a:rPr>
              <a:t>import time</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print("Run started at:", time.asctime(time.gmtime()), </a:t>
            </a:r>
            <a:r>
              <a:rPr lang="en-US" sz="2200">
                <a:highlight>
                  <a:srgbClr val="FFFF00"/>
                </a:highlight>
                <a:latin typeface="Courier New" panose="02070309020205020404" pitchFamily="49" charset="0"/>
                <a:cs typeface="Courier New" panose="02070309020205020404" pitchFamily="49" charset="0"/>
              </a:rPr>
              <a:t>end=""</a:t>
            </a:r>
            <a:r>
              <a:rPr lang="en-US" sz="2200">
                <a:latin typeface="Courier New" panose="02070309020205020404" pitchFamily="49" charset="0"/>
                <a:cs typeface="Courier New" panose="02070309020205020404" pitchFamily="49" charset="0"/>
              </a:rPr>
              <a: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time.sleep(10)</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print(" ... Run ended at:", time.asctime(time.gmtime()))</a:t>
            </a:r>
          </a:p>
        </p:txBody>
      </p:sp>
      <p:sp>
        <p:nvSpPr>
          <p:cNvPr id="4" name="Slide Number Placeholder 3">
            <a:extLst>
              <a:ext uri="{FF2B5EF4-FFF2-40B4-BE49-F238E27FC236}">
                <a16:creationId xmlns:a16="http://schemas.microsoft.com/office/drawing/2014/main" id="{63422B1E-DADD-DCE9-523F-4B3E8363F3E7}"/>
              </a:ext>
            </a:extLst>
          </p:cNvPr>
          <p:cNvSpPr>
            <a:spLocks noGrp="1"/>
          </p:cNvSpPr>
          <p:nvPr>
            <p:ph type="sldNum" sz="quarter" idx="12"/>
          </p:nvPr>
        </p:nvSpPr>
        <p:spPr/>
        <p:txBody>
          <a:bodyPr/>
          <a:lstStyle/>
          <a:p>
            <a:fld id="{3FD30764-6A12-1944-9F3A-72E2B79B36CF}" type="slidenum">
              <a:rPr lang="en-US"/>
              <a:t>47</a:t>
            </a:fld>
            <a:endParaRPr lang="en-US"/>
          </a:p>
        </p:txBody>
      </p:sp>
    </p:spTree>
    <p:extLst>
      <p:ext uri="{BB962C8B-B14F-4D97-AF65-F5344CB8AC3E}">
        <p14:creationId xmlns:p14="http://schemas.microsoft.com/office/powerpoint/2010/main" val="1427592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54803"/>
          </a:xfrm>
        </p:spPr>
        <p:txBody>
          <a:bodyPr>
            <a:normAutofit/>
          </a:bodyPr>
          <a:lstStyle/>
          <a:p>
            <a:r>
              <a:rPr lang="en-US" sz="3200" b="1">
                <a:latin typeface="Calibri" panose="020F0502020204030204" pitchFamily="34" charset="0"/>
                <a:cs typeface="Calibri" panose="020F0502020204030204" pitchFamily="34" charset="0"/>
              </a:rPr>
              <a:t>"What about Unicode?"</a:t>
            </a:r>
            <a:endParaRPr lang="en-US" sz="2300" b="1">
              <a:latin typeface="Courier New" panose="02070309020205020404" pitchFamily="49" charset="0"/>
              <a:cs typeface="Courier New" panose="02070309020205020404" pitchFamily="49" charset="0"/>
            </a:endParaRP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41248"/>
            <a:ext cx="11671442" cy="5734214"/>
          </a:xfrm>
        </p:spPr>
        <p:txBody>
          <a:bodyPr>
            <a:normAutofit/>
          </a:bodyPr>
          <a:lstStyle/>
          <a:p>
            <a:pPr>
              <a:lnSpc>
                <a:spcPct val="100000"/>
              </a:lnSpc>
              <a:spcBef>
                <a:spcPts val="0"/>
              </a:spcBef>
              <a:spcAft>
                <a:spcPts val="1000"/>
              </a:spcAft>
            </a:pPr>
            <a:r>
              <a:rPr lang="en-US" sz="2400">
                <a:latin typeface="Calibri" panose="020F0502020204030204" pitchFamily="34" charset="0"/>
                <a:cs typeface="Calibri" panose="020F0502020204030204" pitchFamily="34" charset="0"/>
              </a:rPr>
              <a:t>It's tempting to assume that text will just be plain old ASCII text. That's not the case for Python3. Text in Python3 CAN and often WILL include Unicode characters.</a:t>
            </a:r>
          </a:p>
          <a:p>
            <a:pPr>
              <a:lnSpc>
                <a:spcPct val="100000"/>
              </a:lnSpc>
              <a:spcBef>
                <a:spcPts val="0"/>
              </a:spcBef>
              <a:spcAft>
                <a:spcPts val="1000"/>
              </a:spcAft>
            </a:pPr>
            <a:r>
              <a:rPr lang="en-US" sz="2400">
                <a:latin typeface="Calibri" panose="020F0502020204030204" pitchFamily="34" charset="0"/>
                <a:cs typeface="Calibri" panose="020F0502020204030204" pitchFamily="34" charset="0"/>
              </a:rPr>
              <a:t>To FIND a Unicode character to add, see </a:t>
            </a:r>
            <a:r>
              <a:rPr lang="en-US" sz="2200">
                <a:latin typeface="Courier New" panose="02070309020205020404" pitchFamily="49" charset="0"/>
                <a:cs typeface="Courier New" panose="02070309020205020404" pitchFamily="49" charset="0"/>
              </a:rPr>
              <a:t>https://codepoints.net/planes</a:t>
            </a:r>
          </a:p>
          <a:p>
            <a:pPr>
              <a:lnSpc>
                <a:spcPct val="100000"/>
              </a:lnSpc>
              <a:spcBef>
                <a:spcPts val="0"/>
              </a:spcBef>
              <a:spcAft>
                <a:spcPts val="1000"/>
              </a:spcAft>
            </a:pPr>
            <a:r>
              <a:rPr lang="en-US" sz="2400">
                <a:latin typeface="Calibri" panose="020F0502020204030204" pitchFamily="34" charset="0"/>
                <a:cs typeface="Calibri" panose="020F0502020204030204" pitchFamily="34" charset="0"/>
              </a:rPr>
              <a:t>To display a Unicode character in Python, three "easy" ways to refer to them:</a:t>
            </a:r>
          </a:p>
          <a:p>
            <a:pPr marL="457200" indent="0">
              <a:lnSpc>
                <a:spcPct val="100000"/>
              </a:lnSpc>
              <a:spcBef>
                <a:spcPts val="0"/>
              </a:spcBef>
              <a:spcAft>
                <a:spcPts val="1000"/>
              </a:spcAft>
              <a:buNone/>
            </a:pPr>
            <a:r>
              <a:rPr lang="en-US" sz="2200">
                <a:latin typeface="Courier New" panose="02070309020205020404" pitchFamily="49" charset="0"/>
                <a:cs typeface="Courier New" panose="02070309020205020404" pitchFamily="49" charset="0"/>
              </a:rPr>
              <a:t>x1 = "\u270B \u2699"</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x2 = "\N{RAISED HAND} \N{Gear}"</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x3 = "✋ ⚙"</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print(x1)			  </a:t>
            </a:r>
            <a:r>
              <a:rPr lang="en-US" sz="2400">
                <a:latin typeface="Calibri" panose="020F0502020204030204" pitchFamily="34" charset="0"/>
                <a:cs typeface="Calibri" panose="020F0502020204030204" pitchFamily="34" charset="0"/>
              </a:rPr>
              <a:t>(or </a:t>
            </a:r>
            <a:r>
              <a:rPr lang="en-US" sz="2200">
                <a:latin typeface="Courier New" panose="02070309020205020404" pitchFamily="49" charset="0"/>
                <a:cs typeface="Courier New" panose="02070309020205020404" pitchFamily="49" charset="0"/>
              </a:rPr>
              <a:t>x2</a:t>
            </a:r>
            <a:r>
              <a:rPr lang="en-US" sz="2400">
                <a:latin typeface="Calibri" panose="020F0502020204030204" pitchFamily="34" charset="0"/>
                <a:cs typeface="Calibri" panose="020F0502020204030204" pitchFamily="34" charset="0"/>
              </a:rPr>
              <a:t> or </a:t>
            </a:r>
            <a:r>
              <a:rPr lang="en-US" sz="2200">
                <a:latin typeface="Courier New" panose="02070309020205020404" pitchFamily="49" charset="0"/>
                <a:cs typeface="Courier New" panose="02070309020205020404" pitchFamily="49" charset="0"/>
              </a:rPr>
              <a:t>x3 </a:t>
            </a:r>
            <a:r>
              <a:rPr lang="en-US" sz="2400">
                <a:latin typeface="Calibri" panose="020F0502020204030204" pitchFamily="34" charset="0"/>
                <a:cs typeface="Calibri" panose="020F0502020204030204" pitchFamily="34" charset="0"/>
              </a:rPr>
              <a:t>– they'll all display the same)</a:t>
            </a:r>
            <a:br>
              <a:rPr lang="en-US" sz="2400">
                <a:latin typeface="Calibri" panose="020F0502020204030204" pitchFamily="34" charset="0"/>
                <a:cs typeface="Calibri" panose="020F0502020204030204" pitchFamily="34" charset="0"/>
              </a:rPr>
            </a:br>
            <a:r>
              <a:rPr lang="en-US" sz="2200">
                <a:latin typeface="Courier New" panose="02070309020205020404" pitchFamily="49" charset="0"/>
                <a:cs typeface="Courier New" panose="02070309020205020404" pitchFamily="49" charset="0"/>
              </a:rPr>
              <a:t>print(f"{x3!a}")		  </a:t>
            </a:r>
            <a:r>
              <a:rPr lang="en-US" sz="2400">
                <a:latin typeface="Calibri" panose="020F0502020204030204" pitchFamily="34" charset="0"/>
                <a:cs typeface="Calibri" panose="020F0502020204030204" pitchFamily="34" charset="0"/>
              </a:rPr>
              <a:t>(Now Unicode characters will be shown escaped)</a:t>
            </a:r>
          </a:p>
          <a:p>
            <a:pPr>
              <a:lnSpc>
                <a:spcPct val="100000"/>
              </a:lnSpc>
              <a:spcBef>
                <a:spcPts val="0"/>
              </a:spcBef>
              <a:spcAft>
                <a:spcPts val="1000"/>
              </a:spcAft>
            </a:pPr>
            <a:r>
              <a:rPr lang="en-US" sz="2400">
                <a:latin typeface="Calibri" panose="020F0502020204030204" pitchFamily="34" charset="0"/>
                <a:cs typeface="Calibri" panose="020F0502020204030204" pitchFamily="34" charset="0"/>
              </a:rPr>
              <a:t>Note that some Unicode characters may appear "small" in text output; there's no easy way to scale individual characters (it's still just text, right?). Fonts may also differ in the number of Unicode characters they know how to display. A userful page:</a:t>
            </a:r>
            <a:br>
              <a:rPr lang="en-US" sz="2400">
                <a:latin typeface="Calibri" panose="020F0502020204030204" pitchFamily="34" charset="0"/>
                <a:cs typeface="Calibri" panose="020F0502020204030204" pitchFamily="34" charset="0"/>
              </a:rPr>
            </a:br>
            <a:r>
              <a:rPr lang="en-US" sz="2200">
                <a:latin typeface="Courier New" panose="02070309020205020404" pitchFamily="49" charset="0"/>
                <a:cs typeface="Courier New" panose="02070309020205020404" pitchFamily="49" charset="0"/>
              </a:rPr>
              <a:t>https://www.alanwood.net/unicode/fonts_macosx.html</a:t>
            </a:r>
          </a:p>
          <a:p>
            <a:pPr>
              <a:lnSpc>
                <a:spcPct val="100000"/>
              </a:lnSpc>
              <a:spcBef>
                <a:spcPts val="0"/>
              </a:spcBef>
              <a:spcAft>
                <a:spcPts val="1000"/>
              </a:spcAft>
            </a:pPr>
            <a:r>
              <a:rPr lang="en-US" sz="2400">
                <a:latin typeface="Calibri" panose="020F0502020204030204" pitchFamily="34" charset="0"/>
                <a:cs typeface="Calibri" panose="020F0502020204030204" pitchFamily="34" charset="0"/>
              </a:rPr>
              <a:t>When opening a unicode text file, specify </a:t>
            </a:r>
            <a:r>
              <a:rPr lang="en-US" sz="2200">
                <a:latin typeface="Courier New" panose="02070309020205020404" pitchFamily="49" charset="0"/>
                <a:cs typeface="Courier New" panose="02070309020205020404" pitchFamily="49" charset="0"/>
              </a:rPr>
              <a:t>encoding="UTF-8"</a:t>
            </a:r>
            <a:r>
              <a:rPr lang="en-US" sz="2400">
                <a:latin typeface="Calibri" panose="020F0502020204030204" pitchFamily="34" charset="0"/>
                <a:cs typeface="Calibri" panose="020F0502020204030204" pitchFamily="34" charset="0"/>
              </a:rPr>
              <a:t> in the </a:t>
            </a:r>
            <a:r>
              <a:rPr lang="en-US" sz="2200">
                <a:latin typeface="Courier New" panose="02070309020205020404" pitchFamily="49" charset="0"/>
                <a:cs typeface="Courier New" panose="02070309020205020404" pitchFamily="49" charset="0"/>
              </a:rPr>
              <a:t>open</a:t>
            </a:r>
            <a:r>
              <a:rPr lang="en-US" sz="2400">
                <a:latin typeface="Calibri" panose="020F0502020204030204" pitchFamily="34" charset="0"/>
                <a:cs typeface="Calibri" panose="020F0502020204030204" pitchFamily="34" charset="0"/>
              </a:rPr>
              <a:t> statement</a:t>
            </a:r>
          </a:p>
        </p:txBody>
      </p:sp>
      <p:sp>
        <p:nvSpPr>
          <p:cNvPr id="4" name="Slide Number Placeholder 3">
            <a:extLst>
              <a:ext uri="{FF2B5EF4-FFF2-40B4-BE49-F238E27FC236}">
                <a16:creationId xmlns:a16="http://schemas.microsoft.com/office/drawing/2014/main" id="{391580E0-98A6-E96F-BE76-B61AE99BD4E8}"/>
              </a:ext>
            </a:extLst>
          </p:cNvPr>
          <p:cNvSpPr>
            <a:spLocks noGrp="1"/>
          </p:cNvSpPr>
          <p:nvPr>
            <p:ph type="sldNum" sz="quarter" idx="12"/>
          </p:nvPr>
        </p:nvSpPr>
        <p:spPr/>
        <p:txBody>
          <a:bodyPr/>
          <a:lstStyle/>
          <a:p>
            <a:fld id="{3FD30764-6A12-1944-9F3A-72E2B79B36CF}" type="slidenum">
              <a:rPr lang="en-US"/>
              <a:t>48</a:t>
            </a:fld>
            <a:endParaRPr lang="en-US"/>
          </a:p>
        </p:txBody>
      </p:sp>
    </p:spTree>
    <p:extLst>
      <p:ext uri="{BB962C8B-B14F-4D97-AF65-F5344CB8AC3E}">
        <p14:creationId xmlns:p14="http://schemas.microsoft.com/office/powerpoint/2010/main" val="1901435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187554" y="136525"/>
            <a:ext cx="11864898" cy="572135"/>
          </a:xfrm>
        </p:spPr>
        <p:txBody>
          <a:bodyPr>
            <a:normAutofit/>
          </a:bodyPr>
          <a:lstStyle/>
          <a:p>
            <a:r>
              <a:rPr lang="en-US" sz="3200" b="1">
                <a:latin typeface="Calibri" panose="020F0502020204030204" pitchFamily="34" charset="0"/>
                <a:cs typeface="Calibri" panose="020F0502020204030204" pitchFamily="34" charset="0"/>
              </a:rPr>
              <a:t>Formatting Output with "f" strings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296795" y="788670"/>
            <a:ext cx="11671442" cy="5775362"/>
          </a:xfrm>
        </p:spPr>
        <p:txBody>
          <a:bodyPr>
            <a:normAutofit/>
          </a:bodyPr>
          <a:lstStyle/>
          <a:p>
            <a:pPr>
              <a:lnSpc>
                <a:spcPct val="100000"/>
              </a:lnSpc>
              <a:spcBef>
                <a:spcPts val="0"/>
              </a:spcBef>
              <a:spcAft>
                <a:spcPts val="600"/>
              </a:spcAft>
            </a:pPr>
            <a:r>
              <a:rPr lang="en-US" sz="2400"/>
              <a:t>If you need to produce a carefully formatted report in Python3, use "f" strings</a:t>
            </a:r>
          </a:p>
          <a:p>
            <a:pPr>
              <a:lnSpc>
                <a:spcPct val="100000"/>
              </a:lnSpc>
              <a:spcBef>
                <a:spcPts val="0"/>
              </a:spcBef>
              <a:spcAft>
                <a:spcPts val="600"/>
              </a:spcAft>
            </a:pPr>
            <a:r>
              <a:rPr lang="en-US" sz="2400"/>
              <a:t>Assuming we've got a customer record as defined on slide 77, we could write:</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import sys</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if sys.version_info &lt; (3,6):</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 pylint: disable-next=broad-exception-raised</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raise Exception("Must use Python 3.6 or later")</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print(f"{x.name:30}")</a:t>
            </a:r>
            <a:endParaRPr lang="en-US" sz="2200" i="1">
              <a:latin typeface="Courier New" panose="02070309020205020404" pitchFamily="49" charset="0"/>
              <a:cs typeface="Courier New" panose="02070309020205020404" pitchFamily="49" charset="0"/>
            </a:endParaRP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print(f"{x.address:30}")</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print(f"{x.city}, {x.state}, {x.zip}")</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print(f"attn: {x.poc:30}")</a:t>
            </a:r>
          </a:p>
          <a:p>
            <a:pPr marL="45720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457200" indent="0">
              <a:lnSpc>
                <a:spcPct val="100000"/>
              </a:lnSpc>
              <a:spcBef>
                <a:spcPts val="0"/>
              </a:spcBef>
              <a:buNone/>
            </a:pPr>
            <a:r>
              <a:rPr lang="en-US" sz="2400">
                <a:latin typeface="Courier New" panose="02070309020205020404" pitchFamily="49" charset="0"/>
                <a:cs typeface="Courier New" panose="02070309020205020404" pitchFamily="49" charset="0"/>
              </a:rPr>
              <a:t>Acme Widgets</a:t>
            </a:r>
          </a:p>
          <a:p>
            <a:pPr marL="457200" indent="0">
              <a:lnSpc>
                <a:spcPct val="100000"/>
              </a:lnSpc>
              <a:spcBef>
                <a:spcPts val="0"/>
              </a:spcBef>
              <a:buNone/>
            </a:pPr>
            <a:r>
              <a:rPr lang="en-US" sz="2400">
                <a:latin typeface="Courier New" panose="02070309020205020404" pitchFamily="49" charset="0"/>
                <a:cs typeface="Courier New" panose="02070309020205020404" pitchFamily="49" charset="0"/>
              </a:rPr>
              <a:t>123 Main St</a:t>
            </a:r>
          </a:p>
          <a:p>
            <a:pPr marL="457200" indent="0">
              <a:lnSpc>
                <a:spcPct val="100000"/>
              </a:lnSpc>
              <a:spcBef>
                <a:spcPts val="0"/>
              </a:spcBef>
              <a:buNone/>
            </a:pPr>
            <a:r>
              <a:rPr lang="en-US" sz="2400">
                <a:latin typeface="Courier New" panose="02070309020205020404" pitchFamily="49" charset="0"/>
                <a:cs typeface="Courier New" panose="02070309020205020404" pitchFamily="49" charset="0"/>
              </a:rPr>
              <a:t>Springfield, Oregon, 97477</a:t>
            </a:r>
          </a:p>
          <a:p>
            <a:pPr marL="457200" indent="0">
              <a:lnSpc>
                <a:spcPct val="100000"/>
              </a:lnSpc>
              <a:spcBef>
                <a:spcPts val="0"/>
              </a:spcBef>
              <a:buNone/>
            </a:pPr>
            <a:r>
              <a:rPr lang="en-US" sz="2400">
                <a:latin typeface="Courier New" panose="02070309020205020404" pitchFamily="49" charset="0"/>
                <a:cs typeface="Courier New" panose="02070309020205020404" pitchFamily="49" charset="0"/>
              </a:rPr>
              <a:t>attn: John Smith</a:t>
            </a:r>
          </a:p>
          <a:p>
            <a:pPr>
              <a:lnSpc>
                <a:spcPct val="100000"/>
              </a:lnSpc>
              <a:spcBef>
                <a:spcPts val="0"/>
              </a:spcBef>
              <a:spcAft>
                <a:spcPts val="600"/>
              </a:spcAft>
            </a:pPr>
            <a:endParaRPr lang="en-US" sz="200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63422B1E-DADD-DCE9-523F-4B3E8363F3E7}"/>
              </a:ext>
            </a:extLst>
          </p:cNvPr>
          <p:cNvSpPr>
            <a:spLocks noGrp="1"/>
          </p:cNvSpPr>
          <p:nvPr>
            <p:ph type="sldNum" sz="quarter" idx="12"/>
          </p:nvPr>
        </p:nvSpPr>
        <p:spPr/>
        <p:txBody>
          <a:bodyPr/>
          <a:lstStyle/>
          <a:p>
            <a:fld id="{3FD30764-6A12-1944-9F3A-72E2B79B36CF}" type="slidenum">
              <a:rPr lang="en-US"/>
              <a:t>49</a:t>
            </a:fld>
            <a:endParaRPr lang="en-US"/>
          </a:p>
        </p:txBody>
      </p:sp>
    </p:spTree>
    <p:extLst>
      <p:ext uri="{BB962C8B-B14F-4D97-AF65-F5344CB8AC3E}">
        <p14:creationId xmlns:p14="http://schemas.microsoft.com/office/powerpoint/2010/main" val="1912842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136525"/>
            <a:ext cx="11671442" cy="838835"/>
          </a:xfrm>
        </p:spPr>
        <p:txBody>
          <a:bodyPr>
            <a:normAutofit/>
          </a:bodyPr>
          <a:lstStyle/>
          <a:p>
            <a:r>
              <a:rPr lang="en-US" sz="3200" b="1">
                <a:latin typeface="Calibri" panose="020F0502020204030204" pitchFamily="34" charset="0"/>
                <a:cs typeface="Calibri" panose="020F0502020204030204" pitchFamily="34" charset="0"/>
              </a:rPr>
              <a:t>Today's Itinerary</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75360"/>
            <a:ext cx="11671442" cy="5600101"/>
          </a:xfrm>
        </p:spPr>
        <p:txBody>
          <a:bodyPr>
            <a:normAutofit/>
          </a:bodyPr>
          <a:lstStyle/>
          <a:p>
            <a:pPr marL="0" indent="0">
              <a:lnSpc>
                <a:spcPct val="100000"/>
              </a:lnSpc>
              <a:spcBef>
                <a:spcPts val="0"/>
              </a:spcBef>
              <a:buNone/>
            </a:pPr>
            <a:r>
              <a:rPr lang="en-US" sz="2400" b="1">
                <a:solidFill>
                  <a:srgbClr val="00B050"/>
                </a:solidFill>
                <a:latin typeface="Calibri" panose="020F0502020204030204" pitchFamily="34" charset="0"/>
                <a:cs typeface="Calibri" panose="020F0502020204030204" pitchFamily="34" charset="0"/>
              </a:rPr>
              <a:t>1.	Untangling Your Python3 Installation						  6</a:t>
            </a:r>
          </a:p>
          <a:p>
            <a:pPr marL="0" indent="0">
              <a:lnSpc>
                <a:spcPct val="100000"/>
              </a:lnSpc>
              <a:spcBef>
                <a:spcPts val="0"/>
              </a:spcBef>
              <a:buNone/>
            </a:pPr>
            <a:r>
              <a:rPr lang="en-US" sz="2400" b="1">
                <a:solidFill>
                  <a:srgbClr val="00B050"/>
                </a:solidFill>
                <a:latin typeface="Calibri" panose="020F0502020204030204" pitchFamily="34" charset="0"/>
                <a:cs typeface="Calibri" panose="020F0502020204030204" pitchFamily="34" charset="0"/>
              </a:rPr>
              <a:t>2.	Options for Writing Python3 Programs						13</a:t>
            </a:r>
          </a:p>
          <a:p>
            <a:pPr marL="0" indent="0">
              <a:lnSpc>
                <a:spcPct val="100000"/>
              </a:lnSpc>
              <a:spcBef>
                <a:spcPts val="0"/>
              </a:spcBef>
              <a:buNone/>
            </a:pPr>
            <a:r>
              <a:rPr lang="en-US" sz="2400" b="1">
                <a:solidFill>
                  <a:srgbClr val="00B050"/>
                </a:solidFill>
                <a:latin typeface="Calibri" panose="020F0502020204030204" pitchFamily="34" charset="0"/>
                <a:cs typeface="Calibri" panose="020F0502020204030204" pitchFamily="34" charset="0"/>
              </a:rPr>
              <a:t>3.	Python3 and LLMs									18</a:t>
            </a:r>
          </a:p>
          <a:p>
            <a:pPr marL="0" indent="0">
              <a:lnSpc>
                <a:spcPct val="100000"/>
              </a:lnSpc>
              <a:spcBef>
                <a:spcPts val="0"/>
              </a:spcBef>
              <a:buNone/>
            </a:pPr>
            <a:r>
              <a:rPr lang="en-US" sz="2400" b="1">
                <a:solidFill>
                  <a:schemeClr val="accent5">
                    <a:lumMod val="75000"/>
                  </a:schemeClr>
                </a:solidFill>
                <a:latin typeface="Calibri" panose="020F0502020204030204" pitchFamily="34" charset="0"/>
                <a:cs typeface="Calibri" panose="020F0502020204030204" pitchFamily="34" charset="0"/>
              </a:rPr>
              <a:t>4.	Statements										28</a:t>
            </a:r>
          </a:p>
          <a:p>
            <a:pPr marL="0" indent="0">
              <a:lnSpc>
                <a:spcPct val="100000"/>
              </a:lnSpc>
              <a:spcBef>
                <a:spcPts val="0"/>
              </a:spcBef>
              <a:buNone/>
            </a:pPr>
            <a:r>
              <a:rPr lang="en-US" sz="2400" b="1">
                <a:solidFill>
                  <a:schemeClr val="accent5">
                    <a:lumMod val="75000"/>
                  </a:schemeClr>
                </a:solidFill>
                <a:latin typeface="Calibri" panose="020F0502020204030204" pitchFamily="34" charset="0"/>
                <a:cs typeface="Calibri" panose="020F0502020204030204" pitchFamily="34" charset="0"/>
              </a:rPr>
              <a:t>5.	I/O											43</a:t>
            </a:r>
          </a:p>
          <a:p>
            <a:pPr marL="0" indent="0">
              <a:lnSpc>
                <a:spcPct val="100000"/>
              </a:lnSpc>
              <a:spcBef>
                <a:spcPts val="0"/>
              </a:spcBef>
              <a:buNone/>
            </a:pPr>
            <a:r>
              <a:rPr lang="en-US" sz="2400" b="1">
                <a:solidFill>
                  <a:schemeClr val="accent2">
                    <a:lumMod val="75000"/>
                  </a:schemeClr>
                </a:solidFill>
                <a:latin typeface="Calibri" panose="020F0502020204030204" pitchFamily="34" charset="0"/>
                <a:cs typeface="Calibri" panose="020F0502020204030204" pitchFamily="34" charset="0"/>
              </a:rPr>
              <a:t>6.	Simple Data Types									56</a:t>
            </a:r>
          </a:p>
          <a:p>
            <a:pPr marL="0" indent="0">
              <a:lnSpc>
                <a:spcPct val="100000"/>
              </a:lnSpc>
              <a:spcBef>
                <a:spcPts val="0"/>
              </a:spcBef>
              <a:buNone/>
            </a:pPr>
            <a:r>
              <a:rPr lang="en-US" sz="2400" b="1">
                <a:solidFill>
                  <a:schemeClr val="accent2">
                    <a:lumMod val="75000"/>
                  </a:schemeClr>
                </a:solidFill>
                <a:latin typeface="Calibri" panose="020F0502020204030204" pitchFamily="34" charset="0"/>
                <a:cs typeface="Calibri" panose="020F0502020204030204" pitchFamily="34" charset="0"/>
              </a:rPr>
              <a:t>7.	Lists											60</a:t>
            </a:r>
          </a:p>
          <a:p>
            <a:pPr marL="0" indent="0">
              <a:lnSpc>
                <a:spcPct val="100000"/>
              </a:lnSpc>
              <a:spcBef>
                <a:spcPts val="0"/>
              </a:spcBef>
              <a:buNone/>
            </a:pPr>
            <a:r>
              <a:rPr lang="en-US" sz="2400" b="1">
                <a:solidFill>
                  <a:schemeClr val="accent2">
                    <a:lumMod val="75000"/>
                  </a:schemeClr>
                </a:solidFill>
                <a:latin typeface="Calibri" panose="020F0502020204030204" pitchFamily="34" charset="0"/>
                <a:cs typeface="Calibri" panose="020F0502020204030204" pitchFamily="34" charset="0"/>
              </a:rPr>
              <a:t>8.	Dictionaries										67</a:t>
            </a:r>
          </a:p>
          <a:p>
            <a:pPr marL="0" indent="0">
              <a:lnSpc>
                <a:spcPct val="100000"/>
              </a:lnSpc>
              <a:spcBef>
                <a:spcPts val="0"/>
              </a:spcBef>
              <a:buNone/>
            </a:pPr>
            <a:r>
              <a:rPr lang="en-US" sz="2400" b="1">
                <a:solidFill>
                  <a:schemeClr val="accent2">
                    <a:lumMod val="75000"/>
                  </a:schemeClr>
                </a:solidFill>
                <a:latin typeface="Calibri" panose="020F0502020204030204" pitchFamily="34" charset="0"/>
                <a:cs typeface="Calibri" panose="020F0502020204030204" pitchFamily="34" charset="0"/>
              </a:rPr>
              <a:t>9.	Other Python3 Data Structures							73</a:t>
            </a:r>
          </a:p>
          <a:p>
            <a:pPr marL="0" indent="0">
              <a:lnSpc>
                <a:spcPct val="100000"/>
              </a:lnSpc>
              <a:spcBef>
                <a:spcPts val="0"/>
              </a:spcBef>
              <a:buNone/>
            </a:pPr>
            <a:r>
              <a:rPr lang="en-US" sz="2400" b="1">
                <a:solidFill>
                  <a:schemeClr val="accent5">
                    <a:lumMod val="75000"/>
                  </a:schemeClr>
                </a:solidFill>
                <a:latin typeface="Calibri" panose="020F0502020204030204" pitchFamily="34" charset="0"/>
                <a:cs typeface="Calibri" panose="020F0502020204030204" pitchFamily="34" charset="0"/>
              </a:rPr>
              <a:t>10.	Packages/Libraries									78</a:t>
            </a:r>
          </a:p>
          <a:p>
            <a:pPr marL="0" indent="0">
              <a:lnSpc>
                <a:spcPct val="100000"/>
              </a:lnSpc>
              <a:spcBef>
                <a:spcPts val="0"/>
              </a:spcBef>
              <a:buNone/>
            </a:pPr>
            <a:r>
              <a:rPr lang="en-US" sz="2400" b="1">
                <a:solidFill>
                  <a:srgbClr val="00B050"/>
                </a:solidFill>
                <a:latin typeface="Calibri" panose="020F0502020204030204" pitchFamily="34" charset="0"/>
                <a:cs typeface="Calibri" panose="020F0502020204030204" pitchFamily="34" charset="0"/>
              </a:rPr>
              <a:t>11.	Argparse										90</a:t>
            </a:r>
          </a:p>
          <a:p>
            <a:pPr marL="0" indent="0">
              <a:lnSpc>
                <a:spcPct val="100000"/>
              </a:lnSpc>
              <a:spcBef>
                <a:spcPts val="0"/>
              </a:spcBef>
              <a:buNone/>
            </a:pPr>
            <a:r>
              <a:rPr lang="en-US" sz="2400" b="1">
                <a:solidFill>
                  <a:srgbClr val="00B050"/>
                </a:solidFill>
                <a:latin typeface="Calibri" panose="020F0502020204030204" pitchFamily="34" charset="0"/>
                <a:cs typeface="Calibri" panose="020F0502020204030204" pitchFamily="34" charset="0"/>
              </a:rPr>
              <a:t>12.	Sanitizing/Validating/Encoding Inputs/Fuzzing					94</a:t>
            </a:r>
          </a:p>
          <a:p>
            <a:pPr marL="0" indent="0">
              <a:lnSpc>
                <a:spcPct val="100000"/>
              </a:lnSpc>
              <a:spcBef>
                <a:spcPts val="0"/>
              </a:spcBef>
              <a:buNone/>
            </a:pPr>
            <a:r>
              <a:rPr lang="en-US" sz="2400" b="1">
                <a:solidFill>
                  <a:srgbClr val="00B050"/>
                </a:solidFill>
                <a:latin typeface="Calibri" panose="020F0502020204030204" pitchFamily="34" charset="0"/>
                <a:cs typeface="Calibri" panose="020F0502020204030204" pitchFamily="34" charset="0"/>
              </a:rPr>
              <a:t>13.	Other Python3 Testing							             100</a:t>
            </a:r>
          </a:p>
          <a:p>
            <a:pPr marL="0" indent="0">
              <a:lnSpc>
                <a:spcPct val="100000"/>
              </a:lnSpc>
              <a:spcBef>
                <a:spcPts val="0"/>
              </a:spcBef>
              <a:buNone/>
            </a:pPr>
            <a:r>
              <a:rPr lang="en-US" sz="2400" b="1">
                <a:solidFill>
                  <a:schemeClr val="accent5">
                    <a:lumMod val="75000"/>
                  </a:schemeClr>
                </a:solidFill>
                <a:latin typeface="Calibri" panose="020F0502020204030204" pitchFamily="34" charset="0"/>
                <a:cs typeface="Calibri" panose="020F0502020204030204" pitchFamily="34" charset="0"/>
              </a:rPr>
              <a:t>14. 	Exercises									             106</a:t>
            </a:r>
          </a:p>
        </p:txBody>
      </p:sp>
      <p:sp>
        <p:nvSpPr>
          <p:cNvPr id="4" name="Slide Number Placeholder 3">
            <a:extLst>
              <a:ext uri="{FF2B5EF4-FFF2-40B4-BE49-F238E27FC236}">
                <a16:creationId xmlns:a16="http://schemas.microsoft.com/office/drawing/2014/main" id="{6C91B954-567B-556F-CDFA-75EE980EA9AF}"/>
              </a:ext>
            </a:extLst>
          </p:cNvPr>
          <p:cNvSpPr>
            <a:spLocks noGrp="1"/>
          </p:cNvSpPr>
          <p:nvPr>
            <p:ph type="sldNum" sz="quarter" idx="12"/>
          </p:nvPr>
        </p:nvSpPr>
        <p:spPr/>
        <p:txBody>
          <a:bodyPr/>
          <a:lstStyle/>
          <a:p>
            <a:fld id="{3FD30764-6A12-1944-9F3A-72E2B79B36CF}" type="slidenum">
              <a:rPr lang="en-US"/>
              <a:t>5</a:t>
            </a:fld>
            <a:endParaRPr lang="en-US"/>
          </a:p>
        </p:txBody>
      </p:sp>
    </p:spTree>
    <p:extLst>
      <p:ext uri="{BB962C8B-B14F-4D97-AF65-F5344CB8AC3E}">
        <p14:creationId xmlns:p14="http://schemas.microsoft.com/office/powerpoint/2010/main" val="1937183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187554" y="136525"/>
            <a:ext cx="11864898" cy="572135"/>
          </a:xfrm>
        </p:spPr>
        <p:txBody>
          <a:bodyPr>
            <a:normAutofit/>
          </a:bodyPr>
          <a:lstStyle/>
          <a:p>
            <a:r>
              <a:rPr lang="en-US" sz="3200" b="1">
                <a:latin typeface="Calibri" panose="020F0502020204030204" pitchFamily="34" charset="0"/>
                <a:cs typeface="Calibri" panose="020F0502020204030204" pitchFamily="34" charset="0"/>
              </a:rPr>
              <a:t>"f" string formatting characters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296795" y="788670"/>
            <a:ext cx="11671442" cy="5775362"/>
          </a:xfrm>
        </p:spPr>
        <p:txBody>
          <a:bodyPr>
            <a:normAutofit/>
          </a:bodyPr>
          <a:lstStyle/>
          <a:p>
            <a:pPr>
              <a:lnSpc>
                <a:spcPct val="100000"/>
              </a:lnSpc>
              <a:spcBef>
                <a:spcPts val="0"/>
              </a:spcBef>
              <a:spcAft>
                <a:spcPts val="600"/>
              </a:spcAft>
            </a:pPr>
            <a:r>
              <a:rPr lang="en-US" sz="2200" b="1">
                <a:latin typeface="Courier New" panose="02070309020205020404" pitchFamily="49" charset="0"/>
                <a:cs typeface="Courier New" panose="02070309020205020404" pitchFamily="49" charset="0"/>
              </a:rPr>
              <a:t>f"{</a:t>
            </a:r>
            <a:r>
              <a:rPr lang="en-US" sz="2200">
                <a:latin typeface="Courier New" panose="02070309020205020404" pitchFamily="49" charset="0"/>
                <a:cs typeface="Courier New" panose="02070309020205020404" pitchFamily="49" charset="0"/>
              </a:rPr>
              <a:t>variable_name</a:t>
            </a:r>
            <a:r>
              <a:rPr lang="en-US" sz="2200" i="1">
                <a:latin typeface="Courier New" panose="02070309020205020404" pitchFamily="49" charset="0"/>
                <a:cs typeface="Courier New" panose="02070309020205020404" pitchFamily="49" charset="0"/>
              </a:rPr>
              <a:t>&lt;modifiers&gt;</a:t>
            </a:r>
            <a:r>
              <a:rPr lang="en-US" sz="2200" b="1">
                <a:latin typeface="Courier New" panose="02070309020205020404" pitchFamily="49" charset="0"/>
                <a:cs typeface="Courier New" panose="02070309020205020404" pitchFamily="49" charset="0"/>
              </a:rPr>
              <a:t>}"</a:t>
            </a:r>
            <a:endParaRPr lang="en-US" sz="2200">
              <a:latin typeface="Courier New" panose="02070309020205020404" pitchFamily="49" charset="0"/>
              <a:cs typeface="Courier New" panose="02070309020205020404" pitchFamily="49" charset="0"/>
            </a:endParaRPr>
          </a:p>
          <a:p>
            <a:pPr>
              <a:lnSpc>
                <a:spcPct val="100000"/>
              </a:lnSpc>
              <a:spcBef>
                <a:spcPts val="0"/>
              </a:spcBef>
              <a:spcAft>
                <a:spcPts val="600"/>
              </a:spcAft>
            </a:pPr>
            <a:r>
              <a:rPr lang="en-US" sz="2200">
                <a:latin typeface="Courier New" panose="02070309020205020404" pitchFamily="49" charset="0"/>
                <a:cs typeface="Courier New" panose="02070309020205020404" pitchFamily="49" charset="0"/>
              </a:rPr>
              <a:t>some modifiers:</a:t>
            </a:r>
          </a:p>
          <a:p>
            <a:pPr marL="457200" indent="0">
              <a:lnSpc>
                <a:spcPct val="100000"/>
              </a:lnSpc>
              <a:spcBef>
                <a:spcPts val="0"/>
              </a:spcBef>
              <a:spcAft>
                <a:spcPts val="600"/>
              </a:spcAft>
              <a:buNone/>
            </a:pPr>
            <a:r>
              <a:rPr lang="en-US" sz="2200" b="1">
                <a:latin typeface="Courier New" panose="02070309020205020404" pitchFamily="49" charset="0"/>
                <a:cs typeface="Courier New" panose="02070309020205020404" pitchFamily="49" charset="0"/>
              </a:rPr>
              <a:t>:8</a:t>
            </a:r>
            <a:r>
              <a:rPr lang="en-US" sz="2200">
                <a:latin typeface="Courier New" panose="02070309020205020404" pitchFamily="49" charset="0"/>
                <a:cs typeface="Courier New" panose="02070309020205020404" pitchFamily="49" charset="0"/>
              </a:rPr>
              <a:t>			a right justified field 8 chars wide (wider string?</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it will keep going and still be "fully shown")</a:t>
            </a:r>
          </a:p>
          <a:p>
            <a:pPr marL="457200" indent="0">
              <a:lnSpc>
                <a:spcPct val="100000"/>
              </a:lnSpc>
              <a:spcBef>
                <a:spcPts val="0"/>
              </a:spcBef>
              <a:spcAft>
                <a:spcPts val="600"/>
              </a:spcAft>
              <a:buNone/>
            </a:pPr>
            <a:r>
              <a:rPr lang="en-US" sz="2200" b="1">
                <a:latin typeface="Courier New" panose="02070309020205020404" pitchFamily="49" charset="0"/>
                <a:cs typeface="Courier New" panose="02070309020205020404" pitchFamily="49" charset="0"/>
              </a:rPr>
              <a:t>:8.8</a:t>
            </a:r>
            <a:r>
              <a:rPr lang="en-US" sz="2200">
                <a:latin typeface="Courier New" panose="02070309020205020404" pitchFamily="49" charset="0"/>
                <a:cs typeface="Courier New" panose="02070309020205020404" pitchFamily="49" charset="0"/>
              </a:rPr>
              <a:t>		right justified field, truncated to 8 characters</a:t>
            </a:r>
          </a:p>
          <a:p>
            <a:pPr marL="457200" indent="0">
              <a:lnSpc>
                <a:spcPct val="100000"/>
              </a:lnSpc>
              <a:spcBef>
                <a:spcPts val="0"/>
              </a:spcBef>
              <a:spcAft>
                <a:spcPts val="600"/>
              </a:spcAft>
              <a:buNone/>
            </a:pPr>
            <a:r>
              <a:rPr lang="en-US" sz="2200" b="1">
                <a:latin typeface="Courier New" panose="02070309020205020404" pitchFamily="49" charset="0"/>
                <a:cs typeface="Courier New" panose="02070309020205020404" pitchFamily="49" charset="0"/>
              </a:rPr>
              <a:t>:&lt;8</a:t>
            </a:r>
            <a:r>
              <a:rPr lang="en-US" sz="2200">
                <a:latin typeface="Courier New" panose="02070309020205020404" pitchFamily="49" charset="0"/>
                <a:cs typeface="Courier New" panose="02070309020205020404" pitchFamily="49" charset="0"/>
              </a:rPr>
              <a:t>		a left  justified field 8 chars wide</a:t>
            </a:r>
          </a:p>
          <a:p>
            <a:pPr marL="457200" indent="0">
              <a:lnSpc>
                <a:spcPct val="100000"/>
              </a:lnSpc>
              <a:spcBef>
                <a:spcPts val="0"/>
              </a:spcBef>
              <a:spcAft>
                <a:spcPts val="600"/>
              </a:spcAft>
              <a:buNone/>
            </a:pPr>
            <a:r>
              <a:rPr lang="en-US" sz="2200" b="1">
                <a:latin typeface="Courier New" panose="02070309020205020404" pitchFamily="49" charset="0"/>
                <a:cs typeface="Courier New" panose="02070309020205020404" pitchFamily="49" charset="0"/>
              </a:rPr>
              <a:t>:.&lt;20</a:t>
            </a:r>
            <a:r>
              <a:rPr lang="en-US" sz="2200">
                <a:latin typeface="Courier New" panose="02070309020205020404" pitchFamily="49" charset="0"/>
                <a:cs typeface="Courier New" panose="02070309020205020404" pitchFamily="49" charset="0"/>
              </a:rPr>
              <a:t>		add .'s to right pad a 20 char wide field</a:t>
            </a:r>
          </a:p>
          <a:p>
            <a:pPr marL="457200" indent="0">
              <a:lnSpc>
                <a:spcPct val="100000"/>
              </a:lnSpc>
              <a:spcBef>
                <a:spcPts val="0"/>
              </a:spcBef>
              <a:spcAft>
                <a:spcPts val="600"/>
              </a:spcAft>
              <a:buNone/>
            </a:pPr>
            <a:r>
              <a:rPr lang="en-US" sz="2200" b="1">
                <a:latin typeface="Courier New" panose="02070309020205020404" pitchFamily="49" charset="0"/>
                <a:cs typeface="Courier New" panose="02070309020205020404" pitchFamily="49" charset="0"/>
              </a:rPr>
              <a:t>:^8</a:t>
            </a:r>
            <a:r>
              <a:rPr lang="en-US" sz="2200">
                <a:latin typeface="Courier New" panose="02070309020205020404" pitchFamily="49" charset="0"/>
                <a:cs typeface="Courier New" panose="02070309020205020404" pitchFamily="49" charset="0"/>
              </a:rPr>
              <a:t>		a centered field 8 chars wide</a:t>
            </a:r>
          </a:p>
          <a:p>
            <a:pPr marL="457200" indent="0">
              <a:lnSpc>
                <a:spcPct val="100000"/>
              </a:lnSpc>
              <a:spcBef>
                <a:spcPts val="0"/>
              </a:spcBef>
              <a:spcAft>
                <a:spcPts val="600"/>
              </a:spcAft>
              <a:buNone/>
            </a:pPr>
            <a:r>
              <a:rPr lang="en-US" sz="2200" b="1">
                <a:latin typeface="Courier New" panose="02070309020205020404" pitchFamily="49" charset="0"/>
                <a:cs typeface="Courier New" panose="02070309020205020404" pitchFamily="49" charset="0"/>
              </a:rPr>
              <a:t>:.2f</a:t>
            </a:r>
            <a:r>
              <a:rPr lang="en-US" sz="2200">
                <a:latin typeface="Courier New" panose="02070309020205020404" pitchFamily="49" charset="0"/>
                <a:cs typeface="Courier New" panose="02070309020205020404" pitchFamily="49" charset="0"/>
              </a:rPr>
              <a:t>		a float with two digits past the decimal point</a:t>
            </a:r>
          </a:p>
          <a:p>
            <a:pPr marL="457200" indent="0">
              <a:lnSpc>
                <a:spcPct val="100000"/>
              </a:lnSpc>
              <a:spcBef>
                <a:spcPts val="0"/>
              </a:spcBef>
              <a:spcAft>
                <a:spcPts val="600"/>
              </a:spcAft>
              <a:buNone/>
            </a:pPr>
            <a:r>
              <a:rPr lang="en-US" sz="2200" b="1">
                <a:latin typeface="Courier New" panose="02070309020205020404" pitchFamily="49" charset="0"/>
                <a:cs typeface="Courier New" panose="02070309020205020404" pitchFamily="49" charset="0"/>
              </a:rPr>
              <a:t>:,</a:t>
            </a:r>
            <a:r>
              <a:rPr lang="en-US" sz="2200">
                <a:latin typeface="Courier New" panose="02070309020205020404" pitchFamily="49" charset="0"/>
                <a:cs typeface="Courier New" panose="02070309020205020404" pitchFamily="49" charset="0"/>
              </a:rPr>
              <a:t>			use commas as thousand seperators (can also use _ )</a:t>
            </a:r>
            <a:br>
              <a:rPr lang="en-US" sz="2200">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:,.2f</a:t>
            </a:r>
            <a:r>
              <a:rPr lang="en-US" sz="2200">
                <a:latin typeface="Courier New" panose="02070309020205020404" pitchFamily="49" charset="0"/>
                <a:cs typeface="Courier New" panose="02070309020205020404" pitchFamily="49" charset="0"/>
              </a:rPr>
              <a:t>		formatted with commas and two digits past the dec.</a:t>
            </a:r>
            <a:br>
              <a:rPr lang="en-US" sz="2200">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a:t>
            </a:r>
            <a:r>
              <a:rPr lang="en-US" sz="2200">
                <a:latin typeface="Courier New" panose="02070309020205020404" pitchFamily="49" charset="0"/>
                <a:cs typeface="Courier New" panose="02070309020205020404" pitchFamily="49" charset="0"/>
              </a:rPr>
              <a:t>			show the variable name as part of the output</a:t>
            </a:r>
          </a:p>
          <a:p>
            <a:pPr marL="457200" indent="0">
              <a:lnSpc>
                <a:spcPct val="100000"/>
              </a:lnSpc>
              <a:spcBef>
                <a:spcPts val="0"/>
              </a:spcBef>
              <a:spcAft>
                <a:spcPts val="600"/>
              </a:spcAft>
              <a:buNone/>
            </a:pPr>
            <a:br>
              <a:rPr lang="en-US" sz="2200">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import datetime</a:t>
            </a:r>
            <a:br>
              <a:rPr lang="en-US" sz="2200">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print(f"{datetime.datetime.now()</a:t>
            </a:r>
            <a:r>
              <a:rPr lang="en-US" sz="2200" b="1">
                <a:highlight>
                  <a:srgbClr val="00FFFF"/>
                </a:highlight>
                <a:latin typeface="Courier New" panose="02070309020205020404" pitchFamily="49" charset="0"/>
                <a:cs typeface="Courier New" panose="02070309020205020404" pitchFamily="49" charset="0"/>
              </a:rPr>
              <a:t>:%Y-%m-%d %H:%M</a:t>
            </a:r>
            <a:r>
              <a:rPr lang="en-US" sz="2200" b="1">
                <a:latin typeface="Courier New" panose="02070309020205020404" pitchFamily="49" charset="0"/>
                <a:cs typeface="Courier New" panose="02070309020205020404" pitchFamily="49" charset="0"/>
              </a:rPr>
              <a:t>}")</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pPr marL="457200" indent="0">
              <a:lnSpc>
                <a:spcPct val="100000"/>
              </a:lnSpc>
              <a:spcBef>
                <a:spcPts val="0"/>
              </a:spcBef>
              <a:spcAft>
                <a:spcPts val="600"/>
              </a:spcAft>
              <a:buNone/>
            </a:pPr>
            <a:endParaRPr lang="en-US" sz="2200">
              <a:latin typeface="Courier New" panose="02070309020205020404" pitchFamily="49" charset="0"/>
              <a:cs typeface="Courier New" panose="02070309020205020404" pitchFamily="49" charset="0"/>
            </a:endParaRPr>
          </a:p>
          <a:p>
            <a:pPr>
              <a:lnSpc>
                <a:spcPct val="100000"/>
              </a:lnSpc>
              <a:spcBef>
                <a:spcPts val="0"/>
              </a:spcBef>
              <a:spcAft>
                <a:spcPts val="600"/>
              </a:spcAft>
            </a:pPr>
            <a:endParaRPr lang="en-US" sz="220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63422B1E-DADD-DCE9-523F-4B3E8363F3E7}"/>
              </a:ext>
            </a:extLst>
          </p:cNvPr>
          <p:cNvSpPr>
            <a:spLocks noGrp="1"/>
          </p:cNvSpPr>
          <p:nvPr>
            <p:ph type="sldNum" sz="quarter" idx="12"/>
          </p:nvPr>
        </p:nvSpPr>
        <p:spPr/>
        <p:txBody>
          <a:bodyPr/>
          <a:lstStyle/>
          <a:p>
            <a:fld id="{3FD30764-6A12-1944-9F3A-72E2B79B36CF}" type="slidenum">
              <a:rPr lang="en-US"/>
              <a:t>50</a:t>
            </a:fld>
            <a:endParaRPr lang="en-US"/>
          </a:p>
        </p:txBody>
      </p:sp>
    </p:spTree>
    <p:extLst>
      <p:ext uri="{BB962C8B-B14F-4D97-AF65-F5344CB8AC3E}">
        <p14:creationId xmlns:p14="http://schemas.microsoft.com/office/powerpoint/2010/main" val="1154244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"Pretty Printing" Python3 Data Structures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pPr>
              <a:lnSpc>
                <a:spcPct val="100000"/>
              </a:lnSpc>
              <a:spcBef>
                <a:spcPts val="0"/>
              </a:spcBef>
              <a:spcAft>
                <a:spcPts val="1200"/>
              </a:spcAft>
            </a:pPr>
            <a:r>
              <a:rPr lang="en-US" sz="2400">
                <a:latin typeface="Calibri" panose="020F0502020204030204" pitchFamily="34" charset="0"/>
                <a:cs typeface="Calibri" panose="020F0502020204030204" pitchFamily="34" charset="0"/>
              </a:rPr>
              <a:t>Use </a:t>
            </a:r>
            <a:r>
              <a:rPr lang="en-US" sz="2200">
                <a:latin typeface="Courier New" panose="02070309020205020404" pitchFamily="49" charset="0"/>
                <a:cs typeface="Courier New" panose="02070309020205020404" pitchFamily="49" charset="0"/>
              </a:rPr>
              <a:t>pprint</a:t>
            </a:r>
            <a:r>
              <a:rPr lang="en-US" sz="2400">
                <a:latin typeface="Calibri" panose="020F0502020204030204" pitchFamily="34" charset="0"/>
                <a:cs typeface="Calibri" panose="020F0502020204030204" pitchFamily="34" charset="0"/>
              </a:rPr>
              <a:t> instead of </a:t>
            </a:r>
            <a:r>
              <a:rPr lang="en-US" sz="2200">
                <a:latin typeface="Courier New" panose="02070309020205020404" pitchFamily="49" charset="0"/>
                <a:cs typeface="Courier New" panose="02070309020205020404" pitchFamily="49" charset="0"/>
              </a:rPr>
              <a:t>print</a:t>
            </a:r>
            <a:r>
              <a:rPr lang="en-US" sz="2400">
                <a:latin typeface="Calibri" panose="020F0502020204030204" pitchFamily="34" charset="0"/>
                <a:cs typeface="Calibri" panose="020F0502020204030204" pitchFamily="34" charset="0"/>
              </a:rPr>
              <a:t>:</a:t>
            </a:r>
          </a:p>
          <a:p>
            <a:pPr marL="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457200" indent="0">
              <a:lnSpc>
                <a:spcPct val="100000"/>
              </a:lnSpc>
              <a:spcBef>
                <a:spcPts val="0"/>
              </a:spcBef>
              <a:buNone/>
            </a:pPr>
            <a:r>
              <a:rPr lang="en-US" sz="2200">
                <a:highlight>
                  <a:srgbClr val="FFFF00"/>
                </a:highlight>
                <a:latin typeface="Courier New" panose="02070309020205020404" pitchFamily="49" charset="0"/>
                <a:cs typeface="Courier New" panose="02070309020205020404" pitchFamily="49" charset="0"/>
              </a:rPr>
              <a:t>from pprint import pprint</a:t>
            </a:r>
          </a:p>
          <a:p>
            <a:pPr marL="45720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b_list = [{'name': 'Bob Smith',</a:t>
            </a: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           'email_address': 'bsmith@protonmail.com',</a:t>
            </a: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           'html_format_email': False},</a:t>
            </a: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          {'name': 'Jane Doe',</a:t>
            </a: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           'email_address': 'jane@apple.com',</a:t>
            </a: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           'html_format_email': True}]</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for obs in b_list:</a:t>
            </a:r>
          </a:p>
          <a:p>
            <a:pPr marL="45720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a:highlight>
                  <a:srgbClr val="FFFF00"/>
                </a:highlight>
                <a:latin typeface="Courier New" panose="02070309020205020404" pitchFamily="49" charset="0"/>
                <a:cs typeface="Courier New" panose="02070309020205020404" pitchFamily="49" charset="0"/>
              </a:rPr>
              <a:t>pprint(obs, indent=4)</a:t>
            </a:r>
          </a:p>
          <a:p>
            <a:pPr marL="457200" indent="0">
              <a:lnSpc>
                <a:spcPct val="100000"/>
              </a:lnSpc>
              <a:spcBef>
                <a:spcPts val="0"/>
              </a:spcBef>
              <a:buNone/>
            </a:pPr>
            <a:endParaRPr lang="en-US" sz="2200">
              <a:highlight>
                <a:srgbClr val="FFFF00"/>
              </a:highlight>
              <a:latin typeface="Courier New" panose="02070309020205020404" pitchFamily="49" charset="0"/>
              <a:cs typeface="Courier New" panose="02070309020205020404" pitchFamily="49" charset="0"/>
            </a:endParaRPr>
          </a:p>
          <a:p>
            <a:pPr>
              <a:lnSpc>
                <a:spcPct val="100000"/>
              </a:lnSpc>
              <a:spcBef>
                <a:spcPts val="0"/>
              </a:spcBef>
            </a:pPr>
            <a:r>
              <a:rPr lang="en-US" sz="2400">
                <a:latin typeface="Calibri" panose="020F0502020204030204" pitchFamily="34" charset="0"/>
                <a:cs typeface="Calibri" panose="020F0502020204030204" pitchFamily="34" charset="0"/>
              </a:rPr>
              <a:t>See  </a:t>
            </a:r>
            <a:r>
              <a:rPr lang="en-US" sz="2200">
                <a:latin typeface="Courier New" panose="02070309020205020404" pitchFamily="49" charset="0"/>
                <a:cs typeface="Courier New" panose="02070309020205020404" pitchFamily="49" charset="0"/>
              </a:rPr>
              <a:t>https://docs.python.org/3/library/pprint.html</a:t>
            </a:r>
          </a:p>
        </p:txBody>
      </p:sp>
      <p:sp>
        <p:nvSpPr>
          <p:cNvPr id="4" name="Slide Number Placeholder 3">
            <a:extLst>
              <a:ext uri="{FF2B5EF4-FFF2-40B4-BE49-F238E27FC236}">
                <a16:creationId xmlns:a16="http://schemas.microsoft.com/office/drawing/2014/main" id="{4C4AF2FE-F44B-AC99-41FF-BE2C746F2A5A}"/>
              </a:ext>
            </a:extLst>
          </p:cNvPr>
          <p:cNvSpPr>
            <a:spLocks noGrp="1"/>
          </p:cNvSpPr>
          <p:nvPr>
            <p:ph type="sldNum" sz="quarter" idx="12"/>
          </p:nvPr>
        </p:nvSpPr>
        <p:spPr/>
        <p:txBody>
          <a:bodyPr/>
          <a:lstStyle/>
          <a:p>
            <a:fld id="{3FD30764-6A12-1944-9F3A-72E2B79B36CF}" type="slidenum">
              <a:rPr lang="en-US"/>
              <a:t>51</a:t>
            </a:fld>
            <a:endParaRPr lang="en-US"/>
          </a:p>
        </p:txBody>
      </p:sp>
    </p:spTree>
    <p:extLst>
      <p:ext uri="{BB962C8B-B14F-4D97-AF65-F5344CB8AC3E}">
        <p14:creationId xmlns:p14="http://schemas.microsoft.com/office/powerpoint/2010/main" val="1407008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187554" y="136525"/>
            <a:ext cx="11864898" cy="572135"/>
          </a:xfrm>
        </p:spPr>
        <p:txBody>
          <a:bodyPr>
            <a:normAutofit/>
          </a:bodyPr>
          <a:lstStyle/>
          <a:p>
            <a:r>
              <a:rPr lang="en-US" sz="3200" b="1">
                <a:latin typeface="Calibri" panose="020F0502020204030204" pitchFamily="34" charset="0"/>
                <a:cs typeface="Calibri" panose="020F0502020204030204" pitchFamily="34" charset="0"/>
              </a:rPr>
              <a:t>Using </a:t>
            </a:r>
            <a:r>
              <a:rPr lang="en-US" sz="2800" b="1">
                <a:latin typeface="Courier New" panose="02070309020205020404" pitchFamily="49" charset="0"/>
                <a:cs typeface="Courier New" panose="02070309020205020404" pitchFamily="49" charset="0"/>
              </a:rPr>
              <a:t>print</a:t>
            </a:r>
            <a:r>
              <a:rPr lang="en-US" sz="3200" b="1">
                <a:latin typeface="Calibri" panose="020F0502020204030204" pitchFamily="34" charset="0"/>
                <a:cs typeface="Calibri" panose="020F0502020204030204" pitchFamily="34" charset="0"/>
              </a:rPr>
              <a:t> for Output in Python3 Will Sometimes Trigger Warnings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00100"/>
            <a:ext cx="11671442" cy="5775362"/>
          </a:xfrm>
        </p:spPr>
        <p:txBody>
          <a:bodyPr>
            <a:normAutofit/>
          </a:bodyPr>
          <a:lstStyle/>
          <a:p>
            <a:pPr>
              <a:lnSpc>
                <a:spcPct val="100000"/>
              </a:lnSpc>
              <a:spcBef>
                <a:spcPts val="0"/>
              </a:spcBef>
              <a:spcAft>
                <a:spcPts val="600"/>
              </a:spcAft>
            </a:pPr>
            <a:r>
              <a:rPr lang="en-US" sz="2400"/>
              <a:t>Many programs use </a:t>
            </a:r>
            <a:r>
              <a:rPr lang="en-US" sz="2200">
                <a:latin typeface="Courier New" panose="02070309020205020404" pitchFamily="49" charset="0"/>
                <a:cs typeface="Courier New" panose="02070309020205020404" pitchFamily="49" charset="0"/>
              </a:rPr>
              <a:t>print</a:t>
            </a:r>
            <a:r>
              <a:rPr lang="en-US" sz="2400"/>
              <a:t> for output. Some linters may unexpectedly complain. </a:t>
            </a:r>
            <a:br>
              <a:rPr lang="en-US" sz="2400"/>
            </a:br>
            <a:r>
              <a:rPr lang="en-US" sz="2400"/>
              <a:t>For example, </a:t>
            </a:r>
            <a:r>
              <a:rPr lang="en-US" sz="2200">
                <a:latin typeface="Courier New" panose="02070309020205020404" pitchFamily="49" charset="0"/>
                <a:cs typeface="Courier New" panose="02070309020205020404" pitchFamily="49" charset="0"/>
              </a:rPr>
              <a:t>ruff</a:t>
            </a:r>
            <a:r>
              <a:rPr lang="en-US" sz="2400"/>
              <a:t> (with some configs) will complain if it sees </a:t>
            </a:r>
            <a:r>
              <a:rPr lang="en-US" sz="2200">
                <a:latin typeface="Courier New" panose="02070309020205020404" pitchFamily="49" charset="0"/>
                <a:cs typeface="Courier New" panose="02070309020205020404" pitchFamily="49" charset="0"/>
              </a:rPr>
              <a:t>print</a:t>
            </a:r>
            <a:r>
              <a:rPr lang="en-US" sz="2400"/>
              <a:t> in code:</a:t>
            </a:r>
          </a:p>
          <a:p>
            <a:pPr marL="457200" indent="0">
              <a:lnSpc>
                <a:spcPct val="100000"/>
              </a:lnSpc>
              <a:spcBef>
                <a:spcPts val="0"/>
              </a:spcBef>
              <a:spcAft>
                <a:spcPts val="1200"/>
              </a:spcAft>
              <a:buNone/>
            </a:pP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ruff check helloworld.py</a:t>
            </a:r>
            <a:br>
              <a:rPr lang="en-US" sz="2000">
                <a:latin typeface="Courier New" panose="02070309020205020404" pitchFamily="49" charset="0"/>
                <a:cs typeface="Courier New" panose="02070309020205020404" pitchFamily="49" charset="0"/>
              </a:rPr>
            </a:br>
            <a:r>
              <a:rPr lang="en-US" sz="2000" b="1">
                <a:highlight>
                  <a:srgbClr val="FFFF00"/>
                </a:highlight>
                <a:latin typeface="Courier New" panose="02070309020205020404" pitchFamily="49" charset="0"/>
                <a:cs typeface="Courier New" panose="02070309020205020404" pitchFamily="49" charset="0"/>
              </a:rPr>
              <a:t>helloworld.py</a:t>
            </a:r>
            <a:r>
              <a:rPr lang="en-US" sz="2000">
                <a:highlight>
                  <a:srgbClr val="FFFF00"/>
                </a:highlight>
                <a:latin typeface="Courier New" panose="02070309020205020404" pitchFamily="49" charset="0"/>
                <a:cs typeface="Courier New" panose="02070309020205020404" pitchFamily="49" charset="0"/>
              </a:rPr>
              <a:t>:2:1: </a:t>
            </a:r>
            <a:r>
              <a:rPr lang="en-US" sz="2000" b="1">
                <a:solidFill>
                  <a:srgbClr val="FF0000"/>
                </a:solidFill>
                <a:highlight>
                  <a:srgbClr val="FFFF00"/>
                </a:highlight>
                <a:latin typeface="Courier New" panose="02070309020205020404" pitchFamily="49" charset="0"/>
                <a:cs typeface="Courier New" panose="02070309020205020404" pitchFamily="49" charset="0"/>
              </a:rPr>
              <a:t>T201</a:t>
            </a:r>
            <a:r>
              <a:rPr lang="en-US" sz="2000">
                <a:highlight>
                  <a:srgbClr val="FFFF00"/>
                </a:highlight>
                <a:latin typeface="Courier New" panose="02070309020205020404" pitchFamily="49" charset="0"/>
                <a:cs typeface="Courier New" panose="02070309020205020404" pitchFamily="49" charset="0"/>
              </a:rPr>
              <a:t> `print` found</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Found 1 error.</a:t>
            </a:r>
            <a:br>
              <a:rPr lang="en-US" sz="2000">
                <a:latin typeface="Courier New" panose="02070309020205020404" pitchFamily="49" charset="0"/>
                <a:cs typeface="Courier New" panose="02070309020205020404" pitchFamily="49" charset="0"/>
              </a:rPr>
            </a:br>
            <a:endParaRPr lang="en-US" sz="2000">
              <a:latin typeface="Courier New" panose="02070309020205020404" pitchFamily="49" charset="0"/>
              <a:cs typeface="Courier New" panose="02070309020205020404" pitchFamily="49" charset="0"/>
            </a:endParaRPr>
          </a:p>
          <a:p>
            <a:pPr>
              <a:lnSpc>
                <a:spcPct val="100000"/>
              </a:lnSpc>
              <a:spcBef>
                <a:spcPts val="0"/>
              </a:spcBef>
              <a:spcAft>
                <a:spcPts val="1000"/>
              </a:spcAft>
            </a:pPr>
            <a:r>
              <a:rPr lang="en-US" sz="2400">
                <a:latin typeface="Calibri" panose="020F0502020204030204" pitchFamily="34" charset="0"/>
                <a:cs typeface="Calibri" panose="020F0502020204030204" pitchFamily="34" charset="0"/>
              </a:rPr>
              <a:t>So WHAT'S going on there? See </a:t>
            </a:r>
            <a:r>
              <a:rPr lang="en-US" sz="2200">
                <a:latin typeface="Courier New" panose="02070309020205020404" pitchFamily="49" charset="0"/>
                <a:cs typeface="Courier New" panose="02070309020205020404" pitchFamily="49" charset="0"/>
              </a:rPr>
              <a:t>https://docs.astral.sh/ruff/rules/print/ </a:t>
            </a:r>
            <a:br>
              <a:rPr lang="en-US" sz="2200">
                <a:latin typeface="Courier New" panose="02070309020205020404" pitchFamily="49" charset="0"/>
                <a:cs typeface="Courier New" panose="02070309020205020404" pitchFamily="49" charset="0"/>
              </a:rPr>
            </a:br>
            <a:r>
              <a:rPr lang="en-US" sz="2400">
                <a:latin typeface="Calibri" panose="020F0502020204030204" pitchFamily="34" charset="0"/>
                <a:cs typeface="Calibri" panose="020F0502020204030204" pitchFamily="34" charset="0"/>
              </a:rPr>
              <a:t>The assumptions seem to be: </a:t>
            </a:r>
            <a:r>
              <a:rPr lang="en-US" sz="2000">
                <a:latin typeface="Courier New" panose="02070309020205020404" pitchFamily="49" charset="0"/>
                <a:cs typeface="Courier New" panose="02070309020205020404" pitchFamily="49" charset="0"/>
              </a:rPr>
              <a:t>print</a:t>
            </a:r>
            <a:r>
              <a:rPr lang="en-US" sz="2400">
                <a:latin typeface="Calibri" panose="020F0502020204030204" pitchFamily="34" charset="0"/>
                <a:cs typeface="Calibri" panose="020F0502020204030204" pitchFamily="34" charset="0"/>
              </a:rPr>
              <a:t> statements are often used for "hillbilly" debugging purposes, and thus </a:t>
            </a:r>
            <a:r>
              <a:rPr lang="en-US" sz="2000">
                <a:latin typeface="Courier New" panose="02070309020205020404" pitchFamily="49" charset="0"/>
                <a:cs typeface="Courier New" panose="02070309020205020404" pitchFamily="49" charset="0"/>
              </a:rPr>
              <a:t>print</a:t>
            </a:r>
            <a:r>
              <a:rPr lang="en-US" sz="2400">
                <a:latin typeface="Calibri" panose="020F0502020204030204" pitchFamily="34" charset="0"/>
                <a:cs typeface="Calibri" panose="020F0502020204030204" pitchFamily="34" charset="0"/>
              </a:rPr>
              <a:t> statements may be "inappropriate" if seen in prod code. Thus </a:t>
            </a:r>
            <a:r>
              <a:rPr lang="en-US" sz="2200">
                <a:latin typeface="Courier New" panose="02070309020205020404" pitchFamily="49" charset="0"/>
                <a:cs typeface="Courier New" panose="02070309020205020404" pitchFamily="49" charset="0"/>
              </a:rPr>
              <a:t>print</a:t>
            </a:r>
            <a:r>
              <a:rPr lang="en-US" sz="2400">
                <a:latin typeface="Calibri" panose="020F0502020204030204" pitchFamily="34" charset="0"/>
                <a:cs typeface="Calibri" panose="020F0502020204030204" pitchFamily="34" charset="0"/>
              </a:rPr>
              <a:t> statements should apparently either be replaced with </a:t>
            </a:r>
            <a:r>
              <a:rPr lang="en-US" sz="2400">
                <a:solidFill>
                  <a:srgbClr val="FF0000"/>
                </a:solidFill>
                <a:latin typeface="Calibri" panose="020F0502020204030204" pitchFamily="34" charset="0"/>
                <a:cs typeface="Calibri" panose="020F0502020204030204" pitchFamily="34" charset="0"/>
              </a:rPr>
              <a:t>logging routines</a:t>
            </a:r>
            <a:r>
              <a:rPr lang="en-US" sz="2400">
                <a:latin typeface="Calibri" panose="020F0502020204030204" pitchFamily="34" charset="0"/>
                <a:cs typeface="Calibri" panose="020F0502020204030204" pitchFamily="34" charset="0"/>
              </a:rPr>
              <a:t>, instead </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(or you could substitute </a:t>
            </a:r>
            <a:r>
              <a:rPr lang="en-US" sz="2000">
                <a:solidFill>
                  <a:srgbClr val="FF0000"/>
                </a:solidFill>
                <a:latin typeface="Courier New" panose="02070309020205020404" pitchFamily="49" charset="0"/>
                <a:cs typeface="Courier New" panose="02070309020205020404" pitchFamily="49" charset="0"/>
              </a:rPr>
              <a:t>sys.stdout.write</a:t>
            </a:r>
            <a:r>
              <a:rPr lang="en-US" sz="2000">
                <a:latin typeface="Courier New" panose="02070309020205020404" pitchFamily="49" charset="0"/>
                <a:cs typeface="Courier New" panose="02070309020205020404" pitchFamily="49" charset="0"/>
              </a:rPr>
              <a:t>)</a:t>
            </a:r>
            <a:r>
              <a:rPr lang="en-US" sz="2400">
                <a:latin typeface="Calibri" panose="020F0502020204030204" pitchFamily="34" charset="0"/>
                <a:cs typeface="Calibri" panose="020F0502020204030204" pitchFamily="34" charset="0"/>
              </a:rPr>
              <a:t> Sorry, no, not doing either of these things.</a:t>
            </a:r>
          </a:p>
          <a:p>
            <a:pPr marL="457200" indent="0">
              <a:lnSpc>
                <a:spcPct val="100000"/>
              </a:lnSpc>
              <a:spcBef>
                <a:spcPts val="0"/>
              </a:spcBef>
              <a:spcAft>
                <a:spcPts val="1200"/>
              </a:spcAft>
              <a:buNone/>
            </a:pPr>
            <a:r>
              <a:rPr lang="en-US" sz="2000">
                <a:latin typeface="Courier New" panose="02070309020205020404" pitchFamily="49" charset="0"/>
                <a:cs typeface="Courier New" panose="02070309020205020404" pitchFamily="49" charset="0"/>
              </a:rPr>
              <a:t>"""Everyone's favorite first program."""</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import sys</a:t>
            </a:r>
            <a:br>
              <a:rPr lang="en-US" sz="2000">
                <a:latin typeface="Courier New" panose="02070309020205020404" pitchFamily="49" charset="0"/>
                <a:cs typeface="Courier New" panose="02070309020205020404" pitchFamily="49" charset="0"/>
              </a:rPr>
            </a:br>
            <a:br>
              <a:rPr lang="en-US" sz="2000">
                <a:latin typeface="Courier New" panose="02070309020205020404" pitchFamily="49" charset="0"/>
                <a:cs typeface="Courier New" panose="02070309020205020404" pitchFamily="49" charset="0"/>
              </a:rPr>
            </a:br>
            <a:r>
              <a:rPr lang="en-US" sz="2000" b="1">
                <a:highlight>
                  <a:srgbClr val="FFFF00"/>
                </a:highlight>
                <a:latin typeface="Courier New" panose="02070309020205020404" pitchFamily="49" charset="0"/>
                <a:cs typeface="Courier New" panose="02070309020205020404" pitchFamily="49" charset="0"/>
              </a:rPr>
              <a:t>sys.stdout.write</a:t>
            </a:r>
            <a:r>
              <a:rPr lang="en-US" sz="2000">
                <a:latin typeface="Courier New" panose="02070309020205020404" pitchFamily="49" charset="0"/>
                <a:cs typeface="Courier New" panose="02070309020205020404" pitchFamily="49" charset="0"/>
              </a:rPr>
              <a:t>("Hello, world!</a:t>
            </a:r>
            <a:r>
              <a:rPr lang="en-US" sz="2000" b="1">
                <a:highlight>
                  <a:srgbClr val="FFFF00"/>
                </a:highlight>
                <a:latin typeface="Courier New" panose="02070309020205020404" pitchFamily="49" charset="0"/>
                <a:cs typeface="Courier New" panose="02070309020205020404" pitchFamily="49" charset="0"/>
              </a:rPr>
              <a:t>\n</a:t>
            </a:r>
            <a:r>
              <a:rPr lang="en-US" sz="2000">
                <a:latin typeface="Courier New" panose="02070309020205020404" pitchFamily="49" charset="0"/>
                <a:cs typeface="Courier New" panose="02070309020205020404" pitchFamily="49" charset="0"/>
              </a:rPr>
              <a:t>")</a:t>
            </a:r>
          </a:p>
        </p:txBody>
      </p:sp>
      <p:sp>
        <p:nvSpPr>
          <p:cNvPr id="4" name="Slide Number Placeholder 3">
            <a:extLst>
              <a:ext uri="{FF2B5EF4-FFF2-40B4-BE49-F238E27FC236}">
                <a16:creationId xmlns:a16="http://schemas.microsoft.com/office/drawing/2014/main" id="{63422B1E-DADD-DCE9-523F-4B3E8363F3E7}"/>
              </a:ext>
            </a:extLst>
          </p:cNvPr>
          <p:cNvSpPr>
            <a:spLocks noGrp="1"/>
          </p:cNvSpPr>
          <p:nvPr>
            <p:ph type="sldNum" sz="quarter" idx="12"/>
          </p:nvPr>
        </p:nvSpPr>
        <p:spPr/>
        <p:txBody>
          <a:bodyPr/>
          <a:lstStyle/>
          <a:p>
            <a:fld id="{3FD30764-6A12-1944-9F3A-72E2B79B36CF}" type="slidenum">
              <a:rPr lang="en-US"/>
              <a:t>52</a:t>
            </a:fld>
            <a:endParaRPr lang="en-US"/>
          </a:p>
        </p:txBody>
      </p:sp>
    </p:spTree>
    <p:extLst>
      <p:ext uri="{BB962C8B-B14F-4D97-AF65-F5344CB8AC3E}">
        <p14:creationId xmlns:p14="http://schemas.microsoft.com/office/powerpoint/2010/main" val="15524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187554" y="136525"/>
            <a:ext cx="11864898" cy="572135"/>
          </a:xfrm>
        </p:spPr>
        <p:txBody>
          <a:bodyPr>
            <a:normAutofit/>
          </a:bodyPr>
          <a:lstStyle/>
          <a:p>
            <a:r>
              <a:rPr lang="en-US" sz="3200" b="1">
                <a:latin typeface="Calibri" panose="020F0502020204030204" pitchFamily="34" charset="0"/>
                <a:cs typeface="Calibri" panose="020F0502020204030204" pitchFamily="34" charset="0"/>
              </a:rPr>
              <a:t>Writing Logging Entries From Python3 On A Mac</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80110"/>
            <a:ext cx="11671442" cy="5695352"/>
          </a:xfrm>
        </p:spPr>
        <p:txBody>
          <a:bodyPr>
            <a:normAutofit/>
          </a:bodyPr>
          <a:lstStyle/>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cat sample_logging.py</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Sample write to syslog """</a:t>
            </a:r>
          </a:p>
          <a:p>
            <a:pPr marL="0" indent="0">
              <a:lnSpc>
                <a:spcPct val="100000"/>
              </a:lnSpc>
              <a:spcBef>
                <a:spcPts val="0"/>
              </a:spcBef>
              <a:buNone/>
            </a:pPr>
            <a:r>
              <a:rPr lang="en-US" sz="2200">
                <a:highlight>
                  <a:srgbClr val="FFFF00"/>
                </a:highlight>
                <a:latin typeface="Courier New" panose="02070309020205020404" pitchFamily="49" charset="0"/>
                <a:cs typeface="Courier New" panose="02070309020205020404" pitchFamily="49" charset="0"/>
              </a:rPr>
              <a:t>import syslog</a:t>
            </a:r>
          </a:p>
          <a:p>
            <a:pPr marL="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a:highlight>
                  <a:srgbClr val="FFFF00"/>
                </a:highlight>
                <a:latin typeface="Courier New" panose="02070309020205020404" pitchFamily="49" charset="0"/>
                <a:cs typeface="Courier New" panose="02070309020205020404" pitchFamily="49" charset="0"/>
              </a:rPr>
              <a:t>syslog.openlog</a:t>
            </a:r>
            <a:r>
              <a:rPr lang="en-US" sz="2200">
                <a:latin typeface="Courier New" panose="02070309020205020404" pitchFamily="49" charset="0"/>
                <a:cs typeface="Courier New" panose="02070309020205020404" pitchFamily="49" charset="0"/>
              </a:rPr>
              <a:t>("</a:t>
            </a:r>
            <a:r>
              <a:rPr lang="en-US" sz="2200">
                <a:highlight>
                  <a:srgbClr val="00FF00"/>
                </a:highlight>
                <a:latin typeface="Courier New" panose="02070309020205020404" pitchFamily="49" charset="0"/>
                <a:cs typeface="Courier New" panose="02070309020205020404" pitchFamily="49" charset="0"/>
              </a:rPr>
              <a:t>Python3</a:t>
            </a:r>
            <a:r>
              <a:rPr lang="en-US" sz="2200">
                <a:latin typeface="Courier New" panose="02070309020205020404" pitchFamily="49" charset="0"/>
                <a:cs typeface="Courier New" panose="02070309020205020404" pitchFamily="49" charset="0"/>
              </a:rPr>
              <a:t>")</a:t>
            </a:r>
          </a:p>
          <a:p>
            <a:pPr marL="0" indent="0">
              <a:lnSpc>
                <a:spcPct val="100000"/>
              </a:lnSpc>
              <a:spcBef>
                <a:spcPts val="0"/>
              </a:spcBef>
              <a:buNone/>
            </a:pPr>
            <a:r>
              <a:rPr lang="en-US" sz="2200">
                <a:highlight>
                  <a:srgbClr val="FFFF00"/>
                </a:highlight>
                <a:latin typeface="Courier New" panose="02070309020205020404" pitchFamily="49" charset="0"/>
                <a:cs typeface="Courier New" panose="02070309020205020404" pitchFamily="49" charset="0"/>
              </a:rPr>
              <a:t>syslog.syslog</a:t>
            </a:r>
            <a:r>
              <a:rPr lang="en-US" sz="2200">
                <a:latin typeface="Courier New" panose="02070309020205020404" pitchFamily="49" charset="0"/>
                <a:cs typeface="Courier New" panose="02070309020205020404" pitchFamily="49" charset="0"/>
              </a:rPr>
              <a:t>(syslog.LOG_ALERT, "</a:t>
            </a:r>
            <a:r>
              <a:rPr lang="en-US" sz="2200">
                <a:highlight>
                  <a:srgbClr val="00FFFF"/>
                </a:highlight>
                <a:latin typeface="Courier New" panose="02070309020205020404" pitchFamily="49" charset="0"/>
                <a:cs typeface="Courier New" panose="02070309020205020404" pitchFamily="49" charset="0"/>
              </a:rPr>
              <a:t>The frozbaz flibberted</a:t>
            </a:r>
            <a:r>
              <a:rPr lang="en-US" sz="2200">
                <a:latin typeface="Courier New" panose="02070309020205020404" pitchFamily="49" charset="0"/>
                <a:cs typeface="Courier New" panose="02070309020205020404" pitchFamily="49" charset="0"/>
              </a:rPr>
              <a:t>")</a:t>
            </a:r>
          </a:p>
          <a:p>
            <a:pPr marL="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python3 sample_logging.py</a:t>
            </a:r>
          </a:p>
          <a:p>
            <a:pPr marL="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tail /var/log/system.log</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Mar 23 17:45:10 JS </a:t>
            </a:r>
            <a:r>
              <a:rPr lang="en-US" sz="2200">
                <a:highlight>
                  <a:srgbClr val="00FF00"/>
                </a:highlight>
                <a:latin typeface="Courier New" panose="02070309020205020404" pitchFamily="49" charset="0"/>
                <a:cs typeface="Courier New" panose="02070309020205020404" pitchFamily="49" charset="0"/>
              </a:rPr>
              <a:t>Python3</a:t>
            </a:r>
            <a:r>
              <a:rPr lang="en-US" sz="2200">
                <a:latin typeface="Courier New" panose="02070309020205020404" pitchFamily="49" charset="0"/>
                <a:cs typeface="Courier New" panose="02070309020205020404" pitchFamily="49" charset="0"/>
              </a:rPr>
              <a:t>[32420]: </a:t>
            </a:r>
            <a:r>
              <a:rPr lang="en-US" sz="2200">
                <a:highlight>
                  <a:srgbClr val="00FFFF"/>
                </a:highlight>
                <a:latin typeface="Courier New" panose="02070309020205020404" pitchFamily="49" charset="0"/>
                <a:cs typeface="Courier New" panose="02070309020205020404" pitchFamily="49" charset="0"/>
              </a:rPr>
              <a:t>The frozbaz flibberted</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a:t>
            </a:r>
          </a:p>
        </p:txBody>
      </p:sp>
      <p:sp>
        <p:nvSpPr>
          <p:cNvPr id="4" name="Slide Number Placeholder 3">
            <a:extLst>
              <a:ext uri="{FF2B5EF4-FFF2-40B4-BE49-F238E27FC236}">
                <a16:creationId xmlns:a16="http://schemas.microsoft.com/office/drawing/2014/main" id="{63422B1E-DADD-DCE9-523F-4B3E8363F3E7}"/>
              </a:ext>
            </a:extLst>
          </p:cNvPr>
          <p:cNvSpPr>
            <a:spLocks noGrp="1"/>
          </p:cNvSpPr>
          <p:nvPr>
            <p:ph type="sldNum" sz="quarter" idx="12"/>
          </p:nvPr>
        </p:nvSpPr>
        <p:spPr/>
        <p:txBody>
          <a:bodyPr/>
          <a:lstStyle/>
          <a:p>
            <a:fld id="{3FD30764-6A12-1944-9F3A-72E2B79B36CF}" type="slidenum">
              <a:rPr lang="en-US"/>
              <a:t>53</a:t>
            </a:fld>
            <a:endParaRPr lang="en-US"/>
          </a:p>
        </p:txBody>
      </p:sp>
    </p:spTree>
    <p:extLst>
      <p:ext uri="{BB962C8B-B14F-4D97-AF65-F5344CB8AC3E}">
        <p14:creationId xmlns:p14="http://schemas.microsoft.com/office/powerpoint/2010/main" val="2756793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194310" y="267896"/>
            <a:ext cx="11785357" cy="406474"/>
          </a:xfrm>
        </p:spPr>
        <p:txBody>
          <a:bodyPr>
            <a:normAutofit/>
          </a:bodyPr>
          <a:lstStyle/>
          <a:p>
            <a:r>
              <a:rPr lang="en-US" sz="3200" b="1">
                <a:latin typeface="Calibri" panose="020F0502020204030204" pitchFamily="34" charset="0"/>
                <a:cs typeface="Calibri" panose="020F0502020204030204" pitchFamily="34" charset="0"/>
              </a:rPr>
              <a:t>What If I Want to Send ERROR Output To  &lt;stderr&gt; (instead of a log)</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68680"/>
            <a:ext cx="11671442" cy="5706782"/>
          </a:xfrm>
        </p:spPr>
        <p:txBody>
          <a:bodyPr>
            <a:normAutofit/>
          </a:bodyPr>
          <a:lstStyle/>
          <a:p>
            <a:pPr marL="0" indent="0">
              <a:lnSpc>
                <a:spcPct val="100000"/>
              </a:lnSpc>
              <a:spcBef>
                <a:spcPts val="0"/>
              </a:spcBef>
              <a:buNone/>
            </a:pPr>
            <a:r>
              <a:rPr lang="en-US" sz="2400">
                <a:latin typeface="Calibri" panose="020F0502020204030204" pitchFamily="34" charset="0"/>
                <a:cs typeface="Calibri" panose="020F0502020204030204" pitchFamily="34" charset="0"/>
              </a:rPr>
              <a:t>Good tips can sometimes be found on StackOverflow and similar web programming forums. </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For example, </a:t>
            </a:r>
            <a:r>
              <a:rPr lang="en-US" sz="2000">
                <a:latin typeface="Courier New" panose="02070309020205020404" pitchFamily="49" charset="0"/>
                <a:cs typeface="Courier New" panose="02070309020205020404" pitchFamily="49" charset="0"/>
              </a:rPr>
              <a:t>https://stackoverflow.com/questions/5574702/how-do-i-print-to-stderr-in-python</a:t>
            </a:r>
            <a:r>
              <a:rPr lang="en-US" sz="2400">
                <a:latin typeface="Courier New" panose="02070309020205020404" pitchFamily="49" charset="0"/>
                <a:cs typeface="Courier New" panose="02070309020205020404" pitchFamily="49" charset="0"/>
              </a:rPr>
              <a:t> </a:t>
            </a:r>
            <a:r>
              <a:rPr lang="en-US" sz="2400">
                <a:latin typeface="Calibri" panose="020F0502020204030204" pitchFamily="34" charset="0"/>
                <a:cs typeface="Calibri" panose="020F0502020204030204" pitchFamily="34" charset="0"/>
              </a:rPr>
              <a:t>has a nice solution for consistently writing error output to </a:t>
            </a:r>
            <a:r>
              <a:rPr lang="en-US" sz="2200">
                <a:latin typeface="Courier New" panose="02070309020205020404" pitchFamily="49" charset="0"/>
                <a:cs typeface="Courier New" panose="02070309020205020404" pitchFamily="49" charset="0"/>
              </a:rPr>
              <a:t>&lt;stderr&gt;</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200">
                <a:latin typeface="Courier New" panose="02070309020205020404" pitchFamily="49" charset="0"/>
                <a:cs typeface="Courier New" panose="02070309020205020404" pitchFamily="49" charset="0"/>
              </a:rPr>
              <a:t>import os</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import sys</a:t>
            </a:r>
          </a:p>
          <a:p>
            <a:pPr marL="0" indent="0">
              <a:lnSpc>
                <a:spcPct val="100000"/>
              </a:lnSpc>
              <a:spcBef>
                <a:spcPts val="0"/>
              </a:spcBef>
              <a:buNone/>
            </a:pPr>
            <a:r>
              <a:rPr lang="en-US" sz="2200">
                <a:highlight>
                  <a:srgbClr val="FFFF00"/>
                </a:highlight>
                <a:latin typeface="Courier New" panose="02070309020205020404" pitchFamily="49" charset="0"/>
                <a:cs typeface="Courier New" panose="02070309020205020404" pitchFamily="49" charset="0"/>
              </a:rPr>
              <a:t>from functools import partial</a:t>
            </a: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a:highlight>
                  <a:srgbClr val="FFFF00"/>
                </a:highlight>
                <a:latin typeface="Courier New" panose="02070309020205020404" pitchFamily="49" charset="0"/>
                <a:cs typeface="Courier New" panose="02070309020205020404" pitchFamily="49" charset="0"/>
              </a:rPr>
              <a:t>error = partial(print, file=</a:t>
            </a:r>
            <a:r>
              <a:rPr lang="en-US" sz="2200" b="1">
                <a:highlight>
                  <a:srgbClr val="FFFF00"/>
                </a:highlight>
                <a:latin typeface="Courier New" panose="02070309020205020404" pitchFamily="49" charset="0"/>
                <a:cs typeface="Courier New" panose="02070309020205020404" pitchFamily="49" charset="0"/>
              </a:rPr>
              <a:t>sys.stderr</a:t>
            </a:r>
            <a:r>
              <a:rPr lang="en-US" sz="2200">
                <a:highlight>
                  <a:srgbClr val="FFFF00"/>
                </a:highlight>
                <a:latin typeface="Courier New" panose="02070309020205020404" pitchFamily="49" charset="0"/>
                <a:cs typeface="Courier New" panose="02070309020205020404" pitchFamily="49" charset="0"/>
              </a:rPr>
              <a:t>)</a:t>
            </a:r>
          </a:p>
          <a:p>
            <a:pPr marL="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myfilename='foobar-blah.txt'</a:t>
            </a:r>
          </a:p>
          <a:p>
            <a:pPr marL="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make sure the user-specified file exists</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if not os.path.isfile(myfilename):</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a:highlight>
                  <a:srgbClr val="FFFF00"/>
                </a:highlight>
                <a:latin typeface="Courier New" panose="02070309020205020404" pitchFamily="49" charset="0"/>
                <a:cs typeface="Courier New" panose="02070309020205020404" pitchFamily="49" charset="0"/>
              </a:rPr>
              <a:t>error("\n****FATAL ERROR: " + myfilename + " doesn't exist")</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sys.exit(1)</a:t>
            </a:r>
          </a:p>
          <a:p>
            <a:pPr marL="0" indent="0">
              <a:lnSpc>
                <a:spcPct val="100000"/>
              </a:lnSpc>
              <a:spcBef>
                <a:spcPts val="0"/>
              </a:spcBef>
              <a:spcAft>
                <a:spcPts val="600"/>
              </a:spcAft>
              <a:buNone/>
            </a:pPr>
            <a:endParaRPr lang="en-US" sz="24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65867EE-1F29-BADD-743E-F3B96FA7EC27}"/>
              </a:ext>
            </a:extLst>
          </p:cNvPr>
          <p:cNvSpPr>
            <a:spLocks noGrp="1"/>
          </p:cNvSpPr>
          <p:nvPr>
            <p:ph type="sldNum" sz="quarter" idx="12"/>
          </p:nvPr>
        </p:nvSpPr>
        <p:spPr/>
        <p:txBody>
          <a:bodyPr/>
          <a:lstStyle/>
          <a:p>
            <a:fld id="{3FD30764-6A12-1944-9F3A-72E2B79B36CF}" type="slidenum">
              <a:rPr lang="en-US"/>
              <a:t>54</a:t>
            </a:fld>
            <a:endParaRPr lang="en-US"/>
          </a:p>
        </p:txBody>
      </p:sp>
    </p:spTree>
    <p:extLst>
      <p:ext uri="{BB962C8B-B14F-4D97-AF65-F5344CB8AC3E}">
        <p14:creationId xmlns:p14="http://schemas.microsoft.com/office/powerpoint/2010/main" val="2530501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"Isn't </a:t>
            </a:r>
            <a:r>
              <a:rPr lang="en-US" sz="2800" b="1">
                <a:latin typeface="Courier New" panose="02070309020205020404" pitchFamily="49" charset="0"/>
                <a:cs typeface="Courier New" panose="02070309020205020404" pitchFamily="49" charset="0"/>
              </a:rPr>
              <a:t>assert</a:t>
            </a:r>
            <a:r>
              <a:rPr lang="en-US" sz="3200" b="1">
                <a:latin typeface="Calibri" panose="020F0502020204030204" pitchFamily="34" charset="0"/>
                <a:cs typeface="Calibri" panose="020F0502020204030204" pitchFamily="34" charset="0"/>
              </a:rPr>
              <a:t> 'good enough' for printing errors?"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pPr>
              <a:lnSpc>
                <a:spcPct val="100000"/>
              </a:lnSpc>
              <a:spcBef>
                <a:spcPts val="0"/>
              </a:spcBef>
              <a:spcAft>
                <a:spcPts val="1200"/>
              </a:spcAft>
            </a:pPr>
            <a:r>
              <a:rPr lang="en-US" sz="2400">
                <a:latin typeface="Calibri" panose="020F0502020204030204" pitchFamily="34" charset="0"/>
                <a:cs typeface="Calibri" panose="020F0502020204030204" pitchFamily="34" charset="0"/>
              </a:rPr>
              <a:t>"Fans" of the </a:t>
            </a:r>
            <a:r>
              <a:rPr lang="en-US" sz="2200">
                <a:latin typeface="Courier New" panose="02070309020205020404" pitchFamily="49" charset="0"/>
                <a:cs typeface="Courier New" panose="02070309020205020404" pitchFamily="49" charset="0"/>
              </a:rPr>
              <a:t>assert</a:t>
            </a:r>
            <a:r>
              <a:rPr lang="en-US" sz="2400">
                <a:latin typeface="Calibri" panose="020F0502020204030204" pitchFamily="34" charset="0"/>
                <a:cs typeface="Calibri" panose="020F0502020204030204" pitchFamily="34" charset="0"/>
              </a:rPr>
              <a:t> statement might ask, "Why not just use </a:t>
            </a:r>
            <a:r>
              <a:rPr lang="en-US" sz="2200">
                <a:latin typeface="Courier New" panose="02070309020205020404" pitchFamily="49" charset="0"/>
                <a:cs typeface="Courier New" panose="02070309020205020404" pitchFamily="49" charset="0"/>
              </a:rPr>
              <a:t>assert</a:t>
            </a:r>
            <a:r>
              <a:rPr lang="en-US" sz="2400">
                <a:latin typeface="Calibri" panose="020F0502020204030204" pitchFamily="34" charset="0"/>
                <a:cs typeface="Calibri" panose="020F0502020204030204" pitchFamily="34" charset="0"/>
              </a:rPr>
              <a:t>?"</a:t>
            </a:r>
          </a:p>
          <a:p>
            <a:pPr marL="457200" indent="0">
              <a:lnSpc>
                <a:spcPct val="100000"/>
              </a:lnSpc>
              <a:spcBef>
                <a:spcPts val="0"/>
              </a:spcBef>
              <a:spcAft>
                <a:spcPts val="600"/>
              </a:spcAft>
              <a:buNone/>
            </a:pPr>
            <a:r>
              <a:rPr lang="en-US" sz="2200">
                <a:latin typeface="Courier New" panose="02070309020205020404" pitchFamily="49" charset="0"/>
                <a:cs typeface="Courier New" panose="02070309020205020404" pitchFamily="49" charset="0"/>
              </a:rPr>
              <a:t>import os</a:t>
            </a:r>
            <a:br>
              <a:rPr lang="en-US" sz="2200">
                <a:latin typeface="Courier New" panose="02070309020205020404" pitchFamily="49" charset="0"/>
                <a:cs typeface="Courier New" panose="02070309020205020404" pitchFamily="49" charset="0"/>
              </a:rPr>
            </a:b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myfilename='foobar-blah.txt'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make sure the user-specified file exists</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assert os.path.isfile(myfilename), "myfilename doesn't exist"</a:t>
            </a:r>
          </a:p>
          <a:p>
            <a:pPr indent="0">
              <a:lnSpc>
                <a:spcPct val="100000"/>
              </a:lnSpc>
              <a:spcBef>
                <a:spcPts val="0"/>
              </a:spcBef>
              <a:spcAft>
                <a:spcPts val="600"/>
              </a:spcAft>
              <a:buNone/>
            </a:pPr>
            <a:endParaRPr lang="en-US" sz="2200">
              <a:latin typeface="Courier New" panose="02070309020205020404" pitchFamily="49" charset="0"/>
              <a:cs typeface="Courier New" panose="02070309020205020404" pitchFamily="49" charset="0"/>
            </a:endParaRPr>
          </a:p>
          <a:p>
            <a:pPr marL="0" indent="-342900">
              <a:lnSpc>
                <a:spcPct val="100000"/>
              </a:lnSpc>
              <a:spcBef>
                <a:spcPts val="0"/>
              </a:spcBef>
              <a:spcAft>
                <a:spcPts val="1200"/>
              </a:spcAft>
            </a:pPr>
            <a:r>
              <a:rPr lang="en-US" sz="2400">
                <a:latin typeface="Calibri" panose="020F0502020204030204" pitchFamily="34" charset="0"/>
                <a:cs typeface="Calibri" panose="020F0502020204030204" pitchFamily="34" charset="0"/>
              </a:rPr>
              <a:t>Answer:</a:t>
            </a:r>
          </a:p>
          <a:p>
            <a:pPr lvl="1">
              <a:lnSpc>
                <a:spcPct val="100000"/>
              </a:lnSpc>
              <a:spcBef>
                <a:spcPts val="0"/>
              </a:spcBef>
              <a:spcAft>
                <a:spcPts val="600"/>
              </a:spcAft>
            </a:pPr>
            <a:r>
              <a:rPr lang="en-US">
                <a:latin typeface="Courier New" panose="02070309020205020404" pitchFamily="49" charset="0"/>
                <a:cs typeface="Courier New" panose="02070309020205020404" pitchFamily="49" charset="0"/>
              </a:rPr>
              <a:t>assert</a:t>
            </a:r>
            <a:r>
              <a:rPr lang="en-US">
                <a:latin typeface="Calibri" panose="020F0502020204030204" pitchFamily="34" charset="0"/>
                <a:cs typeface="Calibri" panose="020F0502020204030204" pitchFamily="34" charset="0"/>
              </a:rPr>
              <a:t> is ONLY meant for debugging, and is NOT meant for production error handling</a:t>
            </a:r>
            <a:br>
              <a:rPr lang="en-US">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a:p>
            <a:pPr lvl="1">
              <a:lnSpc>
                <a:spcPct val="100000"/>
              </a:lnSpc>
              <a:spcBef>
                <a:spcPts val="0"/>
              </a:spcBef>
              <a:spcAft>
                <a:spcPts val="600"/>
              </a:spcAft>
            </a:pPr>
            <a:r>
              <a:rPr lang="en-US">
                <a:latin typeface="Calibri" panose="020F0502020204030204" pitchFamily="34" charset="0"/>
                <a:cs typeface="Calibri" panose="020F0502020204030204" pitchFamily="34" charset="0"/>
              </a:rPr>
              <a:t>In fact, </a:t>
            </a:r>
            <a:r>
              <a:rPr lang="en-US" sz="2200">
                <a:latin typeface="Courier New" panose="02070309020205020404" pitchFamily="49" charset="0"/>
                <a:cs typeface="Courier New" panose="02070309020205020404" pitchFamily="49" charset="0"/>
              </a:rPr>
              <a:t>-O</a:t>
            </a:r>
            <a:r>
              <a:rPr lang="en-US">
                <a:latin typeface="Calibri" panose="020F0502020204030204" pitchFamily="34" charset="0"/>
                <a:cs typeface="Calibri" panose="020F0502020204030204" pitchFamily="34" charset="0"/>
              </a:rPr>
              <a:t> (the </a:t>
            </a:r>
            <a:r>
              <a:rPr lang="en-US" sz="2200">
                <a:latin typeface="Courier New" panose="02070309020205020404" pitchFamily="49" charset="0"/>
                <a:cs typeface="Courier New" panose="02070309020205020404" pitchFamily="49" charset="0"/>
              </a:rPr>
              <a:t>PYTHONOPTIMIZE</a:t>
            </a:r>
            <a:r>
              <a:rPr lang="en-US">
                <a:latin typeface="Calibri" panose="020F0502020204030204" pitchFamily="34" charset="0"/>
                <a:cs typeface="Calibri" panose="020F0502020204030204" pitchFamily="34" charset="0"/>
              </a:rPr>
              <a:t> flag) will often be set for production Python runs.</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If that's done, it will suppress </a:t>
            </a:r>
            <a:r>
              <a:rPr lang="en-US">
                <a:latin typeface="Courier New" panose="02070309020205020404" pitchFamily="49" charset="0"/>
                <a:cs typeface="Courier New" panose="02070309020205020404" pitchFamily="49" charset="0"/>
              </a:rPr>
              <a:t>assert</a:t>
            </a:r>
            <a:r>
              <a:rPr lang="en-US">
                <a:latin typeface="Calibri" panose="020F0502020204030204" pitchFamily="34" charset="0"/>
                <a:cs typeface="Calibri" panose="020F0502020204030204" pitchFamily="34" charset="0"/>
              </a:rPr>
              <a:t> checks altogether. Errors should be </a:t>
            </a:r>
            <a:r>
              <a:rPr lang="en-US" b="1">
                <a:latin typeface="Calibri" panose="020F0502020204030204" pitchFamily="34" charset="0"/>
                <a:cs typeface="Calibri" panose="020F0502020204030204" pitchFamily="34" charset="0"/>
              </a:rPr>
              <a:t>explicitly </a:t>
            </a:r>
            <a:r>
              <a:rPr lang="en-US">
                <a:latin typeface="Calibri" panose="020F0502020204030204" pitchFamily="34" charset="0"/>
                <a:cs typeface="Calibri" panose="020F0502020204030204" pitchFamily="34" charset="0"/>
              </a:rPr>
              <a:t>sent to </a:t>
            </a:r>
            <a:r>
              <a:rPr lang="en-US" sz="2200">
                <a:latin typeface="Courier New" panose="02070309020205020404" pitchFamily="49" charset="0"/>
                <a:cs typeface="Courier New" panose="02070309020205020404" pitchFamily="49" charset="0"/>
              </a:rPr>
              <a:t>stderr</a:t>
            </a:r>
            <a:r>
              <a:rPr lang="en-US">
                <a:latin typeface="Calibri" panose="020F0502020204030204" pitchFamily="34" charset="0"/>
                <a:cs typeface="Calibri" panose="020F0502020204030204" pitchFamily="34" charset="0"/>
              </a:rPr>
              <a:t>, perhaps using the sample code shown on the earlier slide instead.</a:t>
            </a:r>
          </a:p>
          <a:p>
            <a:pPr marL="0" indent="0">
              <a:lnSpc>
                <a:spcPct val="100000"/>
              </a:lnSpc>
              <a:spcBef>
                <a:spcPts val="0"/>
              </a:spcBef>
              <a:spcAft>
                <a:spcPts val="600"/>
              </a:spcAft>
              <a:buNone/>
            </a:pPr>
            <a:endParaRPr lang="en-US" sz="24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C4AF2FE-F44B-AC99-41FF-BE2C746F2A5A}"/>
              </a:ext>
            </a:extLst>
          </p:cNvPr>
          <p:cNvSpPr>
            <a:spLocks noGrp="1"/>
          </p:cNvSpPr>
          <p:nvPr>
            <p:ph type="sldNum" sz="quarter" idx="12"/>
          </p:nvPr>
        </p:nvSpPr>
        <p:spPr/>
        <p:txBody>
          <a:bodyPr/>
          <a:lstStyle/>
          <a:p>
            <a:fld id="{3FD30764-6A12-1944-9F3A-72E2B79B36CF}" type="slidenum">
              <a:rPr lang="en-US"/>
              <a:t>55</a:t>
            </a:fld>
            <a:endParaRPr lang="en-US"/>
          </a:p>
        </p:txBody>
      </p:sp>
    </p:spTree>
    <p:extLst>
      <p:ext uri="{BB962C8B-B14F-4D97-AF65-F5344CB8AC3E}">
        <p14:creationId xmlns:p14="http://schemas.microsoft.com/office/powerpoint/2010/main" val="1490001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251460" y="289017"/>
            <a:ext cx="10401300" cy="579663"/>
          </a:xfrm>
        </p:spPr>
        <p:txBody>
          <a:bodyPr>
            <a:normAutofit/>
          </a:bodyPr>
          <a:lstStyle/>
          <a:p>
            <a:pPr algn="l"/>
            <a:r>
              <a:rPr lang="en-US" sz="3200" b="1">
                <a:latin typeface="Calibri" panose="020F0502020204030204" pitchFamily="34" charset="0"/>
                <a:cs typeface="Calibri" panose="020F0502020204030204" pitchFamily="34" charset="0"/>
              </a:rPr>
              <a:t>6. Simple Data Types:</a:t>
            </a:r>
            <a:r>
              <a:rPr lang="en-US" sz="3200" b="1">
                <a:highlight>
                  <a:srgbClr val="FFFF00"/>
                </a:highlight>
                <a:latin typeface="Calibri" panose="020F0502020204030204" pitchFamily="34" charset="0"/>
                <a:cs typeface="Calibri" panose="020F0502020204030204" pitchFamily="34" charset="0"/>
              </a:rPr>
              <a:t> Integers, Floats, Strings, Booleans, etc.</a:t>
            </a:r>
            <a:endParaRPr lang="en-US" sz="320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322C3DF-3B36-3AEB-033C-6C7512ACB71A}"/>
              </a:ext>
            </a:extLst>
          </p:cNvPr>
          <p:cNvSpPr txBox="1"/>
          <p:nvPr/>
        </p:nvSpPr>
        <p:spPr>
          <a:xfrm>
            <a:off x="4709160" y="5989320"/>
            <a:ext cx="7046160" cy="646331"/>
          </a:xfrm>
          <a:prstGeom prst="rect">
            <a:avLst/>
          </a:prstGeom>
          <a:noFill/>
        </p:spPr>
        <p:txBody>
          <a:bodyPr wrap="none" rtlCol="0">
            <a:spAutoFit/>
          </a:bodyPr>
          <a:lstStyle/>
          <a:p>
            <a:r>
              <a:rPr lang="en-US"/>
              <a:t>Remember: Python3 strings can be of effectively unlimited length.</a:t>
            </a:r>
            <a:br>
              <a:rPr lang="en-US"/>
            </a:br>
            <a:r>
              <a:rPr lang="en-US"/>
              <a:t>Source: https://commons.wikimedia.org/wiki/File:TwineBallCawkerKs.jpg</a:t>
            </a:r>
          </a:p>
        </p:txBody>
      </p:sp>
      <p:pic>
        <p:nvPicPr>
          <p:cNvPr id="6" name="Picture 5">
            <a:extLst>
              <a:ext uri="{FF2B5EF4-FFF2-40B4-BE49-F238E27FC236}">
                <a16:creationId xmlns:a16="http://schemas.microsoft.com/office/drawing/2014/main" id="{F6AFDC62-7A37-E090-2737-9921EB148FB0}"/>
              </a:ext>
            </a:extLst>
          </p:cNvPr>
          <p:cNvPicPr>
            <a:picLocks noChangeAspect="1"/>
          </p:cNvPicPr>
          <p:nvPr/>
        </p:nvPicPr>
        <p:blipFill>
          <a:blip r:embed="rId2"/>
          <a:stretch>
            <a:fillRect/>
          </a:stretch>
        </p:blipFill>
        <p:spPr>
          <a:xfrm>
            <a:off x="4709160" y="1030559"/>
            <a:ext cx="7206584" cy="4796882"/>
          </a:xfrm>
          <a:prstGeom prst="rect">
            <a:avLst/>
          </a:prstGeom>
        </p:spPr>
      </p:pic>
    </p:spTree>
    <p:extLst>
      <p:ext uri="{BB962C8B-B14F-4D97-AF65-F5344CB8AC3E}">
        <p14:creationId xmlns:p14="http://schemas.microsoft.com/office/powerpoint/2010/main" val="1844640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331470"/>
            <a:ext cx="11671442" cy="6243992"/>
          </a:xfrm>
          <a:ln>
            <a:solidFill>
              <a:schemeClr val="tx1"/>
            </a:solidFill>
          </a:ln>
        </p:spPr>
        <p:txBody>
          <a:bodyPr>
            <a:normAutofit/>
          </a:bodyPr>
          <a:lstStyle/>
          <a:p>
            <a:pPr marL="0" lvl="1" indent="0">
              <a:spcAft>
                <a:spcPts val="400"/>
              </a:spcAft>
              <a:buNone/>
            </a:pPr>
            <a:r>
              <a:rPr lang="en-US" sz="2200" b="1">
                <a:latin typeface="Courier New" panose="02070309020205020404" pitchFamily="49" charset="0"/>
                <a:cs typeface="Courier New" panose="02070309020205020404" pitchFamily="49" charset="0"/>
              </a:rPr>
              <a:t>foo = -29005</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print(type(foo))</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&lt;class '</a:t>
            </a:r>
            <a:r>
              <a:rPr lang="en-US" sz="2200">
                <a:highlight>
                  <a:srgbClr val="00FFFF"/>
                </a:highlight>
                <a:latin typeface="Courier New" panose="02070309020205020404" pitchFamily="49" charset="0"/>
                <a:cs typeface="Courier New" panose="02070309020205020404" pitchFamily="49" charset="0"/>
              </a:rPr>
              <a:t>int</a:t>
            </a:r>
            <a:r>
              <a:rPr lang="en-US" sz="2200">
                <a:latin typeface="Courier New" panose="02070309020205020404" pitchFamily="49" charset="0"/>
                <a:cs typeface="Courier New" panose="02070309020205020404" pitchFamily="49" charset="0"/>
              </a:rPr>
              <a:t>'&gt;</a:t>
            </a:r>
          </a:p>
          <a:p>
            <a:pPr marL="0" lvl="1" indent="0">
              <a:spcAft>
                <a:spcPts val="400"/>
              </a:spcAft>
              <a:buNone/>
            </a:pPr>
            <a:r>
              <a:rPr lang="en-US" sz="2200" b="1">
                <a:latin typeface="Courier New" panose="02070309020205020404" pitchFamily="49" charset="0"/>
                <a:cs typeface="Courier New" panose="02070309020205020404" pitchFamily="49" charset="0"/>
              </a:rPr>
              <a:t>bar = 384.21599</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print(type(bar))</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&lt;class '</a:t>
            </a:r>
            <a:r>
              <a:rPr lang="en-US" sz="2200">
                <a:highlight>
                  <a:srgbClr val="00FFFF"/>
                </a:highlight>
                <a:latin typeface="Courier New" panose="02070309020205020404" pitchFamily="49" charset="0"/>
                <a:cs typeface="Courier New" panose="02070309020205020404" pitchFamily="49" charset="0"/>
              </a:rPr>
              <a:t>float</a:t>
            </a:r>
            <a:r>
              <a:rPr lang="en-US" sz="2200">
                <a:latin typeface="Courier New" panose="02070309020205020404" pitchFamily="49" charset="0"/>
                <a:cs typeface="Courier New" panose="02070309020205020404" pitchFamily="49" charset="0"/>
              </a:rPr>
              <a:t>'&gt;</a:t>
            </a:r>
          </a:p>
          <a:p>
            <a:pPr marL="0" lvl="1" indent="0">
              <a:spcAft>
                <a:spcPts val="400"/>
              </a:spcAft>
              <a:buNone/>
            </a:pPr>
            <a:r>
              <a:rPr lang="en-US" sz="2200" b="1">
                <a:latin typeface="Courier New" panose="02070309020205020404" pitchFamily="49" charset="0"/>
                <a:cs typeface="Courier New" panose="02070309020205020404" pitchFamily="49" charset="0"/>
              </a:rPr>
              <a:t>baz = "The quick brown fox"</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print(type(baz))</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&lt;class '</a:t>
            </a:r>
            <a:r>
              <a:rPr lang="en-US" sz="2200">
                <a:highlight>
                  <a:srgbClr val="00FFFF"/>
                </a:highlight>
                <a:latin typeface="Courier New" panose="02070309020205020404" pitchFamily="49" charset="0"/>
                <a:cs typeface="Courier New" panose="02070309020205020404" pitchFamily="49" charset="0"/>
              </a:rPr>
              <a:t>str</a:t>
            </a:r>
            <a:r>
              <a:rPr lang="en-US" sz="2200">
                <a:latin typeface="Courier New" panose="02070309020205020404" pitchFamily="49" charset="0"/>
                <a:cs typeface="Courier New" panose="02070309020205020404" pitchFamily="49" charset="0"/>
              </a:rPr>
              <a:t>'&gt;</a:t>
            </a:r>
          </a:p>
          <a:p>
            <a:pPr marL="0" lvl="1" indent="0">
              <a:spcAft>
                <a:spcPts val="400"/>
              </a:spcAft>
              <a:buNone/>
            </a:pPr>
            <a:r>
              <a:rPr lang="en-US" sz="2200" b="1">
                <a:latin typeface="Courier New" panose="02070309020205020404" pitchFamily="49" charset="0"/>
                <a:cs typeface="Courier New" panose="02070309020205020404" pitchFamily="49" charset="0"/>
              </a:rPr>
              <a:t>within_tolerance = True</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print(type(within_tolerance))</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&lt;class '</a:t>
            </a:r>
            <a:r>
              <a:rPr lang="en-US" sz="2200">
                <a:highlight>
                  <a:srgbClr val="00FFFF"/>
                </a:highlight>
                <a:latin typeface="Courier New" panose="02070309020205020404" pitchFamily="49" charset="0"/>
                <a:cs typeface="Courier New" panose="02070309020205020404" pitchFamily="49" charset="0"/>
              </a:rPr>
              <a:t>bool</a:t>
            </a:r>
            <a:r>
              <a:rPr lang="en-US" sz="2200">
                <a:latin typeface="Courier New" panose="02070309020205020404" pitchFamily="49" charset="0"/>
                <a:cs typeface="Courier New" panose="02070309020205020404" pitchFamily="49" charset="0"/>
              </a:rPr>
              <a:t>'&gt;</a:t>
            </a:r>
          </a:p>
          <a:p>
            <a:pPr marL="0" lvl="1" indent="0">
              <a:spcAft>
                <a:spcPts val="400"/>
              </a:spcAft>
              <a:buNone/>
            </a:pPr>
            <a:r>
              <a:rPr lang="en-US" sz="2200" b="1">
                <a:latin typeface="Courier New" panose="02070309020205020404" pitchFamily="49" charset="0"/>
                <a:cs typeface="Courier New" panose="02070309020205020404" pitchFamily="49" charset="0"/>
              </a:rPr>
              <a:t>buff = </a:t>
            </a:r>
            <a:r>
              <a:rPr lang="en-US" sz="2200" b="1">
                <a:highlight>
                  <a:srgbClr val="FF00FF"/>
                </a:highlight>
                <a:latin typeface="Courier New" panose="02070309020205020404" pitchFamily="49" charset="0"/>
                <a:cs typeface="Courier New" panose="02070309020205020404" pitchFamily="49" charset="0"/>
              </a:rPr>
              <a:t>b</a:t>
            </a:r>
            <a:r>
              <a:rPr lang="en-US" sz="2200" b="1">
                <a:latin typeface="Courier New" panose="02070309020205020404" pitchFamily="49" charset="0"/>
                <a:cs typeface="Courier New" panose="02070309020205020404" pitchFamily="49" charset="0"/>
              </a:rPr>
              <a:t>'Some bytes blah'              </a:t>
            </a:r>
            <a:r>
              <a:rPr lang="en-US" i="1">
                <a:highlight>
                  <a:srgbClr val="FF00FF"/>
                </a:highlight>
                <a:latin typeface="Calibri" panose="020F0502020204030204" pitchFamily="34" charset="0"/>
                <a:cs typeface="Calibri" panose="020F0502020204030204" pitchFamily="34" charset="0"/>
                <a:sym typeface="Wingdings" pitchFamily="2" charset="2"/>
              </a:rPr>
              <a:t></a:t>
            </a:r>
            <a:r>
              <a:rPr lang="en-US" i="1">
                <a:highlight>
                  <a:srgbClr val="FF00FF"/>
                </a:highlight>
                <a:latin typeface="Calibri" panose="020F0502020204030204" pitchFamily="34" charset="0"/>
                <a:cs typeface="Calibri" panose="020F0502020204030204" pitchFamily="34" charset="0"/>
              </a:rPr>
              <a:t> avoid using bytes whenever possible</a:t>
            </a:r>
            <a:br>
              <a:rPr lang="en-US" i="1">
                <a:highlight>
                  <a:srgbClr val="FF00FF"/>
                </a:highlight>
                <a:latin typeface="Calibri" panose="020F0502020204030204" pitchFamily="34" charset="0"/>
                <a:cs typeface="Calibri" panose="020F0502020204030204" pitchFamily="34" charset="0"/>
              </a:rPr>
            </a:br>
            <a:r>
              <a:rPr lang="en-US" sz="2200" b="1">
                <a:latin typeface="Courier New" panose="02070309020205020404" pitchFamily="49" charset="0"/>
                <a:cs typeface="Courier New" panose="02070309020205020404" pitchFamily="49" charset="0"/>
              </a:rPr>
              <a:t>print(type(buff))</a:t>
            </a:r>
            <a:br>
              <a:rPr lang="en-US" sz="2200" b="1">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&lt;class 'bytes'&gt;</a:t>
            </a:r>
          </a:p>
          <a:p>
            <a:pPr marL="0" lvl="1" indent="0">
              <a:spcAft>
                <a:spcPts val="400"/>
              </a:spcAft>
              <a:buNone/>
            </a:pPr>
            <a:r>
              <a:rPr lang="en-US" sz="2200" b="1">
                <a:latin typeface="Courier New" panose="02070309020205020404" pitchFamily="49" charset="0"/>
                <a:cs typeface="Courier New" panose="02070309020205020404" pitchFamily="49" charset="0"/>
              </a:rPr>
              <a:t>str_buff = str(buff, encoding='utf-8') </a:t>
            </a:r>
            <a:r>
              <a:rPr lang="en-US" i="1">
                <a:latin typeface="Calibri" panose="020F0502020204030204" pitchFamily="34" charset="0"/>
                <a:cs typeface="Calibri" panose="020F0502020204030204" pitchFamily="34" charset="0"/>
                <a:sym typeface="Wingdings" pitchFamily="2" charset="2"/>
              </a:rPr>
              <a:t> convert bytes to str</a:t>
            </a:r>
            <a:br>
              <a:rPr lang="en-US" i="1">
                <a:latin typeface="Calibri" panose="020F0502020204030204" pitchFamily="34" charset="0"/>
                <a:cs typeface="Calibri" panose="020F0502020204030204" pitchFamily="34" charset="0"/>
              </a:rPr>
            </a:br>
            <a:r>
              <a:rPr lang="en-US" sz="2200" b="1">
                <a:latin typeface="Courier New" panose="02070309020205020404" pitchFamily="49" charset="0"/>
                <a:cs typeface="Courier New" panose="02070309020205020404" pitchFamily="49" charset="0"/>
              </a:rPr>
              <a:t>print(type(str_buff))</a:t>
            </a:r>
            <a:br>
              <a:rPr lang="en-US" sz="2200" b="1">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&lt;class 'str'&gt;</a:t>
            </a:r>
          </a:p>
        </p:txBody>
      </p:sp>
      <p:sp>
        <p:nvSpPr>
          <p:cNvPr id="4" name="Slide Number Placeholder 3">
            <a:extLst>
              <a:ext uri="{FF2B5EF4-FFF2-40B4-BE49-F238E27FC236}">
                <a16:creationId xmlns:a16="http://schemas.microsoft.com/office/drawing/2014/main" id="{8016CDEF-FCFF-34A3-425E-44181049356D}"/>
              </a:ext>
            </a:extLst>
          </p:cNvPr>
          <p:cNvSpPr>
            <a:spLocks noGrp="1"/>
          </p:cNvSpPr>
          <p:nvPr>
            <p:ph type="sldNum" sz="quarter" idx="12"/>
          </p:nvPr>
        </p:nvSpPr>
        <p:spPr/>
        <p:txBody>
          <a:bodyPr/>
          <a:lstStyle/>
          <a:p>
            <a:fld id="{3FD30764-6A12-1944-9F3A-72E2B79B36CF}" type="slidenum">
              <a:rPr lang="en-US"/>
              <a:t>57</a:t>
            </a:fld>
            <a:endParaRPr lang="en-US"/>
          </a:p>
        </p:txBody>
      </p:sp>
    </p:spTree>
    <p:extLst>
      <p:ext uri="{BB962C8B-B14F-4D97-AF65-F5344CB8AC3E}">
        <p14:creationId xmlns:p14="http://schemas.microsoft.com/office/powerpoint/2010/main" val="25594327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01463"/>
          </a:xfrm>
        </p:spPr>
        <p:txBody>
          <a:bodyPr>
            <a:normAutofit/>
          </a:bodyPr>
          <a:lstStyle/>
          <a:p>
            <a:r>
              <a:rPr lang="en-US" sz="3200" b="1">
                <a:latin typeface="Calibri" panose="020F0502020204030204" pitchFamily="34" charset="0"/>
                <a:cs typeface="Calibri" panose="020F0502020204030204" pitchFamily="34" charset="0"/>
              </a:rPr>
              <a:t>Some Operations on Strings / String Methods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31520"/>
            <a:ext cx="11671442" cy="5843942"/>
          </a:xfrm>
        </p:spPr>
        <p:txBody>
          <a:bodyPr>
            <a:normAutofit/>
          </a:bodyPr>
          <a:lstStyle/>
          <a:p>
            <a:pPr marL="0" lvl="1" indent="0">
              <a:spcAft>
                <a:spcPts val="800"/>
              </a:spcAft>
              <a:buNone/>
            </a:pPr>
            <a:r>
              <a:rPr lang="en-US" sz="2200" b="1">
                <a:latin typeface="Courier New" panose="02070309020205020404" pitchFamily="49" charset="0"/>
                <a:cs typeface="Courier New" panose="02070309020205020404" pitchFamily="49" charset="0"/>
              </a:rPr>
              <a:t>baz = "The brown fox"</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blah = "runs fast"</a:t>
            </a:r>
            <a:br>
              <a:rPr lang="en-US" sz="2200" b="1">
                <a:latin typeface="Courier New" panose="02070309020205020404" pitchFamily="49" charset="0"/>
                <a:cs typeface="Courier New" panose="02070309020205020404" pitchFamily="49" charset="0"/>
              </a:rPr>
            </a:br>
            <a:r>
              <a:rPr lang="en-US" sz="2200" b="1">
                <a:highlight>
                  <a:srgbClr val="FFFF00"/>
                </a:highlight>
                <a:latin typeface="Courier New" panose="02070309020205020404" pitchFamily="49" charset="0"/>
                <a:cs typeface="Courier New" panose="02070309020205020404" pitchFamily="49" charset="0"/>
              </a:rPr>
              <a:t>combo</a:t>
            </a:r>
            <a:r>
              <a:rPr lang="en-US" sz="2200" b="1">
                <a:latin typeface="Courier New" panose="02070309020205020404" pitchFamily="49" charset="0"/>
                <a:cs typeface="Courier New" panose="02070309020205020404" pitchFamily="49" charset="0"/>
              </a:rPr>
              <a:t> = baz</a:t>
            </a:r>
            <a:r>
              <a:rPr lang="en-US" sz="2200" b="1">
                <a:highlight>
                  <a:srgbClr val="00FFFF"/>
                </a:highlight>
                <a:latin typeface="Courier New" panose="02070309020205020404" pitchFamily="49" charset="0"/>
                <a:cs typeface="Courier New" panose="02070309020205020404" pitchFamily="49" charset="0"/>
              </a:rPr>
              <a:t> + </a:t>
            </a:r>
            <a:r>
              <a:rPr lang="en-US" sz="2200" b="1">
                <a:latin typeface="Courier New" panose="02070309020205020404" pitchFamily="49" charset="0"/>
                <a:cs typeface="Courier New" panose="02070309020205020404" pitchFamily="49" charset="0"/>
              </a:rPr>
              <a:t>" "</a:t>
            </a:r>
            <a:r>
              <a:rPr lang="en-US" sz="2200" b="1">
                <a:highlight>
                  <a:srgbClr val="00FFFF"/>
                </a:highlight>
                <a:latin typeface="Courier New" panose="02070309020205020404" pitchFamily="49" charset="0"/>
                <a:cs typeface="Courier New" panose="02070309020205020404" pitchFamily="49" charset="0"/>
              </a:rPr>
              <a:t> + </a:t>
            </a:r>
            <a:r>
              <a:rPr lang="en-US" sz="2200" b="1">
                <a:latin typeface="Courier New" panose="02070309020205020404" pitchFamily="49" charset="0"/>
                <a:cs typeface="Courier New" panose="02070309020205020404" pitchFamily="49" charset="0"/>
              </a:rPr>
              <a:t>blah		</a:t>
            </a:r>
            <a:r>
              <a:rPr lang="en-US" i="1">
                <a:latin typeface="Calibri" panose="020F0502020204030204" pitchFamily="34" charset="0"/>
                <a:cs typeface="Calibri" panose="020F0502020204030204" pitchFamily="34" charset="0"/>
                <a:sym typeface="Wingdings" pitchFamily="2" charset="2"/>
              </a:rPr>
              <a:t> </a:t>
            </a:r>
            <a:r>
              <a:rPr lang="en-US" i="1">
                <a:latin typeface="Calibri" panose="020F0502020204030204" pitchFamily="34" charset="0"/>
                <a:cs typeface="Calibri" panose="020F0502020204030204" pitchFamily="34" charset="0"/>
              </a:rPr>
              <a:t>concatenate two strings and a literal</a:t>
            </a:r>
            <a:br>
              <a:rPr lang="en-US" i="1">
                <a:latin typeface="Calibri" panose="020F0502020204030204" pitchFamily="34" charset="0"/>
                <a:cs typeface="Calibri" panose="020F0502020204030204" pitchFamily="34" charset="0"/>
              </a:rPr>
            </a:br>
            <a:r>
              <a:rPr lang="en-US" sz="2200" b="1">
                <a:latin typeface="Courier New" panose="02070309020205020404" pitchFamily="49" charset="0"/>
                <a:cs typeface="Courier New" panose="02070309020205020404" pitchFamily="49" charset="0"/>
              </a:rPr>
              <a:t>print(</a:t>
            </a:r>
            <a:r>
              <a:rPr lang="en-US" sz="2200" b="1">
                <a:highlight>
                  <a:srgbClr val="FFFF00"/>
                </a:highlight>
                <a:latin typeface="Courier New" panose="02070309020205020404" pitchFamily="49" charset="0"/>
                <a:cs typeface="Courier New" panose="02070309020205020404" pitchFamily="49" charset="0"/>
              </a:rPr>
              <a:t>combo</a:t>
            </a:r>
            <a:r>
              <a:rPr lang="en-US" sz="2200" b="1">
                <a:latin typeface="Courier New" panose="02070309020205020404" pitchFamily="49" charset="0"/>
                <a:cs typeface="Courier New" panose="02070309020205020404" pitchFamily="49" charset="0"/>
              </a:rPr>
              <a:t>)</a:t>
            </a:r>
            <a:br>
              <a:rPr lang="en-US" sz="2200" b="1">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The brown fox runs fast</a:t>
            </a:r>
          </a:p>
          <a:p>
            <a:pPr marL="0" lvl="1" indent="0">
              <a:spcAft>
                <a:spcPts val="800"/>
              </a:spcAft>
              <a:buNone/>
            </a:pPr>
            <a:r>
              <a:rPr lang="en-US" sz="2200" b="1">
                <a:latin typeface="Courier New" panose="02070309020205020404" pitchFamily="49" charset="0"/>
                <a:cs typeface="Courier New" panose="02070309020205020404" pitchFamily="49" charset="0"/>
              </a:rPr>
              <a:t>print(</a:t>
            </a:r>
            <a:r>
              <a:rPr lang="en-US" sz="2200" b="1">
                <a:highlight>
                  <a:srgbClr val="FFFF00"/>
                </a:highlight>
                <a:latin typeface="Courier New" panose="02070309020205020404" pitchFamily="49" charset="0"/>
                <a:cs typeface="Courier New" panose="02070309020205020404" pitchFamily="49" charset="0"/>
              </a:rPr>
              <a:t>combo</a:t>
            </a:r>
            <a:r>
              <a:rPr lang="en-US" sz="2200" b="1">
                <a:latin typeface="Courier New" panose="02070309020205020404" pitchFamily="49" charset="0"/>
                <a:cs typeface="Courier New" panose="02070309020205020404" pitchFamily="49" charset="0"/>
              </a:rPr>
              <a:t>.</a:t>
            </a:r>
            <a:r>
              <a:rPr lang="en-US" sz="2200" b="1">
                <a:highlight>
                  <a:srgbClr val="00FFFF"/>
                </a:highlight>
                <a:latin typeface="Courier New" panose="02070309020205020404" pitchFamily="49" charset="0"/>
                <a:cs typeface="Courier New" panose="02070309020205020404" pitchFamily="49" charset="0"/>
              </a:rPr>
              <a:t>index</a:t>
            </a:r>
            <a:r>
              <a:rPr lang="en-US" sz="2200" b="1">
                <a:latin typeface="Courier New" panose="02070309020205020404" pitchFamily="49" charset="0"/>
                <a:cs typeface="Courier New" panose="02070309020205020404" pitchFamily="49" charset="0"/>
              </a:rPr>
              <a:t>('brown'))		</a:t>
            </a:r>
            <a:r>
              <a:rPr lang="en-US" i="1">
                <a:latin typeface="Calibri" panose="020F0502020204030204" pitchFamily="34" charset="0"/>
                <a:cs typeface="Calibri" panose="020F0502020204030204" pitchFamily="34" charset="0"/>
                <a:sym typeface="Wingdings" pitchFamily="2" charset="2"/>
              </a:rPr>
              <a:t> find a substring</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4</a:t>
            </a:r>
          </a:p>
          <a:p>
            <a:pPr marL="0" lvl="1" indent="0">
              <a:spcAft>
                <a:spcPts val="800"/>
              </a:spcAft>
              <a:buNone/>
            </a:pPr>
            <a:r>
              <a:rPr lang="en-US" sz="2200" b="1">
                <a:highlight>
                  <a:srgbClr val="00FF00"/>
                </a:highlight>
                <a:latin typeface="Courier New" panose="02070309020205020404" pitchFamily="49" charset="0"/>
                <a:cs typeface="Courier New" panose="02070309020205020404" pitchFamily="49" charset="0"/>
              </a:rPr>
              <a:t>my_input</a:t>
            </a:r>
            <a:r>
              <a:rPr lang="en-US" sz="2200" b="1">
                <a:latin typeface="Courier New" panose="02070309020205020404" pitchFamily="49" charset="0"/>
                <a:cs typeface="Courier New" panose="02070309020205020404" pitchFamily="49" charset="0"/>
              </a:rPr>
              <a:t> = "</a:t>
            </a:r>
            <a:r>
              <a:rPr lang="en-US" sz="2200" b="1">
                <a:highlight>
                  <a:srgbClr val="00FFFF"/>
                </a:highlight>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ALL good stuff</a:t>
            </a:r>
            <a:r>
              <a:rPr lang="en-US" sz="2200" b="1">
                <a:highlight>
                  <a:srgbClr val="00FFFF"/>
                </a:highlight>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	</a:t>
            </a:r>
            <a:r>
              <a:rPr lang="en-US" i="1">
                <a:latin typeface="Calibri" panose="020F0502020204030204" pitchFamily="34" charset="0"/>
                <a:cs typeface="Calibri" panose="020F0502020204030204" pitchFamily="34" charset="0"/>
                <a:sym typeface="Wingdings" pitchFamily="2" charset="2"/>
              </a:rPr>
              <a:t> strip leading or trailing whitespace</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a:t>
            </a:r>
            <a:r>
              <a:rPr lang="en-US" sz="2200" b="1">
                <a:highlight>
                  <a:srgbClr val="00FF00"/>
                </a:highlight>
                <a:latin typeface="Courier New" panose="02070309020205020404" pitchFamily="49" charset="0"/>
                <a:cs typeface="Courier New" panose="02070309020205020404" pitchFamily="49" charset="0"/>
              </a:rPr>
              <a:t>my_input</a:t>
            </a:r>
            <a:r>
              <a:rPr lang="en-US" sz="2200" b="1">
                <a:latin typeface="Courier New" panose="02070309020205020404" pitchFamily="49" charset="0"/>
                <a:cs typeface="Courier New" panose="02070309020205020404" pitchFamily="49" charset="0"/>
              </a:rPr>
              <a:t>.</a:t>
            </a:r>
            <a:r>
              <a:rPr lang="en-US" sz="2200" b="1">
                <a:highlight>
                  <a:srgbClr val="00FFFF"/>
                </a:highlight>
                <a:latin typeface="Courier New" panose="02070309020205020404" pitchFamily="49" charset="0"/>
                <a:cs typeface="Courier New" panose="02070309020205020404" pitchFamily="49" charset="0"/>
              </a:rPr>
              <a:t>strip</a:t>
            </a:r>
            <a:r>
              <a:rPr lang="en-US" sz="2200" b="1">
                <a:latin typeface="Courier New" panose="02070309020205020404" pitchFamily="49" charset="0"/>
                <a:cs typeface="Courier New" panose="02070309020205020404" pitchFamily="49" charset="0"/>
              </a:rPr>
              <a:t>())</a:t>
            </a:r>
            <a:br>
              <a:rPr lang="en-US" sz="2200" b="1">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ALL good stuff</a:t>
            </a:r>
          </a:p>
          <a:p>
            <a:pPr marL="0" lvl="1" indent="0">
              <a:spcAft>
                <a:spcPts val="800"/>
              </a:spcAft>
              <a:buNone/>
            </a:pPr>
            <a:r>
              <a:rPr lang="en-US" sz="2200" b="1">
                <a:highlight>
                  <a:srgbClr val="FF00FF"/>
                </a:highlight>
                <a:latin typeface="Courier New" panose="02070309020205020404" pitchFamily="49" charset="0"/>
                <a:cs typeface="Courier New" panose="02070309020205020404" pitchFamily="49" charset="0"/>
              </a:rPr>
              <a:t>revised_combo</a:t>
            </a:r>
            <a:r>
              <a:rPr lang="en-US" sz="2200" b="1">
                <a:latin typeface="Courier New" panose="02070309020205020404" pitchFamily="49" charset="0"/>
                <a:cs typeface="Courier New" panose="02070309020205020404" pitchFamily="49" charset="0"/>
              </a:rPr>
              <a:t> = </a:t>
            </a:r>
            <a:r>
              <a:rPr lang="en-US" sz="2200" b="1">
                <a:highlight>
                  <a:srgbClr val="FFFF00"/>
                </a:highlight>
                <a:latin typeface="Courier New" panose="02070309020205020404" pitchFamily="49" charset="0"/>
                <a:cs typeface="Courier New" panose="02070309020205020404" pitchFamily="49" charset="0"/>
              </a:rPr>
              <a:t>combo</a:t>
            </a:r>
            <a:r>
              <a:rPr lang="en-US" sz="2200" b="1">
                <a:latin typeface="Courier New" panose="02070309020205020404" pitchFamily="49" charset="0"/>
                <a:cs typeface="Courier New" panose="02070309020205020404" pitchFamily="49" charset="0"/>
              </a:rPr>
              <a:t>.replace("fast", "slowly")</a:t>
            </a:r>
            <a:br>
              <a:rPr lang="en-US" sz="2200">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a:t>
            </a:r>
            <a:r>
              <a:rPr lang="en-US" sz="2200" b="1">
                <a:highlight>
                  <a:srgbClr val="FF00FF"/>
                </a:highlight>
                <a:latin typeface="Courier New" panose="02070309020205020404" pitchFamily="49" charset="0"/>
                <a:cs typeface="Courier New" panose="02070309020205020404" pitchFamily="49" charset="0"/>
              </a:rPr>
              <a:t>revised_combo</a:t>
            </a:r>
            <a:r>
              <a:rPr lang="en-US" sz="2200" b="1">
                <a:latin typeface="Courier New" panose="02070309020205020404" pitchFamily="49" charset="0"/>
                <a:cs typeface="Courier New" panose="02070309020205020404" pitchFamily="49" charset="0"/>
              </a:rPr>
              <a: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The brown fox runs slowly</a:t>
            </a:r>
            <a:br>
              <a:rPr lang="en-US" sz="2200">
                <a:latin typeface="Courier New" panose="02070309020205020404" pitchFamily="49" charset="0"/>
                <a:cs typeface="Courier New" panose="02070309020205020404" pitchFamily="49" charset="0"/>
              </a:rPr>
            </a:br>
            <a:br>
              <a:rPr lang="en-US" sz="2200">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for a_char in </a:t>
            </a:r>
            <a:r>
              <a:rPr lang="en-US" sz="2200" b="1">
                <a:highlight>
                  <a:srgbClr val="FF00FF"/>
                </a:highlight>
                <a:latin typeface="Courier New" panose="02070309020205020404" pitchFamily="49" charset="0"/>
                <a:cs typeface="Courier New" panose="02070309020205020404" pitchFamily="49" charset="0"/>
              </a:rPr>
              <a:t>revised_combo</a:t>
            </a:r>
            <a:r>
              <a:rPr lang="en-US" sz="2200" b="1">
                <a:latin typeface="Courier New" panose="02070309020205020404" pitchFamily="49" charset="0"/>
                <a:cs typeface="Courier New" panose="02070309020205020404" pitchFamily="49" charset="0"/>
              </a:rPr>
              <a:t>:</a:t>
            </a:r>
            <a:r>
              <a:rPr lang="en-US" sz="2200">
                <a:latin typeface="Courier New" panose="02070309020205020404" pitchFamily="49" charset="0"/>
                <a:cs typeface="Courier New" panose="02070309020205020404" pitchFamily="49" charset="0"/>
              </a:rPr>
              <a:t>	</a:t>
            </a:r>
            <a:r>
              <a:rPr lang="en-US" i="1">
                <a:latin typeface="Calibri" panose="020F0502020204030204" pitchFamily="34" charset="0"/>
                <a:cs typeface="Calibri" panose="020F0502020204030204" pitchFamily="34" charset="0"/>
                <a:sym typeface="Wingdings" pitchFamily="2" charset="2"/>
              </a:rPr>
              <a:t> strings are iterables in their own right...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print(a_char)</a:t>
            </a:r>
          </a:p>
          <a:p>
            <a:pPr marL="0" lvl="1" indent="0">
              <a:spcAft>
                <a:spcPts val="800"/>
              </a:spcAft>
              <a:buNone/>
            </a:pPr>
            <a:br>
              <a:rPr lang="en-US" sz="2200">
                <a:latin typeface="Courier New" panose="02070309020205020404" pitchFamily="49" charset="0"/>
                <a:cs typeface="Courier New" panose="02070309020205020404" pitchFamily="49" charset="0"/>
              </a:rPr>
            </a:br>
            <a:br>
              <a:rPr lang="en-US" sz="2200">
                <a:latin typeface="Courier New" panose="02070309020205020404" pitchFamily="49" charset="0"/>
                <a:cs typeface="Courier New" panose="02070309020205020404" pitchFamily="49" charset="0"/>
              </a:rPr>
            </a:b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8016CDEF-FCFF-34A3-425E-44181049356D}"/>
              </a:ext>
            </a:extLst>
          </p:cNvPr>
          <p:cNvSpPr>
            <a:spLocks noGrp="1"/>
          </p:cNvSpPr>
          <p:nvPr>
            <p:ph type="sldNum" sz="quarter" idx="12"/>
          </p:nvPr>
        </p:nvSpPr>
        <p:spPr/>
        <p:txBody>
          <a:bodyPr/>
          <a:lstStyle/>
          <a:p>
            <a:fld id="{3FD30764-6A12-1944-9F3A-72E2B79B36CF}" type="slidenum">
              <a:rPr lang="en-US"/>
              <a:t>58</a:t>
            </a:fld>
            <a:endParaRPr lang="en-US"/>
          </a:p>
        </p:txBody>
      </p:sp>
    </p:spTree>
    <p:extLst>
      <p:ext uri="{BB962C8B-B14F-4D97-AF65-F5344CB8AC3E}">
        <p14:creationId xmlns:p14="http://schemas.microsoft.com/office/powerpoint/2010/main" val="4243980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63363"/>
          </a:xfrm>
        </p:spPr>
        <p:txBody>
          <a:bodyPr>
            <a:normAutofit/>
          </a:bodyPr>
          <a:lstStyle/>
          <a:p>
            <a:r>
              <a:rPr lang="en-US" sz="3200" b="1">
                <a:latin typeface="Calibri" panose="020F0502020204030204" pitchFamily="34" charset="0"/>
                <a:cs typeface="Calibri" panose="020F0502020204030204" pitchFamily="34" charset="0"/>
              </a:rPr>
              <a:t>Using </a:t>
            </a:r>
            <a:r>
              <a:rPr lang="en-US" sz="3200" b="1">
                <a:highlight>
                  <a:srgbClr val="FFFF00"/>
                </a:highlight>
                <a:latin typeface="Calibri" panose="020F0502020204030204" pitchFamily="34" charset="0"/>
                <a:cs typeface="Calibri" panose="020F0502020204030204" pitchFamily="34" charset="0"/>
              </a:rPr>
              <a:t>Regular Expressions</a:t>
            </a:r>
            <a:r>
              <a:rPr lang="en-US" sz="3200" b="1">
                <a:latin typeface="Calibri" panose="020F0502020204030204" pitchFamily="34" charset="0"/>
                <a:cs typeface="Calibri" panose="020F0502020204030204" pitchFamily="34" charset="0"/>
              </a:rPr>
              <a:t> on Strings with the </a:t>
            </a:r>
            <a:r>
              <a:rPr lang="en-US" sz="3000" b="1">
                <a:latin typeface="Courier New" panose="02070309020205020404" pitchFamily="49" charset="0"/>
                <a:cs typeface="Courier New" panose="02070309020205020404" pitchFamily="49" charset="0"/>
              </a:rPr>
              <a:t>re</a:t>
            </a:r>
            <a:r>
              <a:rPr lang="en-US" sz="3200" b="1">
                <a:latin typeface="Calibri" panose="020F0502020204030204" pitchFamily="34" charset="0"/>
                <a:cs typeface="Calibri" panose="020F0502020204030204" pitchFamily="34" charset="0"/>
              </a:rPr>
              <a:t> Library</a:t>
            </a:r>
            <a:endParaRPr lang="en-US" sz="2800" b="1">
              <a:latin typeface="Courier New" panose="02070309020205020404" pitchFamily="49" charset="0"/>
              <a:cs typeface="Courier New" panose="02070309020205020404" pitchFamily="49" charset="0"/>
            </a:endParaRP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62000"/>
            <a:ext cx="11671442" cy="5813462"/>
          </a:xfrm>
        </p:spPr>
        <p:txBody>
          <a:bodyPr>
            <a:normAutofit/>
          </a:bodyPr>
          <a:lstStyle/>
          <a:p>
            <a:pPr marL="457200" indent="0">
              <a:lnSpc>
                <a:spcPct val="100000"/>
              </a:lnSpc>
              <a:spcBef>
                <a:spcPts val="0"/>
              </a:spcBef>
              <a:buNone/>
            </a:pPr>
            <a:r>
              <a:rPr lang="en-US" sz="2200" b="1">
                <a:highlight>
                  <a:srgbClr val="FFFF00"/>
                </a:highlight>
                <a:latin typeface="Courier New" panose="02070309020205020404" pitchFamily="49" charset="0"/>
                <a:cs typeface="Courier New" panose="02070309020205020404" pitchFamily="49" charset="0"/>
              </a:rPr>
              <a:t>import re</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some_string = "The trees are greener in Oregon"</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new_string = re.sub("The trees are", "Everything is", </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some_string)</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print(new_string)</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Everything is greener in Oregon</a:t>
            </a:r>
          </a:p>
          <a:p>
            <a:pPr marL="45720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another_string = "MINNESOTA has many lakes"</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found_minnesota = re.search("Minnesota", another_string, </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    re.IGNORECASE)</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if found_minnesota:</a:t>
            </a:r>
          </a:p>
          <a:p>
            <a:pPr marL="457200" indent="0">
              <a:lnSpc>
                <a:spcPct val="100000"/>
              </a:lnSpc>
              <a:spcBef>
                <a:spcPts val="0"/>
              </a:spcBef>
              <a:buNone/>
            </a:pPr>
            <a:r>
              <a:rPr lang="en-US" sz="2200" b="1">
                <a:latin typeface="Courier New" panose="02070309020205020404" pitchFamily="49" charset="0"/>
                <a:cs typeface="Courier New" panose="02070309020205020404" pitchFamily="49" charset="0"/>
              </a:rPr>
              <a:t>    print("Minnesota found in test string")</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Minnesota found in test string</a:t>
            </a:r>
          </a:p>
          <a:p>
            <a:pPr marL="45720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a:lnSpc>
                <a:spcPct val="100000"/>
              </a:lnSpc>
              <a:spcBef>
                <a:spcPts val="0"/>
              </a:spcBef>
            </a:pPr>
            <a:r>
              <a:rPr lang="en-US" sz="2000">
                <a:latin typeface="Courier New" panose="02070309020205020404" pitchFamily="49" charset="0"/>
                <a:cs typeface="Courier New" panose="02070309020205020404" pitchFamily="49" charset="0"/>
              </a:rPr>
              <a:t>For more information, see https://docs.python.org/3/library/re.html and https://docs.python.org/3/howto/regex.html ).</a:t>
            </a:r>
          </a:p>
          <a:p>
            <a:pPr marL="45720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457200" indent="0">
              <a:lnSpc>
                <a:spcPct val="100000"/>
              </a:lnSpc>
              <a:spcBef>
                <a:spcPts val="0"/>
              </a:spcBef>
              <a:buNone/>
            </a:pPr>
            <a:br>
              <a:rPr lang="en-US" sz="2200">
                <a:latin typeface="Courier New" panose="02070309020205020404" pitchFamily="49" charset="0"/>
                <a:cs typeface="Courier New" panose="02070309020205020404" pitchFamily="49" charset="0"/>
              </a:rPr>
            </a:b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2CEDAF06-7F14-F164-D4D3-593D82828550}"/>
              </a:ext>
            </a:extLst>
          </p:cNvPr>
          <p:cNvSpPr>
            <a:spLocks noGrp="1"/>
          </p:cNvSpPr>
          <p:nvPr>
            <p:ph type="sldNum" sz="quarter" idx="12"/>
          </p:nvPr>
        </p:nvSpPr>
        <p:spPr/>
        <p:txBody>
          <a:bodyPr/>
          <a:lstStyle/>
          <a:p>
            <a:fld id="{3FD30764-6A12-1944-9F3A-72E2B79B36CF}" type="slidenum">
              <a:rPr lang="en-US"/>
              <a:t>59</a:t>
            </a:fld>
            <a:endParaRPr lang="en-US"/>
          </a:p>
        </p:txBody>
      </p:sp>
    </p:spTree>
    <p:extLst>
      <p:ext uri="{BB962C8B-B14F-4D97-AF65-F5344CB8AC3E}">
        <p14:creationId xmlns:p14="http://schemas.microsoft.com/office/powerpoint/2010/main" val="783384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255270" y="880110"/>
            <a:ext cx="5299710" cy="4674870"/>
          </a:xfrm>
        </p:spPr>
        <p:txBody>
          <a:bodyPr>
            <a:normAutofit/>
          </a:bodyPr>
          <a:lstStyle/>
          <a:p>
            <a:pPr algn="l"/>
            <a:r>
              <a:rPr lang="en-US" sz="3200" b="1" dirty="0">
                <a:highlight>
                  <a:srgbClr val="FFFF00"/>
                </a:highlight>
                <a:latin typeface="Calibri" panose="020F0502020204030204" pitchFamily="34" charset="0"/>
                <a:cs typeface="Calibri" panose="020F0502020204030204" pitchFamily="34" charset="0"/>
              </a:rPr>
              <a:t>1. Untangling Your Python3 Installation</a:t>
            </a:r>
            <a:br>
              <a:rPr lang="en-US" sz="3200" b="1" dirty="0">
                <a:latin typeface="Calibri" panose="020F0502020204030204" pitchFamily="34" charset="0"/>
                <a:cs typeface="Calibri" panose="020F0502020204030204" pitchFamily="34" charset="0"/>
              </a:rPr>
            </a:br>
            <a:br>
              <a:rPr lang="en-US" sz="3200" b="1"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Do you already have Python3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installed? What version(s)?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Should you upgrade?</a:t>
            </a: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Which version are you running </a:t>
            </a:r>
            <a:r>
              <a:rPr lang="en-US" sz="2400" i="1" dirty="0">
                <a:latin typeface="Calibri" panose="020F0502020204030204" pitchFamily="34" charset="0"/>
                <a:cs typeface="Calibri" panose="020F0502020204030204" pitchFamily="34" charset="0"/>
              </a:rPr>
              <a:t>by default? </a:t>
            </a:r>
            <a:r>
              <a:rPr lang="en-US" sz="2400" dirty="0">
                <a:latin typeface="Calibri" panose="020F0502020204030204" pitchFamily="34" charset="0"/>
                <a:cs typeface="Calibri" panose="020F0502020204030204" pitchFamily="34" charset="0"/>
              </a:rPr>
              <a:t>How can you </a:t>
            </a:r>
            <a:r>
              <a:rPr lang="en-US" sz="2400" i="1" dirty="0">
                <a:latin typeface="Calibri" panose="020F0502020204030204" pitchFamily="34" charset="0"/>
                <a:cs typeface="Calibri" panose="020F0502020204030204" pitchFamily="34" charset="0"/>
              </a:rPr>
              <a:t>change</a:t>
            </a:r>
            <a:r>
              <a:rPr lang="en-US" sz="2400" dirty="0">
                <a:latin typeface="Calibri" panose="020F0502020204030204" pitchFamily="34" charset="0"/>
                <a:cs typeface="Calibri" panose="020F0502020204030204" pitchFamily="34" charset="0"/>
              </a:rPr>
              <a:t> the default version?</a:t>
            </a: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What if you </a:t>
            </a:r>
            <a:r>
              <a:rPr lang="en-US" sz="2400" b="1" i="1" dirty="0">
                <a:latin typeface="Calibri" panose="020F0502020204030204" pitchFamily="34" charset="0"/>
                <a:cs typeface="Calibri" panose="020F0502020204030204" pitchFamily="34" charset="0"/>
              </a:rPr>
              <a:t>must</a:t>
            </a:r>
            <a:r>
              <a:rPr lang="en-US" sz="2400" dirty="0">
                <a:latin typeface="Calibri" panose="020F0502020204030204" pitchFamily="34" charset="0"/>
                <a:cs typeface="Calibri" panose="020F0502020204030204" pitchFamily="34" charset="0"/>
              </a:rPr>
              <a:t> use some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newly-released feature?</a:t>
            </a:r>
          </a:p>
        </p:txBody>
      </p:sp>
      <p:pic>
        <p:nvPicPr>
          <p:cNvPr id="3" name="Picture 2">
            <a:extLst>
              <a:ext uri="{FF2B5EF4-FFF2-40B4-BE49-F238E27FC236}">
                <a16:creationId xmlns:a16="http://schemas.microsoft.com/office/drawing/2014/main" id="{F65C6D85-D2EB-20DF-9633-A2929F28C869}"/>
              </a:ext>
            </a:extLst>
          </p:cNvPr>
          <p:cNvPicPr>
            <a:picLocks noChangeAspect="1"/>
          </p:cNvPicPr>
          <p:nvPr/>
        </p:nvPicPr>
        <p:blipFill>
          <a:blip r:embed="rId3"/>
          <a:stretch>
            <a:fillRect/>
          </a:stretch>
        </p:blipFill>
        <p:spPr>
          <a:xfrm>
            <a:off x="6171777" y="327287"/>
            <a:ext cx="5649276" cy="5582023"/>
          </a:xfrm>
          <a:prstGeom prst="rect">
            <a:avLst/>
          </a:prstGeom>
        </p:spPr>
      </p:pic>
      <p:sp>
        <p:nvSpPr>
          <p:cNvPr id="5" name="TextBox 4">
            <a:extLst>
              <a:ext uri="{FF2B5EF4-FFF2-40B4-BE49-F238E27FC236}">
                <a16:creationId xmlns:a16="http://schemas.microsoft.com/office/drawing/2014/main" id="{0DD9788E-5505-3AA5-0AAB-F2F38C6191CB}"/>
              </a:ext>
            </a:extLst>
          </p:cNvPr>
          <p:cNvSpPr txBox="1"/>
          <p:nvPr/>
        </p:nvSpPr>
        <p:spPr>
          <a:xfrm>
            <a:off x="6172202" y="6023610"/>
            <a:ext cx="5741956" cy="646331"/>
          </a:xfrm>
          <a:prstGeom prst="rect">
            <a:avLst/>
          </a:prstGeom>
          <a:noFill/>
        </p:spPr>
        <p:txBody>
          <a:bodyPr wrap="none" rtlCol="0">
            <a:spAutoFit/>
          </a:bodyPr>
          <a:lstStyle/>
          <a:p>
            <a:r>
              <a:rPr lang="en-US" dirty="0"/>
              <a:t>https://xkcd.com/1987/  </a:t>
            </a:r>
            <a:br>
              <a:rPr lang="en-US" dirty="0"/>
            </a:br>
            <a:r>
              <a:rPr lang="en-US" dirty="0"/>
              <a:t>[</a:t>
            </a:r>
            <a:r>
              <a:rPr lang="en-US" sz="1800" dirty="0"/>
              <a:t>license: https://</a:t>
            </a:r>
            <a:r>
              <a:rPr lang="en-US" sz="1800" dirty="0" err="1"/>
              <a:t>creativecommons.org</a:t>
            </a:r>
            <a:r>
              <a:rPr lang="en-US" sz="1800"/>
              <a:t>/licenses/by-nc/2.5/]</a:t>
            </a:r>
            <a:endParaRPr lang="en-US"/>
          </a:p>
        </p:txBody>
      </p:sp>
    </p:spTree>
    <p:extLst>
      <p:ext uri="{BB962C8B-B14F-4D97-AF65-F5344CB8AC3E}">
        <p14:creationId xmlns:p14="http://schemas.microsoft.com/office/powerpoint/2010/main" val="2966228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264826" y="289017"/>
            <a:ext cx="4352894" cy="1071153"/>
          </a:xfrm>
        </p:spPr>
        <p:txBody>
          <a:bodyPr>
            <a:normAutofit/>
          </a:bodyPr>
          <a:lstStyle/>
          <a:p>
            <a:pPr algn="l"/>
            <a:r>
              <a:rPr lang="en-US" sz="3200" b="1">
                <a:latin typeface="Calibri" panose="020F0502020204030204" pitchFamily="34" charset="0"/>
                <a:cs typeface="Calibri" panose="020F0502020204030204" pitchFamily="34" charset="0"/>
              </a:rPr>
              <a:t>7. </a:t>
            </a:r>
            <a:r>
              <a:rPr lang="en-US" sz="3200" b="1">
                <a:highlight>
                  <a:srgbClr val="FFFF00"/>
                </a:highlight>
                <a:latin typeface="Calibri" panose="020F0502020204030204" pitchFamily="34" charset="0"/>
                <a:cs typeface="Calibri" panose="020F0502020204030204" pitchFamily="34" charset="0"/>
              </a:rPr>
              <a:t>LISTS:</a:t>
            </a:r>
            <a:r>
              <a:rPr lang="en-US" sz="3200" b="1">
                <a:latin typeface="Calibri" panose="020F0502020204030204" pitchFamily="34" charset="0"/>
                <a:cs typeface="Calibri" panose="020F0502020204030204" pitchFamily="34" charset="0"/>
              </a:rPr>
              <a:t> A Fundamental</a:t>
            </a:r>
            <a:br>
              <a:rPr lang="en-US" sz="3200" b="1">
                <a:latin typeface="Calibri" panose="020F0502020204030204" pitchFamily="34" charset="0"/>
                <a:cs typeface="Calibri" panose="020F0502020204030204" pitchFamily="34" charset="0"/>
              </a:rPr>
            </a:br>
            <a:r>
              <a:rPr lang="en-US" sz="3200" b="1">
                <a:latin typeface="Calibri" panose="020F0502020204030204" pitchFamily="34" charset="0"/>
                <a:cs typeface="Calibri" panose="020F0502020204030204" pitchFamily="34" charset="0"/>
              </a:rPr>
              <a:t>Python3 Data Structure</a:t>
            </a:r>
            <a:endParaRPr lang="en-US" sz="32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6B57FA7-F987-5035-4BCC-F48DFEF7307C}"/>
              </a:ext>
            </a:extLst>
          </p:cNvPr>
          <p:cNvPicPr>
            <a:picLocks noChangeAspect="1"/>
          </p:cNvPicPr>
          <p:nvPr/>
        </p:nvPicPr>
        <p:blipFill>
          <a:blip r:embed="rId2"/>
          <a:stretch>
            <a:fillRect/>
          </a:stretch>
        </p:blipFill>
        <p:spPr>
          <a:xfrm>
            <a:off x="5348644" y="289017"/>
            <a:ext cx="6487090" cy="5919470"/>
          </a:xfrm>
          <a:prstGeom prst="rect">
            <a:avLst/>
          </a:prstGeom>
        </p:spPr>
      </p:pic>
      <p:sp>
        <p:nvSpPr>
          <p:cNvPr id="5" name="TextBox 4">
            <a:extLst>
              <a:ext uri="{FF2B5EF4-FFF2-40B4-BE49-F238E27FC236}">
                <a16:creationId xmlns:a16="http://schemas.microsoft.com/office/drawing/2014/main" id="{F322C3DF-3B36-3AEB-033C-6C7512ACB71A}"/>
              </a:ext>
            </a:extLst>
          </p:cNvPr>
          <p:cNvSpPr txBox="1"/>
          <p:nvPr/>
        </p:nvSpPr>
        <p:spPr>
          <a:xfrm>
            <a:off x="5348644" y="6208487"/>
            <a:ext cx="6122445" cy="369332"/>
          </a:xfrm>
          <a:prstGeom prst="rect">
            <a:avLst/>
          </a:prstGeom>
          <a:noFill/>
        </p:spPr>
        <p:txBody>
          <a:bodyPr wrap="none" rtlCol="0">
            <a:spAutoFit/>
          </a:bodyPr>
          <a:lstStyle/>
          <a:p>
            <a:r>
              <a:rPr lang="en-US"/>
              <a:t>Source: https://www.pinterest.com/pin/290834088447075737/</a:t>
            </a:r>
          </a:p>
        </p:txBody>
      </p:sp>
    </p:spTree>
    <p:extLst>
      <p:ext uri="{BB962C8B-B14F-4D97-AF65-F5344CB8AC3E}">
        <p14:creationId xmlns:p14="http://schemas.microsoft.com/office/powerpoint/2010/main" val="39674629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Python3 Lists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r>
              <a:rPr lang="en-US" sz="2400" b="1"/>
              <a:t>Python3 offers basic simple ("atomic") data types such as integers, floats, and strings.</a:t>
            </a:r>
          </a:p>
          <a:p>
            <a:endParaRPr lang="en-US" sz="2400" b="1"/>
          </a:p>
          <a:p>
            <a:r>
              <a:rPr lang="en-US" sz="2400" b="1"/>
              <a:t>Python3 ALSO offers several standard data structures</a:t>
            </a:r>
            <a:r>
              <a:rPr lang="en-US" sz="2400"/>
              <a:t>, including </a:t>
            </a:r>
            <a:r>
              <a:rPr lang="en-US" sz="2400" b="1"/>
              <a:t>lists</a:t>
            </a:r>
            <a:r>
              <a:rPr lang="en-US" sz="2400"/>
              <a:t>, </a:t>
            </a:r>
            <a:r>
              <a:rPr lang="en-US" sz="2400" b="1"/>
              <a:t>dictionaries</a:t>
            </a:r>
            <a:r>
              <a:rPr lang="en-US" sz="2400"/>
              <a:t>, </a:t>
            </a:r>
            <a:r>
              <a:rPr lang="en-US" sz="2400" b="1"/>
              <a:t>sets,</a:t>
            </a:r>
            <a:r>
              <a:rPr lang="en-US" sz="2400"/>
              <a:t> </a:t>
            </a:r>
            <a:r>
              <a:rPr lang="en-US" sz="2400" b="1"/>
              <a:t>tuples, and the ability to create user-defined custom data structures.</a:t>
            </a:r>
            <a:r>
              <a:rPr lang="en-US" sz="2400"/>
              <a:t> Let's start with lists.</a:t>
            </a:r>
          </a:p>
          <a:p>
            <a:endParaRPr lang="en-US" sz="2400"/>
          </a:p>
          <a:p>
            <a:r>
              <a:rPr lang="en-US" sz="2400"/>
              <a:t>Lists:</a:t>
            </a:r>
          </a:p>
          <a:p>
            <a:pPr lvl="1"/>
            <a:r>
              <a:rPr lang="en-US"/>
              <a:t>Lists are </a:t>
            </a:r>
            <a:r>
              <a:rPr lang="en-US" b="1"/>
              <a:t>ordered</a:t>
            </a:r>
            <a:r>
              <a:rPr lang="en-US"/>
              <a:t> sets of comma-separate variables enclosed within </a:t>
            </a:r>
            <a:r>
              <a:rPr lang="en-US" b="1"/>
              <a:t>square bracket</a:t>
            </a:r>
            <a:r>
              <a:rPr lang="en-US"/>
              <a:t>s.</a:t>
            </a:r>
          </a:p>
          <a:p>
            <a:pPr lvl="1"/>
            <a:r>
              <a:rPr lang="en-US"/>
              <a:t>List elements can be </a:t>
            </a:r>
            <a:r>
              <a:rPr lang="en-US" b="1"/>
              <a:t>any</a:t>
            </a:r>
            <a:r>
              <a:rPr lang="en-US"/>
              <a:t> data type (integers, strings, lists, etc.) </a:t>
            </a:r>
          </a:p>
          <a:p>
            <a:pPr lvl="1"/>
            <a:r>
              <a:rPr lang="en-US"/>
              <a:t>Lists are </a:t>
            </a:r>
            <a:r>
              <a:rPr lang="en-US" b="1"/>
              <a:t>changeable</a:t>
            </a:r>
            <a:r>
              <a:rPr lang="en-US"/>
              <a:t>.</a:t>
            </a:r>
          </a:p>
          <a:p>
            <a:pPr lvl="1"/>
            <a:r>
              <a:rPr lang="en-US"/>
              <a:t>Lists can have </a:t>
            </a:r>
            <a:r>
              <a:rPr lang="en-US" b="1"/>
              <a:t>duplicate entries.</a:t>
            </a:r>
          </a:p>
          <a:p>
            <a:pPr lvl="1"/>
            <a:r>
              <a:rPr lang="en-US"/>
              <a:t>Lists act as a substitute for an actual "array" data type.</a:t>
            </a:r>
          </a:p>
          <a:p>
            <a:pPr lvl="1"/>
            <a:r>
              <a:rPr lang="en-US"/>
              <a:t>Many of Python3's most powerful (and most complicated/commonly misunderstood) commands operate on lists.</a:t>
            </a:r>
          </a:p>
        </p:txBody>
      </p:sp>
      <p:sp>
        <p:nvSpPr>
          <p:cNvPr id="4" name="Slide Number Placeholder 3">
            <a:extLst>
              <a:ext uri="{FF2B5EF4-FFF2-40B4-BE49-F238E27FC236}">
                <a16:creationId xmlns:a16="http://schemas.microsoft.com/office/drawing/2014/main" id="{8016CDEF-FCFF-34A3-425E-44181049356D}"/>
              </a:ext>
            </a:extLst>
          </p:cNvPr>
          <p:cNvSpPr>
            <a:spLocks noGrp="1"/>
          </p:cNvSpPr>
          <p:nvPr>
            <p:ph type="sldNum" sz="quarter" idx="12"/>
          </p:nvPr>
        </p:nvSpPr>
        <p:spPr/>
        <p:txBody>
          <a:bodyPr/>
          <a:lstStyle/>
          <a:p>
            <a:fld id="{3FD30764-6A12-1944-9F3A-72E2B79B36CF}" type="slidenum">
              <a:rPr lang="en-US"/>
              <a:t>61</a:t>
            </a:fld>
            <a:endParaRPr lang="en-US"/>
          </a:p>
        </p:txBody>
      </p:sp>
    </p:spTree>
    <p:extLst>
      <p:ext uri="{BB962C8B-B14F-4D97-AF65-F5344CB8AC3E}">
        <p14:creationId xmlns:p14="http://schemas.microsoft.com/office/powerpoint/2010/main" val="12232872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21453"/>
          </a:xfrm>
        </p:spPr>
        <p:txBody>
          <a:bodyPr>
            <a:normAutofit/>
          </a:bodyPr>
          <a:lstStyle/>
          <a:p>
            <a:r>
              <a:rPr lang="en-US" sz="3200" b="1">
                <a:latin typeface="Calibri" panose="020F0502020204030204" pitchFamily="34" charset="0"/>
                <a:cs typeface="Calibri" panose="020F0502020204030204" pitchFamily="34" charset="0"/>
              </a:rPr>
              <a:t>Basics of Creating and Referring To Parts of Lists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54380"/>
            <a:ext cx="11671442" cy="5821081"/>
          </a:xfrm>
        </p:spPr>
        <p:txBody>
          <a:bodyPr>
            <a:normAutofit/>
          </a:bodyPr>
          <a:lstStyle/>
          <a:p>
            <a:pPr>
              <a:spcBef>
                <a:spcPts val="800"/>
              </a:spcBef>
            </a:pPr>
            <a:r>
              <a:rPr lang="en-US" sz="2200" b="1">
                <a:latin typeface="Courier New" panose="02070309020205020404" pitchFamily="49" charset="0"/>
                <a:cs typeface="Courier New" panose="02070309020205020404" pitchFamily="49" charset="0"/>
              </a:rPr>
              <a:t>a_list = [0.8, 0.4, 0.2, 1.5, -3, 0.32, 0.01]</a:t>
            </a:r>
          </a:p>
          <a:p>
            <a:pPr>
              <a:spcBef>
                <a:spcPts val="800"/>
              </a:spcBef>
            </a:pPr>
            <a:r>
              <a:rPr lang="en-US" sz="2200" b="1">
                <a:latin typeface="Courier New" panose="02070309020205020404" pitchFamily="49" charset="0"/>
                <a:cs typeface="Courier New" panose="02070309020205020404" pitchFamily="49" charset="0"/>
              </a:rPr>
              <a:t>print(a_list[</a:t>
            </a:r>
            <a:r>
              <a:rPr lang="en-US" sz="2200" b="1">
                <a:highlight>
                  <a:srgbClr val="FFFF00"/>
                </a:highlight>
                <a:latin typeface="Courier New" panose="02070309020205020404" pitchFamily="49" charset="0"/>
                <a:cs typeface="Courier New" panose="02070309020205020404" pitchFamily="49" charset="0"/>
              </a:rPr>
              <a:t>3</a:t>
            </a:r>
            <a:r>
              <a:rPr lang="en-US" sz="2200" b="1">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sym typeface="Wingdings" pitchFamily="2" charset="2"/>
              </a:rPr>
              <a:t> </a:t>
            </a:r>
            <a:r>
              <a:rPr lang="en-US" sz="2200" b="1" i="1" u="sng">
                <a:highlight>
                  <a:srgbClr val="FFFF00"/>
                </a:highlight>
                <a:latin typeface="Courier New" panose="02070309020205020404" pitchFamily="49" charset="0"/>
                <a:cs typeface="Courier New" panose="02070309020205020404" pitchFamily="49" charset="0"/>
                <a:sym typeface="Wingdings" pitchFamily="2" charset="2"/>
              </a:rPr>
              <a:t>4th</a:t>
            </a:r>
            <a:r>
              <a:rPr lang="en-US" sz="2200" b="1">
                <a:latin typeface="Courier New" panose="02070309020205020404" pitchFamily="49" charset="0"/>
                <a:cs typeface="Courier New" panose="02070309020205020404" pitchFamily="49" charset="0"/>
                <a:sym typeface="Wingdings" pitchFamily="2" charset="2"/>
              </a:rPr>
              <a:t> item in the list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1.5</a:t>
            </a:r>
          </a:p>
          <a:p>
            <a:pPr>
              <a:spcBef>
                <a:spcPts val="800"/>
              </a:spcBef>
            </a:pPr>
            <a:r>
              <a:rPr lang="en-US" sz="2200" b="1">
                <a:latin typeface="Courier New" panose="02070309020205020404" pitchFamily="49" charset="0"/>
                <a:cs typeface="Courier New" panose="02070309020205020404" pitchFamily="49" charset="0"/>
              </a:rPr>
              <a:t>print(a_list[</a:t>
            </a:r>
            <a:r>
              <a:rPr lang="en-US" sz="2200" b="1">
                <a:highlight>
                  <a:srgbClr val="FFFF00"/>
                </a:highlight>
                <a:latin typeface="Courier New" panose="02070309020205020404" pitchFamily="49" charset="0"/>
                <a:cs typeface="Courier New" panose="02070309020205020404" pitchFamily="49" charset="0"/>
              </a:rPr>
              <a:t>-</a:t>
            </a:r>
            <a:r>
              <a:rPr lang="en-US" sz="2200" b="1">
                <a:latin typeface="Courier New" panose="02070309020205020404" pitchFamily="49" charset="0"/>
                <a:cs typeface="Courier New" panose="02070309020205020404" pitchFamily="49" charset="0"/>
              </a:rPr>
              <a:t>2])   </a:t>
            </a:r>
            <a:r>
              <a:rPr lang="en-US" sz="2200" b="1">
                <a:latin typeface="Courier New" panose="02070309020205020404" pitchFamily="49" charset="0"/>
                <a:cs typeface="Courier New" panose="02070309020205020404" pitchFamily="49" charset="0"/>
                <a:sym typeface="Wingdings" pitchFamily="2" charset="2"/>
              </a:rPr>
              <a:t> counting inward from the right hand side</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0.32</a:t>
            </a:r>
          </a:p>
          <a:p>
            <a:pPr>
              <a:spcBef>
                <a:spcPts val="800"/>
              </a:spcBef>
              <a:spcAft>
                <a:spcPts val="800"/>
              </a:spcAft>
            </a:pPr>
            <a:r>
              <a:rPr lang="en-US" sz="2200" b="1">
                <a:latin typeface="Courier New" panose="02070309020205020404" pitchFamily="49" charset="0"/>
                <a:cs typeface="Courier New" panose="02070309020205020404" pitchFamily="49" charset="0"/>
              </a:rPr>
              <a:t>print(a_list[2</a:t>
            </a:r>
            <a:r>
              <a:rPr lang="en-US" sz="2200" b="1">
                <a:highlight>
                  <a:srgbClr val="FFFF00"/>
                </a:highlight>
                <a:latin typeface="Courier New" panose="02070309020205020404" pitchFamily="49" charset="0"/>
                <a:cs typeface="Courier New" panose="02070309020205020404" pitchFamily="49" charset="0"/>
              </a:rPr>
              <a:t>:</a:t>
            </a:r>
            <a:r>
              <a:rPr lang="en-US" sz="2200" b="1">
                <a:latin typeface="Courier New" panose="02070309020205020404" pitchFamily="49" charset="0"/>
                <a:cs typeface="Courier New" panose="02070309020205020404" pitchFamily="49" charset="0"/>
              </a:rPr>
              <a:t>5])  </a:t>
            </a:r>
            <a:r>
              <a:rPr lang="en-US" sz="2200" b="1">
                <a:latin typeface="Courier New" panose="02070309020205020404" pitchFamily="49" charset="0"/>
                <a:cs typeface="Courier New" panose="02070309020205020404" pitchFamily="49" charset="0"/>
                <a:sym typeface="Wingdings" pitchFamily="2" charset="2"/>
              </a:rPr>
              <a:t> starting and ending indicies (a "slice")</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[0.2, 1.5, -3]</a:t>
            </a:r>
          </a:p>
          <a:p>
            <a:pPr>
              <a:spcBef>
                <a:spcPts val="800"/>
              </a:spcBef>
            </a:pPr>
            <a:r>
              <a:rPr lang="en-US" sz="2400">
                <a:latin typeface="Calibri" panose="020F0502020204030204" pitchFamily="34" charset="0"/>
                <a:cs typeface="Calibri" panose="020F0502020204030204" pitchFamily="34" charset="0"/>
              </a:rPr>
              <a:t>The above examples are numeric, but elements could have been strings, dictionaries, etc.</a:t>
            </a:r>
          </a:p>
          <a:p>
            <a:pPr marL="457200" indent="0">
              <a:lnSpc>
                <a:spcPct val="100000"/>
              </a:lnSpc>
              <a:spcBef>
                <a:spcPts val="0"/>
              </a:spcBef>
              <a:buNone/>
            </a:pPr>
            <a:endParaRPr lang="en-US" sz="2000">
              <a:latin typeface="Courier New" panose="02070309020205020404" pitchFamily="49" charset="0"/>
              <a:cs typeface="Courier New" panose="02070309020205020404" pitchFamily="49" charset="0"/>
            </a:endParaRPr>
          </a:p>
          <a:p>
            <a:pPr marL="457200" indent="0">
              <a:lnSpc>
                <a:spcPct val="100000"/>
              </a:lnSpc>
              <a:spcBef>
                <a:spcPts val="0"/>
              </a:spcBef>
              <a:buNone/>
            </a:pPr>
            <a:r>
              <a:rPr lang="en-US" sz="2000" b="1">
                <a:latin typeface="Courier New" panose="02070309020205020404" pitchFamily="49" charset="0"/>
                <a:cs typeface="Courier New" panose="02070309020205020404" pitchFamily="49" charset="0"/>
              </a:rPr>
              <a:t>b_list = [{'name': 'Bob Smith',</a:t>
            </a:r>
          </a:p>
          <a:p>
            <a:pPr marL="457200" indent="0">
              <a:lnSpc>
                <a:spcPct val="100000"/>
              </a:lnSpc>
              <a:spcBef>
                <a:spcPts val="0"/>
              </a:spcBef>
              <a:buNone/>
            </a:pPr>
            <a:r>
              <a:rPr lang="en-US" sz="2000" b="1">
                <a:latin typeface="Courier New" panose="02070309020205020404" pitchFamily="49" charset="0"/>
                <a:cs typeface="Courier New" panose="02070309020205020404" pitchFamily="49" charset="0"/>
              </a:rPr>
              <a:t>           'email_address': 'bsmith@protonmail.com',</a:t>
            </a:r>
          </a:p>
          <a:p>
            <a:pPr marL="457200" indent="0">
              <a:lnSpc>
                <a:spcPct val="100000"/>
              </a:lnSpc>
              <a:spcBef>
                <a:spcPts val="0"/>
              </a:spcBef>
              <a:buNone/>
            </a:pPr>
            <a:r>
              <a:rPr lang="en-US" sz="2000" b="1">
                <a:latin typeface="Courier New" panose="02070309020205020404" pitchFamily="49" charset="0"/>
                <a:cs typeface="Courier New" panose="02070309020205020404" pitchFamily="49" charset="0"/>
              </a:rPr>
              <a:t>           'html_format_email': False},</a:t>
            </a:r>
          </a:p>
          <a:p>
            <a:pPr marL="457200" indent="0">
              <a:lnSpc>
                <a:spcPct val="100000"/>
              </a:lnSpc>
              <a:spcBef>
                <a:spcPts val="0"/>
              </a:spcBef>
              <a:buNone/>
            </a:pPr>
            <a:r>
              <a:rPr lang="en-US" sz="2000" b="1">
                <a:latin typeface="Courier New" panose="02070309020205020404" pitchFamily="49" charset="0"/>
                <a:cs typeface="Courier New" panose="02070309020205020404" pitchFamily="49" charset="0"/>
              </a:rPr>
              <a:t>          {'name': 'Jane Doe',</a:t>
            </a:r>
          </a:p>
          <a:p>
            <a:pPr marL="457200" indent="0">
              <a:lnSpc>
                <a:spcPct val="100000"/>
              </a:lnSpc>
              <a:spcBef>
                <a:spcPts val="0"/>
              </a:spcBef>
              <a:buNone/>
            </a:pPr>
            <a:r>
              <a:rPr lang="en-US" sz="2000" b="1">
                <a:latin typeface="Courier New" panose="02070309020205020404" pitchFamily="49" charset="0"/>
                <a:cs typeface="Courier New" panose="02070309020205020404" pitchFamily="49" charset="0"/>
              </a:rPr>
              <a:t>           'email_address': 'jane@apple.com',</a:t>
            </a:r>
          </a:p>
          <a:p>
            <a:pPr marL="457200" indent="0">
              <a:lnSpc>
                <a:spcPct val="100000"/>
              </a:lnSpc>
              <a:spcBef>
                <a:spcPts val="0"/>
              </a:spcBef>
              <a:buNone/>
            </a:pPr>
            <a:r>
              <a:rPr lang="en-US" sz="2000" b="1">
                <a:latin typeface="Courier New" panose="02070309020205020404" pitchFamily="49" charset="0"/>
                <a:cs typeface="Courier New" panose="02070309020205020404" pitchFamily="49" charset="0"/>
              </a:rPr>
              <a:t>           'html_format_email': True}]</a:t>
            </a:r>
          </a:p>
          <a:p>
            <a:pPr marL="457200" indent="0">
              <a:lnSpc>
                <a:spcPct val="100000"/>
              </a:lnSpc>
              <a:spcBef>
                <a:spcPts val="0"/>
              </a:spcBef>
              <a:buNone/>
            </a:pPr>
            <a:r>
              <a:rPr lang="en-US" sz="2000" b="1">
                <a:latin typeface="Courier New" panose="02070309020205020404" pitchFamily="49" charset="0"/>
                <a:cs typeface="Courier New" panose="02070309020205020404" pitchFamily="49" charset="0"/>
              </a:rPr>
              <a:t>for obs in b_list:</a:t>
            </a:r>
          </a:p>
          <a:p>
            <a:pPr marL="457200" indent="0">
              <a:lnSpc>
                <a:spcPct val="100000"/>
              </a:lnSpc>
              <a:spcBef>
                <a:spcPts val="0"/>
              </a:spcBef>
              <a:buNone/>
            </a:pPr>
            <a:r>
              <a:rPr lang="en-US" sz="2000" b="1">
                <a:latin typeface="Courier New" panose="02070309020205020404" pitchFamily="49" charset="0"/>
                <a:cs typeface="Courier New" panose="02070309020205020404" pitchFamily="49" charset="0"/>
              </a:rPr>
              <a:t>    print(obs)</a:t>
            </a:r>
          </a:p>
          <a:p>
            <a:pPr marL="0" indent="0">
              <a:spcBef>
                <a:spcPts val="800"/>
              </a:spcBef>
              <a:buNone/>
            </a:pPr>
            <a:endParaRPr lang="en-US" sz="220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1985224B-51A2-4BE0-8DFE-84C10B04B5FF}"/>
              </a:ext>
            </a:extLst>
          </p:cNvPr>
          <p:cNvSpPr>
            <a:spLocks noGrp="1"/>
          </p:cNvSpPr>
          <p:nvPr>
            <p:ph type="sldNum" sz="quarter" idx="12"/>
          </p:nvPr>
        </p:nvSpPr>
        <p:spPr/>
        <p:txBody>
          <a:bodyPr/>
          <a:lstStyle/>
          <a:p>
            <a:fld id="{3FD30764-6A12-1944-9F3A-72E2B79B36CF}" type="slidenum">
              <a:rPr lang="en-US"/>
              <a:t>62</a:t>
            </a:fld>
            <a:endParaRPr lang="en-US"/>
          </a:p>
        </p:txBody>
      </p:sp>
    </p:spTree>
    <p:extLst>
      <p:ext uri="{BB962C8B-B14F-4D97-AF65-F5344CB8AC3E}">
        <p14:creationId xmlns:p14="http://schemas.microsoft.com/office/powerpoint/2010/main" val="1407169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509072"/>
          </a:xfrm>
        </p:spPr>
        <p:txBody>
          <a:bodyPr>
            <a:normAutofit/>
          </a:bodyPr>
          <a:lstStyle/>
          <a:p>
            <a:r>
              <a:rPr lang="en-US" sz="3200" b="1">
                <a:latin typeface="Calibri" panose="020F0502020204030204" pitchFamily="34" charset="0"/>
                <a:cs typeface="Calibri" panose="020F0502020204030204" pitchFamily="34" charset="0"/>
              </a:rPr>
              <a:t>Some Approaches to Performing List "Surgery"</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81306"/>
            <a:ext cx="11671442" cy="5594155"/>
          </a:xfrm>
        </p:spPr>
        <p:txBody>
          <a:bodyPr>
            <a:normAutofit/>
          </a:bodyPr>
          <a:lstStyle/>
          <a:p>
            <a:pPr>
              <a:spcBef>
                <a:spcPts val="800"/>
              </a:spcBef>
            </a:pPr>
            <a:r>
              <a:rPr lang="en-US" sz="2200" b="1">
                <a:latin typeface="Courier New" panose="02070309020205020404" pitchFamily="49" charset="0"/>
                <a:cs typeface="Courier New" panose="02070309020205020404" pitchFamily="49" charset="0"/>
              </a:rPr>
              <a:t>some_list = []</a:t>
            </a:r>
          </a:p>
          <a:p>
            <a:pPr>
              <a:spcBef>
                <a:spcPts val="800"/>
              </a:spcBef>
            </a:pPr>
            <a:r>
              <a:rPr lang="en-US" sz="2200" b="1">
                <a:latin typeface="Courier New" panose="02070309020205020404" pitchFamily="49" charset="0"/>
                <a:cs typeface="Courier New" panose="02070309020205020404" pitchFamily="49" charset="0"/>
              </a:rPr>
              <a:t>some_list.</a:t>
            </a:r>
            <a:r>
              <a:rPr lang="en-US" sz="2200" b="1">
                <a:highlight>
                  <a:srgbClr val="FFFF00"/>
                </a:highlight>
                <a:latin typeface="Courier New" panose="02070309020205020404" pitchFamily="49" charset="0"/>
                <a:cs typeface="Courier New" panose="02070309020205020404" pitchFamily="49" charset="0"/>
              </a:rPr>
              <a:t>append</a:t>
            </a:r>
            <a:r>
              <a:rPr lang="en-US" sz="2200" b="1">
                <a:latin typeface="Courier New" panose="02070309020205020404" pitchFamily="49" charset="0"/>
                <a:cs typeface="Courier New" panose="02070309020205020404" pitchFamily="49" charset="0"/>
              </a:rPr>
              <a:t>('hamburger')</a:t>
            </a:r>
          </a:p>
          <a:p>
            <a:pPr>
              <a:spcBef>
                <a:spcPts val="800"/>
              </a:spcBef>
            </a:pPr>
            <a:r>
              <a:rPr lang="en-US" sz="2200" b="1">
                <a:latin typeface="Courier New" panose="02070309020205020404" pitchFamily="49" charset="0"/>
                <a:cs typeface="Courier New" panose="02070309020205020404" pitchFamily="49" charset="0"/>
              </a:rPr>
              <a:t>some_list.</a:t>
            </a:r>
            <a:r>
              <a:rPr lang="en-US" sz="2200" b="1">
                <a:highlight>
                  <a:srgbClr val="FFFF00"/>
                </a:highlight>
                <a:latin typeface="Courier New" panose="02070309020205020404" pitchFamily="49" charset="0"/>
                <a:cs typeface="Courier New" panose="02070309020205020404" pitchFamily="49" charset="0"/>
              </a:rPr>
              <a:t>extend</a:t>
            </a:r>
            <a:r>
              <a:rPr lang="en-US" sz="2200" b="1">
                <a:latin typeface="Courier New" panose="02070309020205020404" pitchFamily="49" charset="0"/>
                <a:cs typeface="Courier New" panose="02070309020205020404" pitchFamily="49" charset="0"/>
              </a:rPr>
              <a:t>(</a:t>
            </a:r>
            <a:r>
              <a:rPr lang="en-US" sz="2200" b="1">
                <a:highlight>
                  <a:srgbClr val="00FF00"/>
                </a:highlight>
                <a:latin typeface="Courier New" panose="02070309020205020404" pitchFamily="49" charset="0"/>
                <a:cs typeface="Courier New" panose="02070309020205020404" pitchFamily="49" charset="0"/>
              </a:rPr>
              <a:t>[</a:t>
            </a:r>
            <a:r>
              <a:rPr lang="en-US" sz="2200" b="1">
                <a:latin typeface="Courier New" panose="02070309020205020404" pitchFamily="49" charset="0"/>
                <a:cs typeface="Courier New" panose="02070309020205020404" pitchFamily="49" charset="0"/>
              </a:rPr>
              <a:t>'fries', 'soda'</a:t>
            </a:r>
            <a:r>
              <a:rPr lang="en-US" sz="2200" b="1">
                <a:highlight>
                  <a:srgbClr val="00FF00"/>
                </a:highlight>
                <a:latin typeface="Courier New" panose="02070309020205020404" pitchFamily="49" charset="0"/>
                <a:cs typeface="Courier New" panose="02070309020205020404" pitchFamily="49" charset="0"/>
              </a:rPr>
              <a:t>]</a:t>
            </a:r>
            <a:r>
              <a:rPr lang="en-US" sz="2200" b="1">
                <a:latin typeface="Courier New" panose="02070309020205020404" pitchFamily="49" charset="0"/>
                <a:cs typeface="Courier New" panose="02070309020205020404" pitchFamily="49" charset="0"/>
              </a:rPr>
              <a:t>)</a:t>
            </a:r>
          </a:p>
          <a:p>
            <a:pPr>
              <a:spcBef>
                <a:spcPts val="800"/>
              </a:spcBef>
            </a:pPr>
            <a:r>
              <a:rPr lang="en-US" sz="2200" b="1">
                <a:latin typeface="Courier New" panose="02070309020205020404" pitchFamily="49" charset="0"/>
                <a:cs typeface="Courier New" panose="02070309020205020404" pitchFamily="49" charset="0"/>
              </a:rPr>
              <a:t>print(some_list)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['hamburger', 'fries', 'soda']    	</a:t>
            </a:r>
            <a:r>
              <a:rPr lang="en-US" sz="2400">
                <a:latin typeface="Calibri" panose="020F0502020204030204" pitchFamily="34" charset="0"/>
                <a:cs typeface="Calibri" panose="020F0502020204030204" pitchFamily="34" charset="0"/>
                <a:sym typeface="Wingdings" pitchFamily="2" charset="2"/>
              </a:rPr>
              <a:t> the added list items are "flattened"</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pPr>
              <a:spcBef>
                <a:spcPts val="800"/>
              </a:spcBef>
            </a:pPr>
            <a:r>
              <a:rPr lang="en-US" sz="2200" b="1">
                <a:latin typeface="Courier New" panose="02070309020205020404" pitchFamily="49" charset="0"/>
                <a:cs typeface="Courier New" panose="02070309020205020404" pitchFamily="49" charset="0"/>
              </a:rPr>
              <a:t>some_list.</a:t>
            </a:r>
            <a:r>
              <a:rPr lang="en-US" sz="2200" b="1">
                <a:highlight>
                  <a:srgbClr val="FFFF00"/>
                </a:highlight>
                <a:latin typeface="Courier New" panose="02070309020205020404" pitchFamily="49" charset="0"/>
                <a:cs typeface="Courier New" panose="02070309020205020404" pitchFamily="49" charset="0"/>
              </a:rPr>
              <a:t>remove</a:t>
            </a:r>
            <a:r>
              <a:rPr lang="en-US" sz="2200" b="1">
                <a:latin typeface="Courier New" panose="02070309020205020404" pitchFamily="49" charset="0"/>
                <a:cs typeface="Courier New" panose="02070309020205020404" pitchFamily="49" charset="0"/>
              </a:rPr>
              <a:t>('hamburger')</a:t>
            </a:r>
          </a:p>
          <a:p>
            <a:pPr>
              <a:spcBef>
                <a:spcPts val="800"/>
              </a:spcBef>
            </a:pPr>
            <a:r>
              <a:rPr lang="en-US" sz="2200" b="1">
                <a:latin typeface="Courier New" panose="02070309020205020404" pitchFamily="49" charset="0"/>
                <a:cs typeface="Courier New" panose="02070309020205020404" pitchFamily="49" charset="0"/>
              </a:rPr>
              <a:t>some_list.</a:t>
            </a:r>
            <a:r>
              <a:rPr lang="en-US" sz="2200" b="1">
                <a:highlight>
                  <a:srgbClr val="FFFF00"/>
                </a:highlight>
                <a:latin typeface="Courier New" panose="02070309020205020404" pitchFamily="49" charset="0"/>
                <a:cs typeface="Courier New" panose="02070309020205020404" pitchFamily="49" charset="0"/>
              </a:rPr>
              <a:t>insert</a:t>
            </a:r>
            <a:r>
              <a:rPr lang="en-US" sz="2200" b="1">
                <a:latin typeface="Courier New" panose="02070309020205020404" pitchFamily="49" charset="0"/>
                <a:cs typeface="Courier New" panose="02070309020205020404" pitchFamily="49" charset="0"/>
              </a:rPr>
              <a:t>(</a:t>
            </a:r>
            <a:r>
              <a:rPr lang="en-US" sz="2200" b="1">
                <a:highlight>
                  <a:srgbClr val="FFFF00"/>
                </a:highlight>
                <a:latin typeface="Courier New" panose="02070309020205020404" pitchFamily="49" charset="0"/>
                <a:cs typeface="Courier New" panose="02070309020205020404" pitchFamily="49" charset="0"/>
              </a:rPr>
              <a:t>0</a:t>
            </a:r>
            <a:r>
              <a:rPr lang="en-US" sz="2200" b="1">
                <a:latin typeface="Courier New" panose="02070309020205020404" pitchFamily="49" charset="0"/>
                <a:cs typeface="Courier New" panose="02070309020205020404" pitchFamily="49" charset="0"/>
              </a:rPr>
              <a:t>,'cheeseburger')	</a:t>
            </a:r>
            <a:r>
              <a:rPr lang="en-US" sz="2400">
                <a:latin typeface="Calibri" panose="020F0502020204030204" pitchFamily="34" charset="0"/>
                <a:cs typeface="Calibri" panose="020F0502020204030204" pitchFamily="34" charset="0"/>
                <a:sym typeface="Wingdings" pitchFamily="2" charset="2"/>
              </a:rPr>
              <a:t> "0" means at the start of the list</a:t>
            </a:r>
            <a:endParaRPr lang="en-US" sz="2400">
              <a:latin typeface="Calibri" panose="020F0502020204030204" pitchFamily="34" charset="0"/>
              <a:cs typeface="Calibri" panose="020F0502020204030204" pitchFamily="34" charset="0"/>
            </a:endParaRPr>
          </a:p>
          <a:p>
            <a:pPr>
              <a:spcBef>
                <a:spcPts val="800"/>
              </a:spcBef>
            </a:pPr>
            <a:r>
              <a:rPr lang="en-US" sz="2200" b="1">
                <a:latin typeface="Courier New" panose="02070309020205020404" pitchFamily="49" charset="0"/>
                <a:cs typeface="Courier New" panose="02070309020205020404" pitchFamily="49" charset="0"/>
              </a:rPr>
              <a:t>print(some_list)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['cheeseburger', 'fries', 'soda']</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pPr>
              <a:spcBef>
                <a:spcPts val="800"/>
              </a:spcBef>
            </a:pPr>
            <a:r>
              <a:rPr lang="en-US" sz="2200" b="1">
                <a:latin typeface="Courier New" panose="02070309020205020404" pitchFamily="49" charset="0"/>
                <a:cs typeface="Courier New" panose="02070309020205020404" pitchFamily="49" charset="0"/>
              </a:rPr>
              <a:t>some_list</a:t>
            </a:r>
            <a:r>
              <a:rPr lang="en-US" sz="2200" b="1">
                <a:highlight>
                  <a:srgbClr val="FFFF00"/>
                </a:highlight>
                <a:latin typeface="Courier New" panose="02070309020205020404" pitchFamily="49" charset="0"/>
                <a:cs typeface="Courier New" panose="02070309020205020404" pitchFamily="49" charset="0"/>
              </a:rPr>
              <a:t>[1]</a:t>
            </a:r>
            <a:r>
              <a:rPr lang="en-US" sz="2200" b="1">
                <a:latin typeface="Courier New" panose="02070309020205020404" pitchFamily="49" charset="0"/>
                <a:cs typeface="Courier New" panose="02070309020205020404" pitchFamily="49" charset="0"/>
              </a:rPr>
              <a:t> = 'onion rings'		</a:t>
            </a:r>
            <a:r>
              <a:rPr lang="en-US" sz="2400">
                <a:latin typeface="Calibri" panose="020F0502020204030204" pitchFamily="34" charset="0"/>
                <a:cs typeface="Calibri" panose="020F0502020204030204" pitchFamily="34" charset="0"/>
                <a:sym typeface="Wingdings" pitchFamily="2" charset="2"/>
              </a:rPr>
              <a:t> update a specific list element</a:t>
            </a:r>
            <a:endParaRPr lang="en-US" sz="2400">
              <a:latin typeface="Calibri" panose="020F0502020204030204" pitchFamily="34" charset="0"/>
              <a:cs typeface="Calibri" panose="020F0502020204030204" pitchFamily="34" charset="0"/>
            </a:endParaRPr>
          </a:p>
          <a:p>
            <a:pPr>
              <a:spcBef>
                <a:spcPts val="800"/>
              </a:spcBef>
            </a:pPr>
            <a:r>
              <a:rPr lang="en-US" sz="2200" b="1">
                <a:latin typeface="Courier New" panose="02070309020205020404" pitchFamily="49" charset="0"/>
                <a:cs typeface="Courier New" panose="02070309020205020404" pitchFamily="49" charset="0"/>
              </a:rPr>
              <a:t>print(some_list)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['cheeseburger', 'onion rings', 'soda']</a:t>
            </a:r>
          </a:p>
          <a:p>
            <a:pPr>
              <a:spcBef>
                <a:spcPts val="800"/>
              </a:spcBef>
            </a:pPr>
            <a:endParaRPr lang="en-US" sz="220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3D9DA22B-B37D-7D85-F89F-311068197A1C}"/>
              </a:ext>
            </a:extLst>
          </p:cNvPr>
          <p:cNvSpPr>
            <a:spLocks noGrp="1"/>
          </p:cNvSpPr>
          <p:nvPr>
            <p:ph type="sldNum" sz="quarter" idx="12"/>
          </p:nvPr>
        </p:nvSpPr>
        <p:spPr/>
        <p:txBody>
          <a:bodyPr/>
          <a:lstStyle/>
          <a:p>
            <a:fld id="{3FD30764-6A12-1944-9F3A-72E2B79B36CF}" type="slidenum">
              <a:rPr lang="en-US"/>
              <a:t>63</a:t>
            </a:fld>
            <a:endParaRPr lang="en-US"/>
          </a:p>
        </p:txBody>
      </p:sp>
    </p:spTree>
    <p:extLst>
      <p:ext uri="{BB962C8B-B14F-4D97-AF65-F5344CB8AC3E}">
        <p14:creationId xmlns:p14="http://schemas.microsoft.com/office/powerpoint/2010/main" val="2780152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21453"/>
          </a:xfrm>
        </p:spPr>
        <p:txBody>
          <a:bodyPr>
            <a:normAutofit/>
          </a:bodyPr>
          <a:lstStyle/>
          <a:p>
            <a:pPr>
              <a:spcBef>
                <a:spcPts val="800"/>
              </a:spcBef>
            </a:pPr>
            <a:r>
              <a:rPr lang="en-US" sz="3200" b="1">
                <a:latin typeface="Calibri" panose="020F0502020204030204" pitchFamily="34" charset="0"/>
                <a:cs typeface="Calibri" panose="020F0502020204030204" pitchFamily="34" charset="0"/>
              </a:rPr>
              <a:t>Two common errors when working with list functions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54380"/>
            <a:ext cx="11671442" cy="5821081"/>
          </a:xfrm>
        </p:spPr>
        <p:txBody>
          <a:bodyPr>
            <a:normAutofit/>
          </a:bodyPr>
          <a:lstStyle/>
          <a:p>
            <a:pPr>
              <a:spcBef>
                <a:spcPts val="800"/>
              </a:spcBef>
            </a:pPr>
            <a:r>
              <a:rPr lang="en-US" sz="2400">
                <a:latin typeface="Calibri" panose="020F0502020204030204" pitchFamily="34" charset="0"/>
                <a:cs typeface="Calibri" panose="020F0502020204030204" pitchFamily="34" charset="0"/>
              </a:rPr>
              <a:t>Some fn's work on lists </a:t>
            </a:r>
            <a:r>
              <a:rPr lang="en-US" sz="2400" b="1">
                <a:latin typeface="Calibri" panose="020F0502020204030204" pitchFamily="34" charset="0"/>
                <a:cs typeface="Calibri" panose="020F0502020204030204" pitchFamily="34" charset="0"/>
              </a:rPr>
              <a:t>"</a:t>
            </a:r>
            <a:r>
              <a:rPr lang="en-US" sz="2400" b="1" u="sng">
                <a:latin typeface="Calibri" panose="020F0502020204030204" pitchFamily="34" charset="0"/>
                <a:cs typeface="Calibri" panose="020F0502020204030204" pitchFamily="34" charset="0"/>
              </a:rPr>
              <a:t>in place</a:t>
            </a:r>
            <a:r>
              <a:rPr lang="en-US" sz="2400" b="1">
                <a:latin typeface="Calibri" panose="020F0502020204030204" pitchFamily="34" charset="0"/>
                <a:cs typeface="Calibri" panose="020F0502020204030204" pitchFamily="34" charset="0"/>
              </a:rPr>
              <a:t>"</a:t>
            </a:r>
            <a:r>
              <a:rPr lang="en-US" sz="2400">
                <a:latin typeface="Calibri" panose="020F0502020204030204" pitchFamily="34" charset="0"/>
                <a:cs typeface="Calibri" panose="020F0502020204030204" pitchFamily="34" charset="0"/>
              </a:rPr>
              <a:t> (top of the preceding slide); other fn's output a </a:t>
            </a:r>
            <a:r>
              <a:rPr lang="en-US" sz="2400" b="1" u="sng">
                <a:latin typeface="Calibri" panose="020F0502020204030204" pitchFamily="34" charset="0"/>
                <a:cs typeface="Calibri" panose="020F0502020204030204" pitchFamily="34" charset="0"/>
              </a:rPr>
              <a:t>new list. </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Functions may be offered in BOTH variants. Classic example -- </a:t>
            </a:r>
            <a:r>
              <a:rPr lang="en-US" sz="2400" b="1">
                <a:latin typeface="Calibri" panose="020F0502020204030204" pitchFamily="34" charset="0"/>
                <a:cs typeface="Calibri" panose="020F0502020204030204" pitchFamily="34" charset="0"/>
              </a:rPr>
              <a:t>sort()</a:t>
            </a:r>
            <a:r>
              <a:rPr lang="en-US" sz="2400">
                <a:latin typeface="Calibri" panose="020F0502020204030204" pitchFamily="34" charset="0"/>
                <a:cs typeface="Calibri" panose="020F0502020204030204" pitchFamily="34" charset="0"/>
              </a:rPr>
              <a:t> vs </a:t>
            </a:r>
            <a:r>
              <a:rPr lang="en-US" sz="2400" b="1">
                <a:latin typeface="Calibri" panose="020F0502020204030204" pitchFamily="34" charset="0"/>
                <a:cs typeface="Calibri" panose="020F0502020204030204" pitchFamily="34" charset="0"/>
              </a:rPr>
              <a:t>sort</a:t>
            </a:r>
            <a:r>
              <a:rPr lang="en-US" sz="2400" b="1">
                <a:highlight>
                  <a:srgbClr val="FFFF00"/>
                </a:highlight>
                <a:latin typeface="Calibri" panose="020F0502020204030204" pitchFamily="34" charset="0"/>
                <a:cs typeface="Calibri" panose="020F0502020204030204" pitchFamily="34" charset="0"/>
              </a:rPr>
              <a:t>ed</a:t>
            </a:r>
            <a:r>
              <a:rPr lang="en-US" sz="2400" b="1">
                <a:latin typeface="Calibri" panose="020F0502020204030204" pitchFamily="34" charset="0"/>
                <a:cs typeface="Calibri" panose="020F0502020204030204" pitchFamily="34" charset="0"/>
              </a:rPr>
              <a:t>():</a:t>
            </a:r>
            <a:r>
              <a:rPr lang="en-US" sz="2400">
                <a:latin typeface="Calibri" panose="020F0502020204030204" pitchFamily="34" charset="0"/>
                <a:cs typeface="Calibri" panose="020F0502020204030204" pitchFamily="34" charset="0"/>
              </a:rPr>
              <a:t> </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	</a:t>
            </a:r>
            <a:r>
              <a:rPr lang="en-US" sz="2400" b="1">
                <a:latin typeface="Calibri" panose="020F0502020204030204" pitchFamily="34" charset="0"/>
                <a:cs typeface="Calibri" panose="020F0502020204030204" pitchFamily="34" charset="0"/>
              </a:rPr>
              <a:t>sort()</a:t>
            </a:r>
            <a:r>
              <a:rPr lang="en-US" sz="2400">
                <a:latin typeface="Calibri" panose="020F0502020204030204" pitchFamily="34" charset="0"/>
                <a:cs typeface="Calibri" panose="020F0502020204030204" pitchFamily="34" charset="0"/>
              </a:rPr>
              <a:t> sorts an existing list </a:t>
            </a:r>
            <a:r>
              <a:rPr lang="en-US" sz="2400" b="1">
                <a:latin typeface="Calibri" panose="020F0502020204030204" pitchFamily="34" charset="0"/>
                <a:cs typeface="Calibri" panose="020F0502020204030204" pitchFamily="34" charset="0"/>
              </a:rPr>
              <a:t>in place.</a:t>
            </a:r>
            <a:r>
              <a:rPr lang="en-US" sz="2400">
                <a:latin typeface="Calibri" panose="020F0502020204030204" pitchFamily="34" charset="0"/>
                <a:cs typeface="Calibri" panose="020F0502020204030204" pitchFamily="34" charset="0"/>
              </a:rPr>
              <a:t> </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	</a:t>
            </a:r>
            <a:r>
              <a:rPr lang="en-US" sz="2400" b="1">
                <a:latin typeface="Calibri" panose="020F0502020204030204" pitchFamily="34" charset="0"/>
                <a:cs typeface="Calibri" panose="020F0502020204030204" pitchFamily="34" charset="0"/>
              </a:rPr>
              <a:t>sort</a:t>
            </a:r>
            <a:r>
              <a:rPr lang="en-US" sz="2400" b="1">
                <a:highlight>
                  <a:srgbClr val="FFFF00"/>
                </a:highlight>
                <a:latin typeface="Calibri" panose="020F0502020204030204" pitchFamily="34" charset="0"/>
                <a:cs typeface="Calibri" panose="020F0502020204030204" pitchFamily="34" charset="0"/>
              </a:rPr>
              <a:t>ed</a:t>
            </a:r>
            <a:r>
              <a:rPr lang="en-US" sz="2400" b="1">
                <a:latin typeface="Calibri" panose="020F0502020204030204" pitchFamily="34" charset="0"/>
                <a:cs typeface="Calibri" panose="020F0502020204030204" pitchFamily="34" charset="0"/>
              </a:rPr>
              <a:t>()</a:t>
            </a:r>
            <a:r>
              <a:rPr lang="en-US" sz="2400">
                <a:latin typeface="Calibri" panose="020F0502020204030204" pitchFamily="34" charset="0"/>
                <a:cs typeface="Calibri" panose="020F0502020204030204" pitchFamily="34" charset="0"/>
              </a:rPr>
              <a:t> produces a </a:t>
            </a:r>
            <a:r>
              <a:rPr lang="en-US" sz="2400" b="1">
                <a:latin typeface="Calibri" panose="020F0502020204030204" pitchFamily="34" charset="0"/>
                <a:cs typeface="Calibri" panose="020F0502020204030204" pitchFamily="34" charset="0"/>
              </a:rPr>
              <a:t>new sorted list</a:t>
            </a:r>
            <a:r>
              <a:rPr lang="en-US" sz="2400">
                <a:latin typeface="Calibri" panose="020F0502020204030204" pitchFamily="34" charset="0"/>
                <a:cs typeface="Calibri" panose="020F0502020204030204" pitchFamily="34" charset="0"/>
              </a:rPr>
              <a:t>, leaving the original list intact "as-is."</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See https://docs.python.org/3/howto/sorting.html</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b="1">
                <a:latin typeface="Calibri" panose="020F0502020204030204" pitchFamily="34" charset="0"/>
                <a:cs typeface="Calibri" panose="020F0502020204030204" pitchFamily="34" charset="0"/>
              </a:rPr>
              <a:t>Your first thought </a:t>
            </a:r>
            <a:r>
              <a:rPr lang="en-US" sz="2400" b="1" u="sng">
                <a:latin typeface="Calibri" panose="020F0502020204030204" pitchFamily="34" charset="0"/>
                <a:cs typeface="Calibri" panose="020F0502020204030204" pitchFamily="34" charset="0"/>
              </a:rPr>
              <a:t>ANY</a:t>
            </a:r>
            <a:r>
              <a:rPr lang="en-US" sz="2400" b="1">
                <a:latin typeface="Calibri" panose="020F0502020204030204" pitchFamily="34" charset="0"/>
                <a:cs typeface="Calibri" panose="020F0502020204030204" pitchFamily="34" charset="0"/>
              </a:rPr>
              <a:t> time you use </a:t>
            </a:r>
            <a:r>
              <a:rPr lang="en-US" sz="2400" b="1" u="sng">
                <a:latin typeface="Calibri" panose="020F0502020204030204" pitchFamily="34" charset="0"/>
                <a:cs typeface="Calibri" panose="020F0502020204030204" pitchFamily="34" charset="0"/>
              </a:rPr>
              <a:t>ANY</a:t>
            </a:r>
            <a:r>
              <a:rPr lang="en-US" sz="2400" b="1">
                <a:latin typeface="Calibri" panose="020F0502020204030204" pitchFamily="34" charset="0"/>
                <a:cs typeface="Calibri" panose="020F0502020204030204" pitchFamily="34" charset="0"/>
              </a:rPr>
              <a:t> function to manipulate a list</a:t>
            </a:r>
            <a:r>
              <a:rPr lang="en-US" sz="2400">
                <a:latin typeface="Calibri" panose="020F0502020204030204" pitchFamily="34" charset="0"/>
                <a:cs typeface="Calibri" panose="020F0502020204030204" pitchFamily="34" charset="0"/>
              </a:rPr>
              <a:t> should be to confirm: "does the function I've selected work "in place" or does it produce a new list?"</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pPr>
              <a:spcBef>
                <a:spcPts val="800"/>
              </a:spcBef>
            </a:pPr>
            <a:r>
              <a:rPr lang="en-US" sz="2400">
                <a:highlight>
                  <a:srgbClr val="FFFF00"/>
                </a:highlight>
                <a:latin typeface="Calibri" panose="020F0502020204030204" pitchFamily="34" charset="0"/>
                <a:cs typeface="Calibri" panose="020F0502020204030204" pitchFamily="34" charset="0"/>
              </a:rPr>
              <a:t>Some functions add a new label pointing to a shared existing list</a:t>
            </a:r>
            <a:r>
              <a:rPr lang="en-US" sz="2400">
                <a:latin typeface="Calibri" panose="020F0502020204030204" pitchFamily="34" charset="0"/>
                <a:cs typeface="Calibri" panose="020F0502020204030204" pitchFamily="34" charset="0"/>
              </a:rPr>
              <a:t> (like a Un*x file 'link').  Other functions produce a new (and totally independent) copy of the original list.</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This subtle difference is the different between a Python3 </a:t>
            </a:r>
            <a:r>
              <a:rPr lang="en-US" sz="2400" b="1">
                <a:latin typeface="Calibri" panose="020F0502020204030204" pitchFamily="34" charset="0"/>
                <a:cs typeface="Calibri" panose="020F0502020204030204" pitchFamily="34" charset="0"/>
              </a:rPr>
              <a:t>shallow copy</a:t>
            </a:r>
            <a:r>
              <a:rPr lang="en-US" sz="2400">
                <a:latin typeface="Calibri" panose="020F0502020204030204" pitchFamily="34" charset="0"/>
                <a:cs typeface="Calibri" panose="020F0502020204030204" pitchFamily="34" charset="0"/>
              </a:rPr>
              <a:t> and a </a:t>
            </a:r>
            <a:r>
              <a:rPr lang="en-US" sz="2400" b="1">
                <a:latin typeface="Calibri" panose="020F0502020204030204" pitchFamily="34" charset="0"/>
                <a:cs typeface="Calibri" panose="020F0502020204030204" pitchFamily="34" charset="0"/>
              </a:rPr>
              <a:t>deep copy.</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See https://docs.python.org/3/library/copy.html</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pPr lvl="1">
              <a:spcBef>
                <a:spcPts val="800"/>
              </a:spcBef>
            </a:pPr>
            <a:endParaRPr lang="en-US" sz="220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1985224B-51A2-4BE0-8DFE-84C10B04B5FF}"/>
              </a:ext>
            </a:extLst>
          </p:cNvPr>
          <p:cNvSpPr>
            <a:spLocks noGrp="1"/>
          </p:cNvSpPr>
          <p:nvPr>
            <p:ph type="sldNum" sz="quarter" idx="12"/>
          </p:nvPr>
        </p:nvSpPr>
        <p:spPr/>
        <p:txBody>
          <a:bodyPr/>
          <a:lstStyle/>
          <a:p>
            <a:fld id="{3FD30764-6A12-1944-9F3A-72E2B79B36CF}" type="slidenum">
              <a:rPr lang="en-US"/>
              <a:t>64</a:t>
            </a:fld>
            <a:endParaRPr lang="en-US"/>
          </a:p>
        </p:txBody>
      </p:sp>
    </p:spTree>
    <p:extLst>
      <p:ext uri="{BB962C8B-B14F-4D97-AF65-F5344CB8AC3E}">
        <p14:creationId xmlns:p14="http://schemas.microsoft.com/office/powerpoint/2010/main" val="2135456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198120" y="136525"/>
            <a:ext cx="11993880" cy="457835"/>
          </a:xfrm>
        </p:spPr>
        <p:txBody>
          <a:bodyPr>
            <a:normAutofit/>
          </a:bodyPr>
          <a:lstStyle/>
          <a:p>
            <a:r>
              <a:rPr lang="en-US" sz="3000" b="1">
                <a:latin typeface="Courier New" panose="02070309020205020404" pitchFamily="49" charset="0"/>
                <a:cs typeface="Courier New" panose="02070309020205020404" pitchFamily="49" charset="0"/>
              </a:rPr>
              <a:t>zip</a:t>
            </a:r>
            <a:r>
              <a:rPr lang="en-US" sz="3200" b="1">
                <a:latin typeface="Calibri" panose="020F0502020204030204" pitchFamily="34" charset="0"/>
                <a:cs typeface="Calibri" panose="020F0502020204030204" pitchFamily="34" charset="0"/>
              </a:rPr>
              <a:t>: combine lists (if </a:t>
            </a:r>
            <a:r>
              <a:rPr lang="en-US" sz="3200" b="1">
                <a:highlight>
                  <a:srgbClr val="00FF00"/>
                </a:highlight>
                <a:latin typeface="Calibri" panose="020F0502020204030204" pitchFamily="34" charset="0"/>
                <a:cs typeface="Calibri" panose="020F0502020204030204" pitchFamily="34" charset="0"/>
              </a:rPr>
              <a:t>alpha</a:t>
            </a:r>
            <a:r>
              <a:rPr lang="en-US" sz="3200" b="1">
                <a:latin typeface="Calibri" panose="020F0502020204030204" pitchFamily="34" charset="0"/>
                <a:cs typeface="Calibri" panose="020F0502020204030204" pitchFamily="34" charset="0"/>
              </a:rPr>
              <a:t>/</a:t>
            </a:r>
            <a:r>
              <a:rPr lang="en-US" sz="3200" b="1">
                <a:highlight>
                  <a:srgbClr val="00FFFF"/>
                </a:highlight>
                <a:latin typeface="Calibri" panose="020F0502020204030204" pitchFamily="34" charset="0"/>
                <a:cs typeface="Calibri" panose="020F0502020204030204" pitchFamily="34" charset="0"/>
              </a:rPr>
              <a:t>beta</a:t>
            </a:r>
            <a:r>
              <a:rPr lang="en-US" sz="3200" b="1">
                <a:latin typeface="Calibri" panose="020F0502020204030204" pitchFamily="34" charset="0"/>
                <a:cs typeface="Calibri" panose="020F0502020204030204" pitchFamily="34" charset="0"/>
              </a:rPr>
              <a:t> were </a:t>
            </a:r>
            <a:r>
              <a:rPr lang="en-US" sz="3200" b="1" i="1">
                <a:highlight>
                  <a:srgbClr val="FFFF00"/>
                </a:highlight>
                <a:latin typeface="Calibri" panose="020F0502020204030204" pitchFamily="34" charset="0"/>
                <a:cs typeface="Calibri" panose="020F0502020204030204" pitchFamily="34" charset="0"/>
              </a:rPr>
              <a:t>sets</a:t>
            </a:r>
            <a:r>
              <a:rPr lang="en-US" sz="3200" b="1">
                <a:latin typeface="Calibri" panose="020F0502020204030204" pitchFamily="34" charset="0"/>
                <a:cs typeface="Calibri" panose="020F0502020204030204" pitchFamily="34" charset="0"/>
              </a:rPr>
              <a:t>, random pairs would form)</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77240"/>
            <a:ext cx="11671442" cy="5798222"/>
          </a:xfrm>
        </p:spPr>
        <p:txBody>
          <a:bodyPr>
            <a:normAutofit/>
          </a:bodyPr>
          <a:lstStyle/>
          <a:p>
            <a:r>
              <a:rPr lang="en-US" sz="2400"/>
              <a:t>Using </a:t>
            </a:r>
            <a:r>
              <a:rPr lang="en-US" sz="2200">
                <a:latin typeface="Courier New" panose="02070309020205020404" pitchFamily="49" charset="0"/>
                <a:cs typeface="Courier New" panose="02070309020205020404" pitchFamily="49" charset="0"/>
              </a:rPr>
              <a:t>zip</a:t>
            </a:r>
            <a:r>
              <a:rPr lang="en-US" sz="2400"/>
              <a:t> to compose</a:t>
            </a:r>
            <a:r>
              <a:rPr lang="en-US" sz="2400" b="1"/>
              <a:t> tuples</a:t>
            </a:r>
            <a:r>
              <a:rPr lang="en-US" sz="2400"/>
              <a:t> from two </a:t>
            </a:r>
            <a:r>
              <a:rPr lang="en-US" sz="2400" i="1">
                <a:highlight>
                  <a:srgbClr val="FFFF00"/>
                </a:highlight>
              </a:rPr>
              <a:t>lists</a:t>
            </a:r>
            <a:r>
              <a:rPr lang="en-US" sz="2400"/>
              <a:t>:</a:t>
            </a:r>
          </a:p>
          <a:p>
            <a:pPr marL="457200" indent="0">
              <a:buNone/>
            </a:pPr>
            <a:r>
              <a:rPr lang="en-US" sz="2200" b="1">
                <a:highlight>
                  <a:srgbClr val="00FF00"/>
                </a:highlight>
                <a:latin typeface="Courier New" panose="02070309020205020404" pitchFamily="49" charset="0"/>
                <a:cs typeface="Courier New" panose="02070309020205020404" pitchFamily="49" charset="0"/>
              </a:rPr>
              <a:t>alpha</a:t>
            </a:r>
            <a:r>
              <a:rPr lang="en-US" sz="2200" b="1">
                <a:latin typeface="Courier New" panose="02070309020205020404" pitchFamily="49" charset="0"/>
                <a:cs typeface="Courier New" panose="02070309020205020404" pitchFamily="49" charset="0"/>
              </a:rPr>
              <a:t> = </a:t>
            </a:r>
            <a:r>
              <a:rPr lang="en-US" sz="2200" b="1">
                <a:highlight>
                  <a:srgbClr val="FFFF00"/>
                </a:highlight>
                <a:latin typeface="Courier New" panose="02070309020205020404" pitchFamily="49" charset="0"/>
                <a:cs typeface="Courier New" panose="02070309020205020404" pitchFamily="49" charset="0"/>
              </a:rPr>
              <a:t>[</a:t>
            </a:r>
            <a:r>
              <a:rPr lang="en-US" sz="2200" b="1">
                <a:latin typeface="Courier New" panose="02070309020205020404" pitchFamily="49" charset="0"/>
                <a:cs typeface="Courier New" panose="02070309020205020404" pitchFamily="49" charset="0"/>
              </a:rPr>
              <a:t>"apples", "cherries", "peaches", "plums"</a:t>
            </a:r>
            <a:r>
              <a:rPr lang="en-US" sz="2200" b="1">
                <a:highlight>
                  <a:srgbClr val="FFFF00"/>
                </a:highlight>
                <a:latin typeface="Courier New" panose="02070309020205020404" pitchFamily="49" charset="0"/>
                <a:cs typeface="Courier New" panose="02070309020205020404" pitchFamily="49" charset="0"/>
              </a:rPr>
              <a:t>]</a:t>
            </a:r>
            <a:br>
              <a:rPr lang="en-US" sz="2200" b="1">
                <a:latin typeface="Courier New" panose="02070309020205020404" pitchFamily="49" charset="0"/>
                <a:cs typeface="Courier New" panose="02070309020205020404" pitchFamily="49" charset="0"/>
              </a:rPr>
            </a:br>
            <a:r>
              <a:rPr lang="en-US" sz="2200" b="1">
                <a:highlight>
                  <a:srgbClr val="00FFFF"/>
                </a:highlight>
                <a:latin typeface="Courier New" panose="02070309020205020404" pitchFamily="49" charset="0"/>
                <a:cs typeface="Courier New" panose="02070309020205020404" pitchFamily="49" charset="0"/>
              </a:rPr>
              <a:t>beta</a:t>
            </a:r>
            <a:r>
              <a:rPr lang="en-US" sz="2200" b="1">
                <a:latin typeface="Courier New" panose="02070309020205020404" pitchFamily="49" charset="0"/>
                <a:cs typeface="Courier New" panose="02070309020205020404" pitchFamily="49" charset="0"/>
              </a:rPr>
              <a:t>  = </a:t>
            </a:r>
            <a:r>
              <a:rPr lang="en-US" sz="2200" b="1">
                <a:highlight>
                  <a:srgbClr val="FFFF00"/>
                </a:highlight>
                <a:latin typeface="Courier New" panose="02070309020205020404" pitchFamily="49" charset="0"/>
                <a:cs typeface="Courier New" panose="02070309020205020404" pitchFamily="49" charset="0"/>
              </a:rPr>
              <a:t>[</a:t>
            </a:r>
            <a:r>
              <a:rPr lang="en-US" sz="2200" b="1">
                <a:latin typeface="Courier New" panose="02070309020205020404" pitchFamily="49" charset="0"/>
                <a:cs typeface="Courier New" panose="02070309020205020404" pitchFamily="49" charset="0"/>
              </a:rPr>
              <a:t>"green",  "red",      "pink",    "purple"</a:t>
            </a:r>
            <a:r>
              <a:rPr lang="en-US" sz="2200" b="1">
                <a:highlight>
                  <a:srgbClr val="FFFF00"/>
                </a:highlight>
                <a:latin typeface="Courier New" panose="02070309020205020404" pitchFamily="49" charset="0"/>
                <a:cs typeface="Courier New" panose="02070309020205020404" pitchFamily="49" charset="0"/>
              </a:rPr>
              <a:t>]</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fruit_colors = </a:t>
            </a:r>
            <a:r>
              <a:rPr lang="en-US" sz="2200" b="1">
                <a:highlight>
                  <a:srgbClr val="FFFF00"/>
                </a:highlight>
                <a:latin typeface="Courier New" panose="02070309020205020404" pitchFamily="49" charset="0"/>
                <a:cs typeface="Courier New" panose="02070309020205020404" pitchFamily="49" charset="0"/>
              </a:rPr>
              <a:t>zip</a:t>
            </a:r>
            <a:r>
              <a:rPr lang="en-US" sz="2200" b="1">
                <a:latin typeface="Courier New" panose="02070309020205020404" pitchFamily="49" charset="0"/>
                <a:cs typeface="Courier New" panose="02070309020205020404" pitchFamily="49" charset="0"/>
              </a:rPr>
              <a:t>(</a:t>
            </a:r>
            <a:r>
              <a:rPr lang="en-US" sz="2200" b="1">
                <a:highlight>
                  <a:srgbClr val="00FF00"/>
                </a:highlight>
                <a:latin typeface="Courier New" panose="02070309020205020404" pitchFamily="49" charset="0"/>
                <a:cs typeface="Courier New" panose="02070309020205020404" pitchFamily="49" charset="0"/>
              </a:rPr>
              <a:t>alpha</a:t>
            </a:r>
            <a:r>
              <a:rPr lang="en-US" sz="2200" b="1">
                <a:latin typeface="Courier New" panose="02070309020205020404" pitchFamily="49" charset="0"/>
                <a:cs typeface="Courier New" panose="02070309020205020404" pitchFamily="49" charset="0"/>
              </a:rPr>
              <a:t>, </a:t>
            </a:r>
            <a:r>
              <a:rPr lang="en-US" sz="2200" b="1">
                <a:highlight>
                  <a:srgbClr val="00FFFF"/>
                </a:highlight>
                <a:latin typeface="Courier New" panose="02070309020205020404" pitchFamily="49" charset="0"/>
                <a:cs typeface="Courier New" panose="02070309020205020404" pitchFamily="49" charset="0"/>
              </a:rPr>
              <a:t>beta</a:t>
            </a:r>
            <a:r>
              <a:rPr lang="en-US" sz="2200" b="1">
                <a:latin typeface="Courier New" panose="02070309020205020404" pitchFamily="49" charset="0"/>
                <a:cs typeface="Courier New" panose="02070309020205020404" pitchFamily="49" charset="0"/>
              </a:rPr>
              <a:t>)</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for elements in fruit_colors:</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print(elements)</a:t>
            </a:r>
            <a:br>
              <a:rPr lang="en-US" sz="2200">
                <a:latin typeface="Courier New" panose="02070309020205020404" pitchFamily="49" charset="0"/>
                <a:cs typeface="Courier New" panose="02070309020205020404" pitchFamily="49" charset="0"/>
              </a:rPr>
            </a:b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('apples', 'green')</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('cherries', 'red')</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('peaches', 'pink')</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('plums', 'purple')</a:t>
            </a:r>
          </a:p>
          <a:p>
            <a:pPr marL="457200" indent="0">
              <a:buNone/>
            </a:pPr>
            <a:endParaRPr lang="en-US" sz="2200">
              <a:latin typeface="Courier New" panose="02070309020205020404" pitchFamily="49" charset="0"/>
              <a:cs typeface="Courier New" panose="02070309020205020404" pitchFamily="49" charset="0"/>
            </a:endParaRPr>
          </a:p>
          <a:p>
            <a:pPr marL="0" indent="-342900"/>
            <a:r>
              <a:rPr lang="en-US" sz="2400">
                <a:latin typeface="Calibri" panose="020F0502020204030204" pitchFamily="34" charset="0"/>
                <a:cs typeface="Calibri" panose="020F0502020204030204" pitchFamily="34" charset="0"/>
              </a:rPr>
              <a:t>Prefer a </a:t>
            </a:r>
            <a:r>
              <a:rPr lang="en-US" sz="2400">
                <a:highlight>
                  <a:srgbClr val="FFFF00"/>
                </a:highlight>
                <a:latin typeface="Calibri" panose="020F0502020204030204" pitchFamily="34" charset="0"/>
                <a:cs typeface="Calibri" panose="020F0502020204030204" pitchFamily="34" charset="0"/>
              </a:rPr>
              <a:t>dictionary?</a:t>
            </a:r>
            <a:r>
              <a:rPr lang="en-US" sz="2400">
                <a:latin typeface="Calibri" panose="020F0502020204030204" pitchFamily="34" charset="0"/>
                <a:cs typeface="Calibri" panose="020F0502020204030204" pitchFamily="34" charset="0"/>
              </a:rPr>
              <a:t> That's an option as output from </a:t>
            </a:r>
            <a:r>
              <a:rPr lang="en-US" sz="2200">
                <a:latin typeface="Courier New" panose="02070309020205020404" pitchFamily="49" charset="0"/>
                <a:cs typeface="Courier New" panose="02070309020205020404" pitchFamily="49" charset="0"/>
              </a:rPr>
              <a:t>zip</a:t>
            </a:r>
            <a:r>
              <a:rPr lang="en-US" sz="2400">
                <a:latin typeface="Calibri" panose="020F0502020204030204" pitchFamily="34" charset="0"/>
                <a:cs typeface="Calibri" panose="020F0502020204030204" pitchFamily="34" charset="0"/>
              </a:rPr>
              <a:t>, too:</a:t>
            </a:r>
          </a:p>
          <a:p>
            <a:pPr marL="457200" indent="0">
              <a:buNone/>
            </a:pPr>
            <a:r>
              <a:rPr lang="en-US" sz="2200" b="1">
                <a:latin typeface="Courier New" panose="02070309020205020404" pitchFamily="49" charset="0"/>
                <a:cs typeface="Courier New" panose="02070309020205020404" pitchFamily="49" charset="0"/>
              </a:rPr>
              <a:t>fruit_colors_dictionary = </a:t>
            </a:r>
            <a:r>
              <a:rPr lang="en-US" sz="2200" b="1">
                <a:highlight>
                  <a:srgbClr val="FFFF00"/>
                </a:highlight>
                <a:latin typeface="Courier New" panose="02070309020205020404" pitchFamily="49" charset="0"/>
                <a:cs typeface="Courier New" panose="02070309020205020404" pitchFamily="49" charset="0"/>
              </a:rPr>
              <a:t>dict(</a:t>
            </a:r>
            <a:r>
              <a:rPr lang="en-US" sz="2200" b="1">
                <a:latin typeface="Courier New" panose="02070309020205020404" pitchFamily="49" charset="0"/>
                <a:cs typeface="Courier New" panose="02070309020205020404" pitchFamily="49" charset="0"/>
              </a:rPr>
              <a:t>zip(alpha, beta)</a:t>
            </a:r>
            <a:r>
              <a:rPr lang="en-US" sz="2200" b="1">
                <a:highlight>
                  <a:srgbClr val="FFFF00"/>
                </a:highlight>
                <a:latin typeface="Courier New" panose="02070309020205020404" pitchFamily="49" charset="0"/>
                <a:cs typeface="Courier New" panose="02070309020205020404" pitchFamily="49" charset="0"/>
              </a:rPr>
              <a:t>)</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print(fruit_colors_dictionary)</a:t>
            </a:r>
            <a:br>
              <a:rPr lang="en-US" sz="2200" b="1">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{'apples': 'green', 'cherries': 'red', 'peaches': 'pink', 'plums': 'purple'}</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65</a:t>
            </a:fld>
            <a:endParaRPr lang="en-US"/>
          </a:p>
        </p:txBody>
      </p:sp>
    </p:spTree>
    <p:extLst>
      <p:ext uri="{BB962C8B-B14F-4D97-AF65-F5344CB8AC3E}">
        <p14:creationId xmlns:p14="http://schemas.microsoft.com/office/powerpoint/2010/main" val="1397726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0" y="215757"/>
            <a:ext cx="12192000" cy="626724"/>
          </a:xfrm>
        </p:spPr>
        <p:txBody>
          <a:bodyPr>
            <a:normAutofit/>
          </a:bodyPr>
          <a:lstStyle/>
          <a:p>
            <a:pPr algn="ctr"/>
            <a:r>
              <a:rPr lang="en-US" sz="3200" b="1">
                <a:latin typeface="Calibri" panose="020F0502020204030204" pitchFamily="34" charset="0"/>
                <a:cs typeface="Calibri" panose="020F0502020204030204" pitchFamily="34" charset="0"/>
              </a:rPr>
              <a:t>Comprehensions: A Succinct Way of Operating on A List's Elements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r>
              <a:rPr lang="en-US" sz="2400"/>
              <a:t>List comprehension example:</a:t>
            </a:r>
          </a:p>
          <a:p>
            <a:pPr marL="457200" indent="0">
              <a:spcAft>
                <a:spcPts val="1000"/>
              </a:spcAft>
              <a:buNone/>
            </a:pPr>
            <a:r>
              <a:rPr lang="en-US" sz="2200">
                <a:latin typeface="Courier New" panose="02070309020205020404" pitchFamily="49" charset="0"/>
                <a:cs typeface="Courier New" panose="02070309020205020404" pitchFamily="49" charset="0"/>
              </a:rPr>
              <a:t>newlist = []</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oldlist = [0.8, 0.4, 0.2, 1.5, -3, 0.32, 0.01]</a:t>
            </a:r>
            <a:br>
              <a:rPr lang="en-US" sz="2200">
                <a:latin typeface="Courier New" panose="02070309020205020404" pitchFamily="49" charset="0"/>
                <a:cs typeface="Courier New" panose="02070309020205020404" pitchFamily="49" charset="0"/>
              </a:rPr>
            </a:br>
            <a:r>
              <a:rPr lang="en-US" sz="2200">
                <a:highlight>
                  <a:srgbClr val="FFFF00"/>
                </a:highlight>
                <a:latin typeface="Courier New" panose="02070309020205020404" pitchFamily="49" charset="0"/>
                <a:cs typeface="Courier New" panose="02070309020205020404" pitchFamily="49" charset="0"/>
              </a:rPr>
              <a:t>newlist =</a:t>
            </a:r>
            <a:r>
              <a:rPr lang="en-US" sz="2200" b="1">
                <a:highlight>
                  <a:srgbClr val="FFFF00"/>
                </a:highlight>
                <a:latin typeface="Courier New" panose="02070309020205020404" pitchFamily="49" charset="0"/>
                <a:cs typeface="Courier New" panose="02070309020205020404" pitchFamily="49" charset="0"/>
              </a:rPr>
              <a:t> [</a:t>
            </a:r>
            <a:r>
              <a:rPr lang="en-US" sz="2200">
                <a:highlight>
                  <a:srgbClr val="FFFF00"/>
                </a:highlight>
                <a:latin typeface="Courier New" panose="02070309020205020404" pitchFamily="49" charset="0"/>
                <a:cs typeface="Courier New" panose="02070309020205020404" pitchFamily="49" charset="0"/>
              </a:rPr>
              <a:t>x </a:t>
            </a:r>
            <a:r>
              <a:rPr lang="en-US" sz="2200" b="1">
                <a:highlight>
                  <a:srgbClr val="FFFF00"/>
                </a:highlight>
                <a:latin typeface="Courier New" panose="02070309020205020404" pitchFamily="49" charset="0"/>
                <a:cs typeface="Courier New" panose="02070309020205020404" pitchFamily="49" charset="0"/>
              </a:rPr>
              <a:t>for</a:t>
            </a:r>
            <a:r>
              <a:rPr lang="en-US" sz="2200">
                <a:highlight>
                  <a:srgbClr val="FFFF00"/>
                </a:highlight>
                <a:latin typeface="Courier New" panose="02070309020205020404" pitchFamily="49" charset="0"/>
                <a:cs typeface="Courier New" panose="02070309020205020404" pitchFamily="49" charset="0"/>
              </a:rPr>
              <a:t> x </a:t>
            </a:r>
            <a:r>
              <a:rPr lang="en-US" sz="2200" b="1">
                <a:highlight>
                  <a:srgbClr val="FFFF00"/>
                </a:highlight>
                <a:latin typeface="Courier New" panose="02070309020205020404" pitchFamily="49" charset="0"/>
                <a:cs typeface="Courier New" panose="02070309020205020404" pitchFamily="49" charset="0"/>
              </a:rPr>
              <a:t>in</a:t>
            </a:r>
            <a:r>
              <a:rPr lang="en-US" sz="2200">
                <a:highlight>
                  <a:srgbClr val="FFFF00"/>
                </a:highlight>
                <a:latin typeface="Courier New" panose="02070309020205020404" pitchFamily="49" charset="0"/>
                <a:cs typeface="Courier New" panose="02070309020205020404" pitchFamily="49" charset="0"/>
              </a:rPr>
              <a:t> oldlist </a:t>
            </a:r>
            <a:r>
              <a:rPr lang="en-US" sz="2200" b="1">
                <a:highlight>
                  <a:srgbClr val="FFFF00"/>
                </a:highlight>
                <a:latin typeface="Courier New" panose="02070309020205020404" pitchFamily="49" charset="0"/>
                <a:cs typeface="Courier New" panose="02070309020205020404" pitchFamily="49" charset="0"/>
              </a:rPr>
              <a:t>if</a:t>
            </a:r>
            <a:r>
              <a:rPr lang="en-US" sz="2200">
                <a:highlight>
                  <a:srgbClr val="FFFF00"/>
                </a:highlight>
                <a:latin typeface="Courier New" panose="02070309020205020404" pitchFamily="49" charset="0"/>
                <a:cs typeface="Courier New" panose="02070309020205020404" pitchFamily="49" charset="0"/>
              </a:rPr>
              <a:t> x &lt; 0.5</a:t>
            </a:r>
            <a:r>
              <a:rPr lang="en-US" sz="2200" b="1">
                <a:highlight>
                  <a:srgbClr val="FFFF00"/>
                </a:highlight>
                <a:latin typeface="Courier New" panose="02070309020205020404" pitchFamily="49" charset="0"/>
                <a:cs typeface="Courier New" panose="02070309020205020404" pitchFamily="49" charset="0"/>
              </a:rPr>
              <a: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print(newlist)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[0.4, 0.2, -3, 0.32, 0.01]</a:t>
            </a:r>
            <a:endParaRPr lang="en-US" sz="2400"/>
          </a:p>
          <a:p>
            <a:r>
              <a:rPr lang="en-US" sz="2400"/>
              <a:t>Yes, that's shorter, but is that less confusing/more easily understood than the following?</a:t>
            </a:r>
          </a:p>
          <a:p>
            <a:pPr marL="457200" indent="0">
              <a:buNone/>
            </a:pPr>
            <a:r>
              <a:rPr lang="en-US" sz="2200">
                <a:latin typeface="Courier New" panose="02070309020205020404" pitchFamily="49" charset="0"/>
                <a:cs typeface="Courier New" panose="02070309020205020404" pitchFamily="49" charset="0"/>
              </a:rPr>
              <a:t>newlist = []</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oldlist = [0.8, 0.4, 0.2, 1.5, -3, 0.32, 0.01]</a:t>
            </a:r>
            <a:br>
              <a:rPr lang="en-US" sz="2200">
                <a:latin typeface="Courier New" panose="02070309020205020404" pitchFamily="49" charset="0"/>
                <a:cs typeface="Courier New" panose="02070309020205020404" pitchFamily="49" charset="0"/>
              </a:rPr>
            </a:br>
            <a:r>
              <a:rPr lang="en-US" sz="2200" b="1">
                <a:highlight>
                  <a:srgbClr val="FFFF00"/>
                </a:highlight>
                <a:latin typeface="Courier New" panose="02070309020205020404" pitchFamily="49" charset="0"/>
                <a:cs typeface="Courier New" panose="02070309020205020404" pitchFamily="49" charset="0"/>
              </a:rPr>
              <a:t>for</a:t>
            </a:r>
            <a:r>
              <a:rPr lang="en-US" sz="2200">
                <a:highlight>
                  <a:srgbClr val="FFFF00"/>
                </a:highlight>
                <a:latin typeface="Courier New" panose="02070309020205020404" pitchFamily="49" charset="0"/>
                <a:cs typeface="Courier New" panose="02070309020205020404" pitchFamily="49" charset="0"/>
              </a:rPr>
              <a:t> x </a:t>
            </a:r>
            <a:r>
              <a:rPr lang="en-US" sz="2200" b="1">
                <a:highlight>
                  <a:srgbClr val="FFFF00"/>
                </a:highlight>
                <a:latin typeface="Courier New" panose="02070309020205020404" pitchFamily="49" charset="0"/>
                <a:cs typeface="Courier New" panose="02070309020205020404" pitchFamily="49" charset="0"/>
              </a:rPr>
              <a:t>in</a:t>
            </a:r>
            <a:r>
              <a:rPr lang="en-US" sz="2200">
                <a:highlight>
                  <a:srgbClr val="FFFF00"/>
                </a:highlight>
                <a:latin typeface="Courier New" panose="02070309020205020404" pitchFamily="49" charset="0"/>
                <a:cs typeface="Courier New" panose="02070309020205020404" pitchFamily="49" charset="0"/>
              </a:rPr>
              <a:t> oldlist:</a:t>
            </a:r>
            <a:br>
              <a:rPr lang="en-US" sz="2200">
                <a:highlight>
                  <a:srgbClr val="FFFF00"/>
                </a:highlight>
                <a:latin typeface="Courier New" panose="02070309020205020404" pitchFamily="49" charset="0"/>
                <a:cs typeface="Courier New" panose="02070309020205020404" pitchFamily="49" charset="0"/>
              </a:rPr>
            </a:br>
            <a:r>
              <a:rPr lang="en-US" sz="2200">
                <a:highlight>
                  <a:srgbClr val="FFFF00"/>
                </a:highlight>
                <a:latin typeface="Courier New" panose="02070309020205020404" pitchFamily="49" charset="0"/>
                <a:cs typeface="Courier New" panose="02070309020205020404" pitchFamily="49" charset="0"/>
              </a:rPr>
              <a:t>    </a:t>
            </a:r>
            <a:r>
              <a:rPr lang="en-US" sz="2200" b="1">
                <a:highlight>
                  <a:srgbClr val="FFFF00"/>
                </a:highlight>
                <a:latin typeface="Courier New" panose="02070309020205020404" pitchFamily="49" charset="0"/>
                <a:cs typeface="Courier New" panose="02070309020205020404" pitchFamily="49" charset="0"/>
              </a:rPr>
              <a:t>if</a:t>
            </a:r>
            <a:r>
              <a:rPr lang="en-US" sz="2200">
                <a:highlight>
                  <a:srgbClr val="FFFF00"/>
                </a:highlight>
                <a:latin typeface="Courier New" panose="02070309020205020404" pitchFamily="49" charset="0"/>
                <a:cs typeface="Courier New" panose="02070309020205020404" pitchFamily="49" charset="0"/>
              </a:rPr>
              <a:t> x &lt; 0.5:</a:t>
            </a:r>
            <a:br>
              <a:rPr lang="en-US" sz="2200">
                <a:highlight>
                  <a:srgbClr val="FFFF00"/>
                </a:highlight>
                <a:latin typeface="Courier New" panose="02070309020205020404" pitchFamily="49" charset="0"/>
                <a:cs typeface="Courier New" panose="02070309020205020404" pitchFamily="49" charset="0"/>
              </a:rPr>
            </a:br>
            <a:r>
              <a:rPr lang="en-US" sz="2200">
                <a:highlight>
                  <a:srgbClr val="FFFF00"/>
                </a:highlight>
                <a:latin typeface="Courier New" panose="02070309020205020404" pitchFamily="49" charset="0"/>
                <a:cs typeface="Courier New" panose="02070309020205020404" pitchFamily="49" charset="0"/>
              </a:rPr>
              <a:t>        newlist.</a:t>
            </a:r>
            <a:r>
              <a:rPr lang="en-US" sz="2200" b="1">
                <a:highlight>
                  <a:srgbClr val="FFFF00"/>
                </a:highlight>
                <a:latin typeface="Courier New" panose="02070309020205020404" pitchFamily="49" charset="0"/>
                <a:cs typeface="Courier New" panose="02070309020205020404" pitchFamily="49" charset="0"/>
              </a:rPr>
              <a:t>append(</a:t>
            </a:r>
            <a:r>
              <a:rPr lang="en-US" sz="2200">
                <a:highlight>
                  <a:srgbClr val="FFFF00"/>
                </a:highlight>
                <a:latin typeface="Courier New" panose="02070309020205020404" pitchFamily="49" charset="0"/>
                <a:cs typeface="Courier New" panose="02070309020205020404" pitchFamily="49" charset="0"/>
              </a:rPr>
              <a:t>x</a:t>
            </a:r>
            <a:r>
              <a:rPr lang="en-US" sz="2200" b="1">
                <a:highlight>
                  <a:srgbClr val="FFFF00"/>
                </a:highlight>
                <a:latin typeface="Courier New" panose="02070309020205020404" pitchFamily="49" charset="0"/>
                <a:cs typeface="Courier New" panose="02070309020205020404" pitchFamily="49" charset="0"/>
              </a:rPr>
              <a:t>)</a:t>
            </a:r>
            <a:br>
              <a:rPr lang="en-US" sz="2200">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a:t>
            </a:r>
            <a:r>
              <a:rPr lang="en-US" sz="2200">
                <a:latin typeface="Courier New" panose="02070309020205020404" pitchFamily="49" charset="0"/>
                <a:cs typeface="Courier New" panose="02070309020205020404" pitchFamily="49" charset="0"/>
              </a:rPr>
              <a:t>newlist</a:t>
            </a:r>
            <a:r>
              <a:rPr lang="en-US" sz="2200" b="1">
                <a:latin typeface="Courier New" panose="02070309020205020404" pitchFamily="49" charset="0"/>
                <a:cs typeface="Courier New" panose="02070309020205020404" pitchFamily="49" charset="0"/>
              </a:rPr>
              <a:t>)</a:t>
            </a:r>
            <a:br>
              <a:rPr lang="en-US" sz="2200" b="1">
                <a:latin typeface="Courier New" panose="02070309020205020404" pitchFamily="49" charset="0"/>
                <a:cs typeface="Courier New" panose="02070309020205020404" pitchFamily="49" charset="0"/>
              </a:rPr>
            </a:br>
            <a:endParaRPr lang="en-US" sz="2400"/>
          </a:p>
          <a:p>
            <a:pPr marL="0" indent="0">
              <a:buNone/>
            </a:pPr>
            <a:r>
              <a:rPr lang="en-US" sz="2400"/>
              <a:t>Reference: https://docs.python.org/3/tutorial/datastructures.html#list-comprehensions</a:t>
            </a:r>
            <a:br>
              <a:rPr lang="en-US" sz="2400"/>
            </a:br>
            <a:endParaRPr lang="en-US" sz="2000"/>
          </a:p>
        </p:txBody>
      </p:sp>
      <p:sp>
        <p:nvSpPr>
          <p:cNvPr id="4" name="Slide Number Placeholder 3">
            <a:extLst>
              <a:ext uri="{FF2B5EF4-FFF2-40B4-BE49-F238E27FC236}">
                <a16:creationId xmlns:a16="http://schemas.microsoft.com/office/drawing/2014/main" id="{AEDD1B07-B03D-166F-D6C8-266FB3376C4B}"/>
              </a:ext>
            </a:extLst>
          </p:cNvPr>
          <p:cNvSpPr>
            <a:spLocks noGrp="1"/>
          </p:cNvSpPr>
          <p:nvPr>
            <p:ph type="sldNum" sz="quarter" idx="12"/>
          </p:nvPr>
        </p:nvSpPr>
        <p:spPr/>
        <p:txBody>
          <a:bodyPr/>
          <a:lstStyle/>
          <a:p>
            <a:fld id="{3FD30764-6A12-1944-9F3A-72E2B79B36CF}" type="slidenum">
              <a:rPr lang="en-US"/>
              <a:t>66</a:t>
            </a:fld>
            <a:endParaRPr lang="en-US"/>
          </a:p>
        </p:txBody>
      </p:sp>
    </p:spTree>
    <p:extLst>
      <p:ext uri="{BB962C8B-B14F-4D97-AF65-F5344CB8AC3E}">
        <p14:creationId xmlns:p14="http://schemas.microsoft.com/office/powerpoint/2010/main" val="4016744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264826" y="289017"/>
            <a:ext cx="3198464" cy="602524"/>
          </a:xfrm>
        </p:spPr>
        <p:txBody>
          <a:bodyPr>
            <a:normAutofit/>
          </a:bodyPr>
          <a:lstStyle/>
          <a:p>
            <a:pPr algn="l"/>
            <a:r>
              <a:rPr lang="en-US" sz="3200" b="1">
                <a:latin typeface="Calibri" panose="020F0502020204030204" pitchFamily="34" charset="0"/>
                <a:cs typeface="Calibri" panose="020F0502020204030204" pitchFamily="34" charset="0"/>
              </a:rPr>
              <a:t>8. </a:t>
            </a:r>
            <a:r>
              <a:rPr lang="en-US" sz="3200" b="1">
                <a:highlight>
                  <a:srgbClr val="FFFF00"/>
                </a:highlight>
                <a:latin typeface="Calibri" panose="020F0502020204030204" pitchFamily="34" charset="0"/>
                <a:cs typeface="Calibri" panose="020F0502020204030204" pitchFamily="34" charset="0"/>
              </a:rPr>
              <a:t>DICTIONARIES</a:t>
            </a:r>
          </a:p>
        </p:txBody>
      </p:sp>
      <p:pic>
        <p:nvPicPr>
          <p:cNvPr id="3" name="Picture 2">
            <a:extLst>
              <a:ext uri="{FF2B5EF4-FFF2-40B4-BE49-F238E27FC236}">
                <a16:creationId xmlns:a16="http://schemas.microsoft.com/office/drawing/2014/main" id="{328FC8F9-CD42-56BB-572E-6D081AA18742}"/>
              </a:ext>
            </a:extLst>
          </p:cNvPr>
          <p:cNvPicPr>
            <a:picLocks noChangeAspect="1"/>
          </p:cNvPicPr>
          <p:nvPr/>
        </p:nvPicPr>
        <p:blipFill>
          <a:blip r:embed="rId2"/>
          <a:stretch>
            <a:fillRect/>
          </a:stretch>
        </p:blipFill>
        <p:spPr>
          <a:xfrm>
            <a:off x="4068256" y="448076"/>
            <a:ext cx="7772400" cy="5751575"/>
          </a:xfrm>
          <a:prstGeom prst="rect">
            <a:avLst/>
          </a:prstGeom>
        </p:spPr>
      </p:pic>
      <p:sp>
        <p:nvSpPr>
          <p:cNvPr id="5" name="TextBox 4">
            <a:extLst>
              <a:ext uri="{FF2B5EF4-FFF2-40B4-BE49-F238E27FC236}">
                <a16:creationId xmlns:a16="http://schemas.microsoft.com/office/drawing/2014/main" id="{95BBFAA8-5EAE-8DC3-C0EC-43ECC8BDA759}"/>
              </a:ext>
            </a:extLst>
          </p:cNvPr>
          <p:cNvSpPr txBox="1"/>
          <p:nvPr/>
        </p:nvSpPr>
        <p:spPr>
          <a:xfrm>
            <a:off x="4068256" y="6199651"/>
            <a:ext cx="5922070" cy="369332"/>
          </a:xfrm>
          <a:prstGeom prst="rect">
            <a:avLst/>
          </a:prstGeom>
          <a:noFill/>
        </p:spPr>
        <p:txBody>
          <a:bodyPr wrap="none" rtlCol="0">
            <a:spAutoFit/>
          </a:bodyPr>
          <a:lstStyle/>
          <a:p>
            <a:r>
              <a:rPr lang="en-US"/>
              <a:t>https://commons.wikimedia.org/wiki/File:OED2_volumes.jpg</a:t>
            </a:r>
          </a:p>
        </p:txBody>
      </p:sp>
    </p:spTree>
    <p:extLst>
      <p:ext uri="{BB962C8B-B14F-4D97-AF65-F5344CB8AC3E}">
        <p14:creationId xmlns:p14="http://schemas.microsoft.com/office/powerpoint/2010/main" val="6778767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Python3 Dictionaries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r>
              <a:rPr lang="en-US" sz="2400"/>
              <a:t>Dictionaries consist of </a:t>
            </a:r>
            <a:r>
              <a:rPr lang="en-US" sz="2200">
                <a:latin typeface="Courier New" panose="02070309020205020404" pitchFamily="49" charset="0"/>
                <a:cs typeface="Courier New" panose="02070309020205020404" pitchFamily="49" charset="0"/>
              </a:rPr>
              <a:t>key: value</a:t>
            </a:r>
            <a:r>
              <a:rPr lang="en-US" sz="2400"/>
              <a:t> pairs, indexed by the key values. Dictionaries live within "curly braces:" </a:t>
            </a:r>
            <a:r>
              <a:rPr lang="en-US" sz="2200">
                <a:latin typeface="Courier New" panose="02070309020205020404" pitchFamily="49" charset="0"/>
                <a:cs typeface="Courier New" panose="02070309020205020404" pitchFamily="49" charset="0"/>
              </a:rPr>
              <a:t>{}</a:t>
            </a:r>
          </a:p>
          <a:p>
            <a:pPr marL="457200" indent="0">
              <a:buNone/>
            </a:pPr>
            <a:r>
              <a:rPr lang="en-US" sz="2200">
                <a:latin typeface="Courier New" panose="02070309020205020404" pitchFamily="49" charset="0"/>
                <a:cs typeface="Courier New" panose="02070309020205020404" pitchFamily="49" charset="0"/>
              </a:rPr>
              <a:t>fruit_prices = {"apples":1.52, "bannanas":0.52, "cherries":3.43,</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"grapes":1.84, "oranges":1.21, "peaches":1.72, "pears":1.59}</a:t>
            </a:r>
          </a:p>
          <a:p>
            <a:r>
              <a:rPr lang="en-US" sz="2400"/>
              <a:t>Dictionary </a:t>
            </a:r>
            <a:r>
              <a:rPr lang="en-US" sz="2400" b="1"/>
              <a:t>keys</a:t>
            </a:r>
            <a:r>
              <a:rPr lang="en-US" sz="2400"/>
              <a:t> (left hand side values) MUST be unique. They can be any immutable type (quoted strings, integers, etc).</a:t>
            </a:r>
          </a:p>
          <a:p>
            <a:r>
              <a:rPr lang="en-US" sz="2400"/>
              <a:t>Dictionary </a:t>
            </a:r>
            <a:r>
              <a:rPr lang="en-US" sz="2400" b="1"/>
              <a:t>values</a:t>
            </a:r>
            <a:r>
              <a:rPr lang="en-US" sz="2400"/>
              <a:t> (right hand side values) can also be strings, integers, etc. They do NOT need to be unique.</a:t>
            </a:r>
          </a:p>
          <a:p>
            <a:r>
              <a:rPr lang="en-US" sz="2400"/>
              <a:t>New entries can be added to an existing dictionary, and existing dictionary entries can be updated. You'll likely find yourself using Python3 dictionaries a LOT when using Python3.</a:t>
            </a:r>
            <a:br>
              <a:rPr lang="en-US" sz="2400"/>
            </a:br>
            <a:endParaRPr lang="en-US" sz="2400"/>
          </a:p>
          <a:p>
            <a:r>
              <a:rPr lang="en-US" sz="2400" b="1">
                <a:highlight>
                  <a:srgbClr val="FFFF00"/>
                </a:highlight>
              </a:rPr>
              <a:t>JSON data</a:t>
            </a:r>
            <a:r>
              <a:rPr lang="en-US" sz="2400">
                <a:highlight>
                  <a:srgbClr val="FFFF00"/>
                </a:highlight>
              </a:rPr>
              <a:t> will often be read into a </a:t>
            </a:r>
            <a:r>
              <a:rPr lang="en-US" sz="2400" b="1">
                <a:highlight>
                  <a:srgbClr val="FFFF00"/>
                </a:highlight>
              </a:rPr>
              <a:t>Python3 dictionary</a:t>
            </a:r>
            <a:r>
              <a:rPr lang="en-US" sz="2400">
                <a:highlight>
                  <a:srgbClr val="FFFF00"/>
                </a:highlight>
              </a:rPr>
              <a:t> with </a:t>
            </a:r>
            <a:r>
              <a:rPr lang="en-US" sz="2400" b="1">
                <a:highlight>
                  <a:srgbClr val="FFFF00"/>
                </a:highlight>
              </a:rPr>
              <a:t>json.loads()</a:t>
            </a:r>
          </a:p>
          <a:p>
            <a:r>
              <a:rPr lang="en-US" sz="2400">
                <a:highlight>
                  <a:srgbClr val="FFFF00"/>
                </a:highlight>
              </a:rPr>
              <a:t>A </a:t>
            </a:r>
            <a:r>
              <a:rPr lang="en-US" sz="2400" b="1">
                <a:highlight>
                  <a:srgbClr val="FFFF00"/>
                </a:highlight>
              </a:rPr>
              <a:t>Python3 dictionary</a:t>
            </a:r>
            <a:r>
              <a:rPr lang="en-US" sz="2400">
                <a:highlight>
                  <a:srgbClr val="FFFF00"/>
                </a:highlight>
              </a:rPr>
              <a:t> can be written out in </a:t>
            </a:r>
            <a:r>
              <a:rPr lang="en-US" sz="2400" b="1">
                <a:highlight>
                  <a:srgbClr val="FFFF00"/>
                </a:highlight>
              </a:rPr>
              <a:t>JSON format</a:t>
            </a:r>
            <a:r>
              <a:rPr lang="en-US" sz="2400">
                <a:highlight>
                  <a:srgbClr val="FFFF00"/>
                </a:highlight>
              </a:rPr>
              <a:t> with </a:t>
            </a:r>
            <a:r>
              <a:rPr lang="en-US" sz="2400" b="1">
                <a:highlight>
                  <a:srgbClr val="FFFF00"/>
                </a:highlight>
              </a:rPr>
              <a:t>json.dumps()</a:t>
            </a:r>
          </a:p>
          <a:p>
            <a:pPr indent="0">
              <a:buNone/>
            </a:pPr>
            <a:r>
              <a:rPr lang="en-US" sz="2400">
                <a:highlight>
                  <a:srgbClr val="FFFF00"/>
                </a:highlight>
              </a:rPr>
              <a:t>See https://docs.python.org/3/library/json.html</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68</a:t>
            </a:fld>
            <a:endParaRPr lang="en-US"/>
          </a:p>
        </p:txBody>
      </p:sp>
    </p:spTree>
    <p:extLst>
      <p:ext uri="{BB962C8B-B14F-4D97-AF65-F5344CB8AC3E}">
        <p14:creationId xmlns:p14="http://schemas.microsoft.com/office/powerpoint/2010/main" val="15148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Sample Code to Read and "Pretty Print" JSON Data</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pPr marL="0" indent="0">
              <a:buNone/>
            </a:pP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cat m3aawg-extract.jsonl</a:t>
            </a:r>
            <a:r>
              <a:rPr lang="en-US" sz="2000">
                <a:latin typeface="Courier New" panose="02070309020205020404" pitchFamily="49" charset="0"/>
                <a:cs typeface="Courier New" panose="02070309020205020404" pitchFamily="49" charset="0"/>
              </a:rPr>
              <a:t> </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{"count":364178,"time_first":"2013-08-20 01:41:16","time_last":</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"2024-03-22 08:55:23","rrname":"m3aawg.org.","rrtype":"NS","bailiwick":</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"m3aawg.org.","rdata":["udns1.ultradns.net.","udns2.ultradns.net."]}</a:t>
            </a:r>
          </a:p>
          <a:p>
            <a:pPr marL="0" indent="0">
              <a:buNone/>
            </a:pPr>
            <a:r>
              <a:rPr lang="en-US" sz="2000">
                <a:latin typeface="Courier New" panose="02070309020205020404" pitchFamily="49" charset="0"/>
                <a:cs typeface="Courier New" panose="02070309020205020404" pitchFamily="49" charset="0"/>
              </a:rPr>
              <a:t>{"count":214949,"time_first":"2011-12-29 18:24:28","time_last":</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"2024-03-22 09:52:38","rrname":"www.m3aawg.org.","rrtype":"CNAME",</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"bailiwick":"m3aawg.org.","rdata":["m3aawg.org."]}</a:t>
            </a:r>
            <a:br>
              <a:rPr lang="en-US" sz="2000">
                <a:latin typeface="Courier New" panose="02070309020205020404" pitchFamily="49" charset="0"/>
                <a:cs typeface="Courier New" panose="02070309020205020404" pitchFamily="49" charset="0"/>
              </a:rPr>
            </a:br>
            <a:endParaRPr lang="en-US" sz="2000">
              <a:latin typeface="Courier New" panose="02070309020205020404" pitchFamily="49" charset="0"/>
              <a:cs typeface="Courier New" panose="02070309020205020404" pitchFamily="49" charset="0"/>
            </a:endParaRPr>
          </a:p>
          <a:p>
            <a:pPr marL="0" indent="0">
              <a:buNone/>
            </a:pP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cat sample-json.py</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"""demonstrate reading a JSON file and converting it to a dictionary"""</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import json</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from pprint import pprint</a:t>
            </a:r>
            <a:br>
              <a:rPr lang="en-US" sz="2000">
                <a:latin typeface="Courier New" panose="02070309020205020404" pitchFamily="49" charset="0"/>
                <a:cs typeface="Courier New" panose="02070309020205020404" pitchFamily="49" charset="0"/>
              </a:rPr>
            </a:b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f = open("m3aawg-extract.jsonl", "r", encoding="utf-8")</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results = f.readlines()</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f.close()</a:t>
            </a:r>
            <a:br>
              <a:rPr lang="en-US" sz="2000">
                <a:latin typeface="Courier New" panose="02070309020205020404" pitchFamily="49" charset="0"/>
                <a:cs typeface="Courier New" panose="02070309020205020404" pitchFamily="49" charset="0"/>
              </a:rPr>
            </a:b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for some_element in results:</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    one_obs = json.loads(some_element)</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    pprint(one_obs, indent=4)</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69</a:t>
            </a:fld>
            <a:endParaRPr lang="en-US"/>
          </a:p>
        </p:txBody>
      </p:sp>
    </p:spTree>
    <p:extLst>
      <p:ext uri="{BB962C8B-B14F-4D97-AF65-F5344CB8AC3E}">
        <p14:creationId xmlns:p14="http://schemas.microsoft.com/office/powerpoint/2010/main" val="2375724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542526"/>
          </a:xfrm>
        </p:spPr>
        <p:txBody>
          <a:bodyPr>
            <a:normAutofit/>
          </a:bodyPr>
          <a:lstStyle/>
          <a:p>
            <a:r>
              <a:rPr lang="en-US" sz="3200" b="1">
                <a:latin typeface="Calibri" panose="020F0502020204030204" pitchFamily="34" charset="0"/>
                <a:cs typeface="Calibri" panose="020F0502020204030204" pitchFamily="34" charset="0"/>
              </a:rPr>
              <a:t>Python3 on </a:t>
            </a:r>
            <a:r>
              <a:rPr lang="en-US" sz="3200" b="1" i="1" u="sng">
                <a:latin typeface="Calibri" panose="020F0502020204030204" pitchFamily="34" charset="0"/>
                <a:cs typeface="Calibri" panose="020F0502020204030204" pitchFamily="34" charset="0"/>
              </a:rPr>
              <a:t>Your</a:t>
            </a:r>
            <a:r>
              <a:rPr lang="en-US" sz="3200" b="1">
                <a:latin typeface="Calibri" panose="020F0502020204030204" pitchFamily="34" charset="0"/>
                <a:cs typeface="Calibri" panose="020F0502020204030204" pitchFamily="34" charset="0"/>
              </a:rPr>
              <a:t> System</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14400"/>
            <a:ext cx="11671442" cy="5661061"/>
          </a:xfrm>
        </p:spPr>
        <p:txBody>
          <a:bodyPr>
            <a:normAutofit/>
          </a:bodyPr>
          <a:lstStyle/>
          <a:p>
            <a:r>
              <a:rPr lang="en-US" sz="2400" b="1" i="1"/>
              <a:t>Caution: </a:t>
            </a:r>
            <a:r>
              <a:rPr lang="en-US" sz="2400"/>
              <a:t>Depending on the system you're using, </a:t>
            </a:r>
            <a:r>
              <a:rPr lang="en-US" sz="2400" b="1"/>
              <a:t>your system may come with a copy of Python3 already pre-installed. </a:t>
            </a:r>
            <a:r>
              <a:rPr lang="en-US" sz="2400"/>
              <a:t>That pre-installed Python3 will often be used for system utilities and maintenance tools. </a:t>
            </a:r>
            <a:r>
              <a:rPr lang="en-US" sz="2400">
                <a:latin typeface="Calibri" panose="020F0502020204030204" pitchFamily="34" charset="0"/>
                <a:cs typeface="Calibri" panose="020F0502020204030204" pitchFamily="34" charset="0"/>
              </a:rPr>
              <a:t>Even though that pre-installed Python3 may be an older version, don't mess around with it.</a:t>
            </a:r>
            <a:r>
              <a:rPr lang="en-US" sz="2400" b="1">
                <a:latin typeface="Calibri" panose="020F0502020204030204" pitchFamily="34" charset="0"/>
                <a:cs typeface="Calibri" panose="020F0502020204030204" pitchFamily="34" charset="0"/>
              </a:rPr>
              <a:t> Let the system itself handle updating and managing any bundled version of Python3.</a:t>
            </a:r>
          </a:p>
          <a:p>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To check the version of Python you'll run </a:t>
            </a:r>
            <a:r>
              <a:rPr lang="en-US" sz="2400" b="1">
                <a:latin typeface="Calibri" panose="020F0502020204030204" pitchFamily="34" charset="0"/>
                <a:cs typeface="Calibri" panose="020F0502020204030204" pitchFamily="34" charset="0"/>
              </a:rPr>
              <a:t>by default,</a:t>
            </a:r>
            <a:r>
              <a:rPr lang="en-US" sz="2400">
                <a:latin typeface="Calibri" panose="020F0502020204030204" pitchFamily="34" charset="0"/>
                <a:cs typeface="Calibri" panose="020F0502020204030204" pitchFamily="34" charset="0"/>
              </a:rPr>
              <a:t> if any, open a terminal window (e.g., on a Mac, </a:t>
            </a:r>
            <a:r>
              <a:rPr lang="en-US" sz="2400" i="1">
                <a:latin typeface="Calibri" panose="020F0502020204030204" pitchFamily="34" charset="0"/>
                <a:cs typeface="Calibri" panose="020F0502020204030204" pitchFamily="34" charset="0"/>
              </a:rPr>
              <a:t>Applications </a:t>
            </a:r>
            <a:r>
              <a:rPr lang="en-US" sz="2400" i="1">
                <a:latin typeface="Calibri" panose="020F0502020204030204" pitchFamily="34" charset="0"/>
                <a:cs typeface="Calibri" panose="020F0502020204030204" pitchFamily="34" charset="0"/>
                <a:sym typeface="Wingdings" pitchFamily="2" charset="2"/>
              </a:rPr>
              <a:t> Utilities  Terminal)</a:t>
            </a:r>
            <a:r>
              <a:rPr lang="en-US" sz="2400">
                <a:latin typeface="Calibri" panose="020F0502020204030204" pitchFamily="34" charset="0"/>
                <a:cs typeface="Calibri" panose="020F0502020204030204" pitchFamily="34" charset="0"/>
                <a:sym typeface="Wingdings" pitchFamily="2" charset="2"/>
              </a:rPr>
              <a:t> and then enter:</a:t>
            </a:r>
            <a:endParaRPr lang="en-US" sz="2400" i="1">
              <a:latin typeface="Calibri" panose="020F0502020204030204" pitchFamily="34" charset="0"/>
              <a:cs typeface="Calibri" panose="020F0502020204030204" pitchFamily="34" charset="0"/>
              <a:sym typeface="Wingdings" pitchFamily="2" charset="2"/>
            </a:endParaRPr>
          </a:p>
          <a:p>
            <a:pPr marL="457200" indent="0">
              <a:buNone/>
            </a:pPr>
            <a:br>
              <a:rPr lang="en-US" sz="2200">
                <a:latin typeface="Courier New" panose="02070309020205020404" pitchFamily="49" charset="0"/>
                <a:cs typeface="Courier New" panose="02070309020205020404" pitchFamily="49" charset="0"/>
                <a:sym typeface="Wingdings" pitchFamily="2" charset="2"/>
              </a:rPr>
            </a:br>
            <a:r>
              <a:rPr lang="en-US" sz="2200">
                <a:latin typeface="Courier New" panose="02070309020205020404" pitchFamily="49" charset="0"/>
                <a:cs typeface="Courier New" panose="02070309020205020404" pitchFamily="49" charset="0"/>
                <a:sym typeface="Wingdings" pitchFamily="2" charset="2"/>
              </a:rPr>
              <a:t>$</a:t>
            </a:r>
            <a:r>
              <a:rPr lang="en-US" sz="2200" i="1">
                <a:latin typeface="Courier New" panose="02070309020205020404" pitchFamily="49" charset="0"/>
                <a:cs typeface="Courier New" panose="02070309020205020404" pitchFamily="49" charset="0"/>
                <a:sym typeface="Wingdings" pitchFamily="2" charset="2"/>
              </a:rPr>
              <a:t> </a:t>
            </a:r>
            <a:r>
              <a:rPr lang="en-US" sz="2200" b="1">
                <a:latin typeface="Courier New" panose="02070309020205020404" pitchFamily="49" charset="0"/>
                <a:cs typeface="Courier New" panose="02070309020205020404" pitchFamily="49" charset="0"/>
                <a:sym typeface="Wingdings" pitchFamily="2" charset="2"/>
              </a:rPr>
              <a:t>python3 </a:t>
            </a:r>
            <a:r>
              <a:rPr lang="en-US" sz="2200" b="1">
                <a:highlight>
                  <a:srgbClr val="FFFF00"/>
                </a:highlight>
                <a:latin typeface="Courier New" panose="02070309020205020404" pitchFamily="49" charset="0"/>
                <a:cs typeface="Courier New" panose="02070309020205020404" pitchFamily="49" charset="0"/>
                <a:sym typeface="Wingdings" pitchFamily="2" charset="2"/>
              </a:rPr>
              <a:t>–V</a:t>
            </a:r>
            <a:br>
              <a:rPr lang="en-US" sz="2200">
                <a:latin typeface="Courier New" panose="02070309020205020404" pitchFamily="49" charset="0"/>
                <a:cs typeface="Courier New" panose="02070309020205020404" pitchFamily="49" charset="0"/>
                <a:sym typeface="Wingdings" pitchFamily="2" charset="2"/>
              </a:rPr>
            </a:br>
            <a:r>
              <a:rPr lang="en-US" sz="2200">
                <a:latin typeface="Courier New" panose="02070309020205020404" pitchFamily="49" charset="0"/>
                <a:cs typeface="Courier New" panose="02070309020205020404" pitchFamily="49" charset="0"/>
                <a:sym typeface="Wingdings" pitchFamily="2" charset="2"/>
              </a:rPr>
              <a:t>Python 3.11.8     </a:t>
            </a:r>
            <a:r>
              <a:rPr lang="en-US" sz="2200" i="1">
                <a:latin typeface="Courier New" panose="02070309020205020404" pitchFamily="49" charset="0"/>
                <a:cs typeface="Courier New" panose="02070309020205020404" pitchFamily="49" charset="0"/>
                <a:sym typeface="Wingdings" pitchFamily="2" charset="2"/>
              </a:rPr>
              <a:t> sample of what you may see as a response</a:t>
            </a:r>
            <a:endParaRPr lang="en-US" sz="2400" i="1">
              <a:latin typeface="Calibri" panose="020F0502020204030204" pitchFamily="34" charset="0"/>
              <a:cs typeface="Calibri" panose="020F0502020204030204" pitchFamily="34" charset="0"/>
              <a:sym typeface="Wingdings" pitchFamily="2" charset="2"/>
            </a:endParaRPr>
          </a:p>
          <a:p>
            <a:pPr marL="0" indent="0">
              <a:buNone/>
            </a:pPr>
            <a:endParaRPr lang="en-US" sz="2400" i="1">
              <a:latin typeface="Calibri" panose="020F0502020204030204" pitchFamily="34" charset="0"/>
              <a:cs typeface="Calibri" panose="020F0502020204030204" pitchFamily="34" charset="0"/>
              <a:sym typeface="Wingdings" pitchFamily="2" charset="2"/>
            </a:endParaRPr>
          </a:p>
          <a:p>
            <a:r>
              <a:rPr lang="en-US" sz="2400" b="1">
                <a:latin typeface="Calibri" panose="020F0502020204030204" pitchFamily="34" charset="0"/>
                <a:cs typeface="Calibri" panose="020F0502020204030204" pitchFamily="34" charset="0"/>
                <a:sym typeface="Wingdings" pitchFamily="2" charset="2"/>
              </a:rPr>
              <a:t>You'll want to know the version of Python3 you've got installed because some functions and options may only be supported for certain versions of Python3.</a:t>
            </a:r>
          </a:p>
          <a:p>
            <a:pPr marL="0" indent="0">
              <a:buNone/>
            </a:pPr>
            <a:endParaRPr lang="en-US" sz="2400">
              <a:latin typeface="Calibri" panose="020F0502020204030204" pitchFamily="34" charset="0"/>
              <a:cs typeface="Calibri" panose="020F0502020204030204" pitchFamily="34" charset="0"/>
              <a:sym typeface="Wingdings" pitchFamily="2" charset="2"/>
            </a:endParaRPr>
          </a:p>
        </p:txBody>
      </p:sp>
      <p:sp>
        <p:nvSpPr>
          <p:cNvPr id="4" name="Slide Number Placeholder 3">
            <a:extLst>
              <a:ext uri="{FF2B5EF4-FFF2-40B4-BE49-F238E27FC236}">
                <a16:creationId xmlns:a16="http://schemas.microsoft.com/office/drawing/2014/main" id="{E0949329-A469-4647-6B39-37CEE538E7B0}"/>
              </a:ext>
            </a:extLst>
          </p:cNvPr>
          <p:cNvSpPr>
            <a:spLocks noGrp="1"/>
          </p:cNvSpPr>
          <p:nvPr>
            <p:ph type="sldNum" sz="quarter" idx="12"/>
          </p:nvPr>
        </p:nvSpPr>
        <p:spPr/>
        <p:txBody>
          <a:bodyPr/>
          <a:lstStyle/>
          <a:p>
            <a:fld id="{3FD30764-6A12-1944-9F3A-72E2B79B36CF}" type="slidenum">
              <a:rPr lang="en-US"/>
              <a:t>7</a:t>
            </a:fld>
            <a:endParaRPr lang="en-US"/>
          </a:p>
        </p:txBody>
      </p:sp>
    </p:spTree>
    <p:extLst>
      <p:ext uri="{BB962C8B-B14F-4D97-AF65-F5344CB8AC3E}">
        <p14:creationId xmlns:p14="http://schemas.microsoft.com/office/powerpoint/2010/main" val="7954984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Sample Output</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'bailiwick': 'm3aawg.org.',</a:t>
            </a:r>
          </a:p>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'count': 364178,</a:t>
            </a:r>
          </a:p>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'rdata': ['udns1.ultradns.net.', 'udns2.ultradns.net.'],</a:t>
            </a:r>
          </a:p>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'rrname': 'm3aawg.org.',</a:t>
            </a:r>
          </a:p>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'rrtype': 'NS',</a:t>
            </a:r>
          </a:p>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'time_first': '2013-08-20 01:41:16',</a:t>
            </a:r>
          </a:p>
          <a:p>
            <a:pPr marL="0" indent="0">
              <a:lnSpc>
                <a:spcPct val="100000"/>
              </a:lnSpc>
              <a:spcBef>
                <a:spcPts val="0"/>
              </a:spcBef>
              <a:spcAft>
                <a:spcPts val="1000"/>
              </a:spcAft>
              <a:buNone/>
            </a:pPr>
            <a:r>
              <a:rPr lang="en-US" sz="2400">
                <a:latin typeface="Courier New" panose="02070309020205020404" pitchFamily="49" charset="0"/>
                <a:cs typeface="Courier New" panose="02070309020205020404" pitchFamily="49" charset="0"/>
              </a:rPr>
              <a:t>    'time_last': '2024-03-22 08:55:23'}</a:t>
            </a:r>
          </a:p>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'bailiwick': 'm3aawg.org.',</a:t>
            </a:r>
          </a:p>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'count': 214949,</a:t>
            </a:r>
          </a:p>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'rdata': ['m3aawg.org.'],</a:t>
            </a:r>
          </a:p>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'rrname': 'www.m3aawg.org.',</a:t>
            </a:r>
          </a:p>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'rrtype': 'CNAME',</a:t>
            </a:r>
          </a:p>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'time_first': '2011-12-29 18:24:28',</a:t>
            </a:r>
          </a:p>
          <a:p>
            <a:pPr marL="0" indent="0">
              <a:lnSpc>
                <a:spcPct val="100000"/>
              </a:lnSpc>
              <a:spcBef>
                <a:spcPts val="0"/>
              </a:spcBef>
              <a:buNone/>
            </a:pPr>
            <a:r>
              <a:rPr lang="en-US" sz="2400">
                <a:latin typeface="Courier New" panose="02070309020205020404" pitchFamily="49" charset="0"/>
                <a:cs typeface="Courier New" panose="02070309020205020404" pitchFamily="49" charset="0"/>
              </a:rPr>
              <a:t>    'time_last': '2024-03-22 09:52:38'}</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70</a:t>
            </a:fld>
            <a:endParaRPr lang="en-US"/>
          </a:p>
        </p:txBody>
      </p:sp>
    </p:spTree>
    <p:extLst>
      <p:ext uri="{BB962C8B-B14F-4D97-AF65-F5344CB8AC3E}">
        <p14:creationId xmlns:p14="http://schemas.microsoft.com/office/powerpoint/2010/main" val="334988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35753"/>
          </a:xfrm>
        </p:spPr>
        <p:txBody>
          <a:bodyPr>
            <a:normAutofit/>
          </a:bodyPr>
          <a:lstStyle/>
          <a:p>
            <a:r>
              <a:rPr lang="en-US" sz="3200" b="1">
                <a:latin typeface="Calibri" panose="020F0502020204030204" pitchFamily="34" charset="0"/>
                <a:cs typeface="Calibri" panose="020F0502020204030204" pitchFamily="34" charset="0"/>
              </a:rPr>
              <a:t>A requested dictionary element MUST exist, or you'll get a </a:t>
            </a:r>
            <a:r>
              <a:rPr lang="en-US" sz="3200" b="1">
                <a:solidFill>
                  <a:srgbClr val="FF0000"/>
                </a:solidFill>
                <a:latin typeface="Calibri" panose="020F0502020204030204" pitchFamily="34" charset="0"/>
                <a:cs typeface="Calibri" panose="020F0502020204030204" pitchFamily="34" charset="0"/>
              </a:rPr>
              <a:t>KeyError</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pPr marL="0" indent="0">
              <a:spcBef>
                <a:spcPts val="0"/>
              </a:spcBef>
              <a:buNone/>
            </a:pPr>
            <a:r>
              <a:rPr lang="en-US" sz="2200" b="1">
                <a:latin typeface="Courier New" panose="02070309020205020404" pitchFamily="49" charset="0"/>
                <a:cs typeface="Courier New" panose="02070309020205020404" pitchFamily="49" charset="0"/>
              </a:rPr>
              <a:t>fruit_prices = {"apples":1.52, "bannanas":0.52, "cherries":3.43,</a:t>
            </a:r>
          </a:p>
          <a:p>
            <a:pPr marL="0" indent="0">
              <a:spcBef>
                <a:spcPts val="0"/>
              </a:spcBef>
              <a:buNone/>
            </a:pPr>
            <a:r>
              <a:rPr lang="en-US" sz="2200" b="1">
                <a:latin typeface="Courier New" panose="02070309020205020404" pitchFamily="49" charset="0"/>
                <a:cs typeface="Courier New" panose="02070309020205020404" pitchFamily="49" charset="0"/>
              </a:rPr>
              <a:t>    "grapes":1.84, "oranges":1.21, "peaches":1.72, "pears":1.59}</a:t>
            </a:r>
          </a:p>
          <a:p>
            <a:pPr marL="0" indent="0">
              <a:spcBef>
                <a:spcPts val="0"/>
              </a:spcBef>
              <a:buNone/>
            </a:pPr>
            <a:r>
              <a:rPr lang="en-US" sz="2200" b="1">
                <a:latin typeface="Courier New" panose="02070309020205020404" pitchFamily="49" charset="0"/>
                <a:cs typeface="Courier New" panose="02070309020205020404" pitchFamily="49" charset="0"/>
              </a:rPr>
              <a:t>print("cranberries", </a:t>
            </a:r>
            <a:r>
              <a:rPr lang="en-US" sz="2200" b="1">
                <a:highlight>
                  <a:srgbClr val="FFFF00"/>
                </a:highlight>
                <a:latin typeface="Courier New" panose="02070309020205020404" pitchFamily="49" charset="0"/>
                <a:cs typeface="Courier New" panose="02070309020205020404" pitchFamily="49" charset="0"/>
              </a:rPr>
              <a:t>fruit_prices["cranberries"]</a:t>
            </a:r>
            <a:r>
              <a:rPr lang="en-US" sz="2200" b="1">
                <a:latin typeface="Courier New" panose="02070309020205020404" pitchFamily="49" charset="0"/>
                <a:cs typeface="Courier New" panose="02070309020205020404" pitchFamily="49" charset="0"/>
              </a:rPr>
              <a:t>)</a:t>
            </a:r>
          </a:p>
          <a:p>
            <a:pPr marL="0" indent="0">
              <a:spcBef>
                <a:spcPts val="0"/>
              </a:spcBef>
              <a:buNone/>
            </a:pPr>
            <a:endParaRPr lang="en-US" sz="2200">
              <a:latin typeface="Courier New" panose="02070309020205020404" pitchFamily="49" charset="0"/>
              <a:cs typeface="Courier New" panose="02070309020205020404" pitchFamily="49" charset="0"/>
            </a:endParaRPr>
          </a:p>
          <a:p>
            <a:pPr marL="0" indent="0">
              <a:spcBef>
                <a:spcPts val="0"/>
              </a:spcBef>
              <a:buNone/>
            </a:pPr>
            <a:r>
              <a:rPr lang="en-US" sz="2200">
                <a:latin typeface="Courier New" panose="02070309020205020404" pitchFamily="49" charset="0"/>
                <a:cs typeface="Courier New" panose="02070309020205020404" pitchFamily="49" charset="0"/>
              </a:rPr>
              <a:t>Traceback (most recent call last):</a:t>
            </a:r>
          </a:p>
          <a:p>
            <a:pPr marL="0" indent="0">
              <a:spcBef>
                <a:spcPts val="0"/>
              </a:spcBef>
              <a:buNone/>
            </a:pPr>
            <a:r>
              <a:rPr lang="en-US" sz="2200">
                <a:latin typeface="Courier New" panose="02070309020205020404" pitchFamily="49" charset="0"/>
                <a:cs typeface="Courier New" panose="02070309020205020404" pitchFamily="49" charset="0"/>
              </a:rPr>
              <a:t>  File "/Users/joe/dictionary-test.py", line 4, in &lt;module&gt;</a:t>
            </a:r>
          </a:p>
          <a:p>
            <a:pPr marL="0" indent="0">
              <a:spcBef>
                <a:spcPts val="0"/>
              </a:spcBef>
              <a:buNone/>
            </a:pPr>
            <a:r>
              <a:rPr lang="en-US" sz="2200">
                <a:latin typeface="Courier New" panose="02070309020205020404" pitchFamily="49" charset="0"/>
                <a:cs typeface="Courier New" panose="02070309020205020404" pitchFamily="49" charset="0"/>
              </a:rPr>
              <a:t>    print("cranberries", fruit_prices["cranberries"])</a:t>
            </a:r>
          </a:p>
          <a:p>
            <a:pPr marL="0" indent="0">
              <a:spcBef>
                <a:spcPts val="0"/>
              </a:spcBef>
              <a:buNone/>
            </a:pPr>
            <a:r>
              <a:rPr lang="en-US" sz="2200">
                <a:latin typeface="Courier New" panose="02070309020205020404" pitchFamily="49" charset="0"/>
                <a:cs typeface="Courier New" panose="02070309020205020404" pitchFamily="49" charset="0"/>
              </a:rPr>
              <a:t>                         ~~~~~~~~~~~~^^^^^^^^^^^^^^^</a:t>
            </a:r>
          </a:p>
          <a:p>
            <a:pPr marL="0" indent="0">
              <a:spcBef>
                <a:spcPts val="0"/>
              </a:spcBef>
              <a:buNone/>
            </a:pPr>
            <a:r>
              <a:rPr lang="en-US" sz="2200" b="1">
                <a:solidFill>
                  <a:srgbClr val="FF0000"/>
                </a:solidFill>
                <a:highlight>
                  <a:srgbClr val="FFFF00"/>
                </a:highlight>
                <a:latin typeface="Courier New" panose="02070309020205020404" pitchFamily="49" charset="0"/>
                <a:cs typeface="Courier New" panose="02070309020205020404" pitchFamily="49" charset="0"/>
              </a:rPr>
              <a:t>KeyError:</a:t>
            </a:r>
            <a:r>
              <a:rPr lang="en-US" sz="2200">
                <a:highlight>
                  <a:srgbClr val="FFFF00"/>
                </a:highlight>
                <a:latin typeface="Courier New" panose="02070309020205020404" pitchFamily="49" charset="0"/>
                <a:cs typeface="Courier New" panose="02070309020205020404" pitchFamily="49" charset="0"/>
              </a:rPr>
              <a:t> 'cranberries'</a:t>
            </a:r>
          </a:p>
          <a:p>
            <a:pPr marL="457200" indent="0">
              <a:spcBef>
                <a:spcPts val="0"/>
              </a:spcBef>
              <a:buNone/>
            </a:pPr>
            <a:endParaRPr lang="en-US" sz="2200">
              <a:latin typeface="Courier New" panose="02070309020205020404" pitchFamily="49" charset="0"/>
              <a:cs typeface="Courier New" panose="02070309020205020404" pitchFamily="49" charset="0"/>
            </a:endParaRPr>
          </a:p>
          <a:p>
            <a:pPr marL="0" indent="0">
              <a:spcBef>
                <a:spcPts val="0"/>
              </a:spcBef>
              <a:buNone/>
            </a:pPr>
            <a:r>
              <a:rPr lang="en-US" sz="2400">
                <a:latin typeface="Calibri" panose="020F0502020204030204" pitchFamily="34" charset="0"/>
                <a:cs typeface="Calibri" panose="020F0502020204030204" pitchFamily="34" charset="0"/>
              </a:rPr>
              <a:t>The prudent thing to do? </a:t>
            </a:r>
            <a:r>
              <a:rPr lang="en-US" sz="2400" b="1">
                <a:latin typeface="Calibri" panose="020F0502020204030204" pitchFamily="34" charset="0"/>
                <a:cs typeface="Calibri" panose="020F0502020204030204" pitchFamily="34" charset="0"/>
              </a:rPr>
              <a:t>Check to be sure the key you're interested in exists:</a:t>
            </a:r>
          </a:p>
          <a:p>
            <a:pPr marL="457200" indent="0">
              <a:spcBef>
                <a:spcPts val="0"/>
              </a:spcBef>
              <a:buNone/>
            </a:pP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b="1">
                <a:latin typeface="Courier New" panose="02070309020205020404" pitchFamily="49" charset="0"/>
                <a:cs typeface="Courier New" panose="02070309020205020404" pitchFamily="49" charset="0"/>
              </a:rPr>
              <a:t>fruit_prices = {"apples":1.52, "bannanas":0.52, "cherries":3.43,</a:t>
            </a:r>
          </a:p>
          <a:p>
            <a:pPr marL="0" indent="0">
              <a:lnSpc>
                <a:spcPct val="100000"/>
              </a:lnSpc>
              <a:spcBef>
                <a:spcPts val="0"/>
              </a:spcBef>
              <a:buNone/>
            </a:pPr>
            <a:r>
              <a:rPr lang="en-US" sz="2200" b="1">
                <a:latin typeface="Courier New" panose="02070309020205020404" pitchFamily="49" charset="0"/>
                <a:cs typeface="Courier New" panose="02070309020205020404" pitchFamily="49" charset="0"/>
              </a:rPr>
              <a:t>    "grapes":1.84, "oranges":1.21, "peaches":1.72, "pears":1.59}</a:t>
            </a:r>
          </a:p>
          <a:p>
            <a:pPr marL="0" indent="0">
              <a:lnSpc>
                <a:spcPct val="100000"/>
              </a:lnSpc>
              <a:spcBef>
                <a:spcPts val="0"/>
              </a:spcBef>
              <a:buNone/>
            </a:pPr>
            <a:r>
              <a:rPr lang="en-US" sz="2200" b="1">
                <a:highlight>
                  <a:srgbClr val="FFFF00"/>
                </a:highlight>
                <a:latin typeface="Courier New" panose="02070309020205020404" pitchFamily="49" charset="0"/>
                <a:cs typeface="Courier New" panose="02070309020205020404" pitchFamily="49" charset="0"/>
              </a:rPr>
              <a:t>if "pears" in fruit_prices:</a:t>
            </a:r>
          </a:p>
          <a:p>
            <a:pPr marL="0" indent="0">
              <a:lnSpc>
                <a:spcPct val="100000"/>
              </a:lnSpc>
              <a:spcBef>
                <a:spcPts val="0"/>
              </a:spcBef>
              <a:buNone/>
            </a:pPr>
            <a:r>
              <a:rPr lang="en-US" sz="2200" b="1">
                <a:latin typeface="Courier New" panose="02070309020205020404" pitchFamily="49" charset="0"/>
                <a:cs typeface="Courier New" panose="02070309020205020404" pitchFamily="49" charset="0"/>
              </a:rPr>
              <a:t>    print ("pears", fruit_prices["pears"])</a:t>
            </a:r>
            <a:br>
              <a:rPr lang="en-US" sz="2200" b="1">
                <a:latin typeface="Courier New" panose="02070309020205020404" pitchFamily="49" charset="0"/>
                <a:cs typeface="Courier New" panose="02070309020205020404" pitchFamily="49" charset="0"/>
              </a:rPr>
            </a:br>
            <a:endParaRPr lang="en-US" sz="2200" b="1">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pears 1.59</a:t>
            </a:r>
          </a:p>
        </p:txBody>
      </p:sp>
      <p:sp>
        <p:nvSpPr>
          <p:cNvPr id="4" name="Slide Number Placeholder 3">
            <a:extLst>
              <a:ext uri="{FF2B5EF4-FFF2-40B4-BE49-F238E27FC236}">
                <a16:creationId xmlns:a16="http://schemas.microsoft.com/office/drawing/2014/main" id="{E4594AD2-7A2F-B31C-9A03-D9A23A95E53E}"/>
              </a:ext>
            </a:extLst>
          </p:cNvPr>
          <p:cNvSpPr>
            <a:spLocks noGrp="1"/>
          </p:cNvSpPr>
          <p:nvPr>
            <p:ph type="sldNum" sz="quarter" idx="12"/>
          </p:nvPr>
        </p:nvSpPr>
        <p:spPr/>
        <p:txBody>
          <a:bodyPr/>
          <a:lstStyle/>
          <a:p>
            <a:fld id="{3FD30764-6A12-1944-9F3A-72E2B79B36CF}" type="slidenum">
              <a:rPr lang="en-US"/>
              <a:t>71</a:t>
            </a:fld>
            <a:endParaRPr lang="en-US"/>
          </a:p>
        </p:txBody>
      </p:sp>
    </p:spTree>
    <p:extLst>
      <p:ext uri="{BB962C8B-B14F-4D97-AF65-F5344CB8AC3E}">
        <p14:creationId xmlns:p14="http://schemas.microsoft.com/office/powerpoint/2010/main" val="15165925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35753"/>
          </a:xfrm>
        </p:spPr>
        <p:txBody>
          <a:bodyPr>
            <a:normAutofit/>
          </a:bodyPr>
          <a:lstStyle/>
          <a:p>
            <a:r>
              <a:rPr lang="en-US" sz="3200" b="1">
                <a:latin typeface="Calibri" panose="020F0502020204030204" pitchFamily="34" charset="0"/>
                <a:cs typeface="Calibri" panose="020F0502020204030204" pitchFamily="34" charset="0"/>
              </a:rPr>
              <a:t>You can loop ("iterate") over a Python3 dictionary...</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77240"/>
            <a:ext cx="11671442" cy="5798222"/>
          </a:xfrm>
        </p:spPr>
        <p:txBody>
          <a:bodyPr>
            <a:normAutofit/>
          </a:bodyPr>
          <a:lstStyle/>
          <a:p>
            <a:r>
              <a:rPr lang="en-US" sz="2400">
                <a:latin typeface="Calibri" panose="020F0502020204030204" pitchFamily="34" charset="0"/>
                <a:cs typeface="Calibri" panose="020F0502020204030204" pitchFamily="34" charset="0"/>
              </a:rPr>
              <a:t>Some entries in a Python3 dictionary may need to be interated over. You can do so over the keys, the values, or the key, value pairs. For the dictionary called </a:t>
            </a:r>
            <a:r>
              <a:rPr lang="en-US" sz="2200">
                <a:latin typeface="Courier New" panose="02070309020205020404" pitchFamily="49" charset="0"/>
                <a:cs typeface="Courier New" panose="02070309020205020404" pitchFamily="49" charset="0"/>
              </a:rPr>
              <a:t>dict --</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r>
              <a:rPr lang="en-US" sz="2400" b="1">
                <a:latin typeface="Calibri" panose="020F0502020204030204" pitchFamily="34" charset="0"/>
                <a:cs typeface="Calibri" panose="020F0502020204030204" pitchFamily="34" charset="0"/>
              </a:rPr>
              <a:t>Iterating over keys:</a:t>
            </a:r>
            <a:br>
              <a:rPr lang="en-US" sz="2200">
                <a:latin typeface="Courier New" panose="02070309020205020404" pitchFamily="49" charset="0"/>
                <a:cs typeface="Courier New" panose="02070309020205020404" pitchFamily="49" charset="0"/>
              </a:rPr>
            </a:b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for k in dict: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r>
              <a:rPr lang="en-US" sz="2400" b="1">
                <a:latin typeface="Calibri" panose="020F0502020204030204" pitchFamily="34" charset="0"/>
                <a:cs typeface="Calibri" panose="020F0502020204030204" pitchFamily="34" charset="0"/>
              </a:rPr>
              <a:t>Iterating over values:</a:t>
            </a:r>
            <a:br>
              <a:rPr lang="en-US" sz="2200">
                <a:latin typeface="Courier New" panose="02070309020205020404" pitchFamily="49" charset="0"/>
                <a:cs typeface="Courier New" panose="02070309020205020404" pitchFamily="49" charset="0"/>
              </a:rPr>
            </a:b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for v in dict.values</a:t>
            </a:r>
            <a:r>
              <a:rPr lang="en-US" sz="2200">
                <a:latin typeface="Courier New" panose="02070309020205020404" pitchFamily="49" charset="0"/>
                <a:cs typeface="Courier New" panose="02070309020205020404" pitchFamily="49" charset="0"/>
                <a:sym typeface="Wingdings" pitchFamily="2" charset="2"/>
              </a:rPr>
              <a:t>():</a:t>
            </a:r>
            <a:br>
              <a:rPr lang="en-US" sz="2200">
                <a:latin typeface="Courier New" panose="02070309020205020404" pitchFamily="49" charset="0"/>
                <a:cs typeface="Courier New" panose="02070309020205020404" pitchFamily="49" charset="0"/>
                <a:sym typeface="Wingdings" pitchFamily="2" charset="2"/>
              </a:rPr>
            </a:br>
            <a:r>
              <a:rPr lang="en-US" sz="2200">
                <a:latin typeface="Courier New" panose="02070309020205020404" pitchFamily="49" charset="0"/>
                <a:cs typeface="Courier New" panose="02070309020205020404" pitchFamily="49" charset="0"/>
                <a:sym typeface="Wingdings" pitchFamily="2" charset="2"/>
              </a:rPr>
              <a:t>    [...]</a:t>
            </a:r>
            <a:br>
              <a:rPr lang="en-US" sz="2200">
                <a:latin typeface="Courier New" panose="02070309020205020404" pitchFamily="49" charset="0"/>
                <a:cs typeface="Courier New" panose="02070309020205020404" pitchFamily="49" charset="0"/>
                <a:sym typeface="Wingdings" pitchFamily="2" charset="2"/>
              </a:rPr>
            </a:br>
            <a:endParaRPr lang="en-US" sz="2200">
              <a:latin typeface="Courier New" panose="02070309020205020404" pitchFamily="49" charset="0"/>
              <a:cs typeface="Courier New" panose="02070309020205020404" pitchFamily="49" charset="0"/>
              <a:sym typeface="Wingdings" pitchFamily="2" charset="2"/>
            </a:endParaRPr>
          </a:p>
          <a:p>
            <a:r>
              <a:rPr lang="en-US" sz="2400" b="1">
                <a:latin typeface="Calibri" panose="020F0502020204030204" pitchFamily="34" charset="0"/>
                <a:cs typeface="Calibri" panose="020F0502020204030204" pitchFamily="34" charset="0"/>
                <a:sym typeface="Wingdings" pitchFamily="2" charset="2"/>
              </a:rPr>
              <a:t>Iterating over key, value pairs:</a:t>
            </a:r>
            <a:br>
              <a:rPr lang="en-US" sz="2200">
                <a:latin typeface="Courier New" panose="02070309020205020404" pitchFamily="49" charset="0"/>
                <a:cs typeface="Courier New" panose="02070309020205020404" pitchFamily="49" charset="0"/>
                <a:sym typeface="Wingdings" pitchFamily="2" charset="2"/>
              </a:rPr>
            </a:br>
            <a:br>
              <a:rPr lang="en-US" sz="2200">
                <a:latin typeface="Courier New" panose="02070309020205020404" pitchFamily="49" charset="0"/>
                <a:cs typeface="Courier New" panose="02070309020205020404" pitchFamily="49" charset="0"/>
                <a:sym typeface="Wingdings" pitchFamily="2" charset="2"/>
              </a:rPr>
            </a:br>
            <a:r>
              <a:rPr lang="en-US" sz="2200">
                <a:latin typeface="Courier New" panose="02070309020205020404" pitchFamily="49" charset="0"/>
                <a:cs typeface="Courier New" panose="02070309020205020404" pitchFamily="49" charset="0"/>
                <a:sym typeface="Wingdings" pitchFamily="2" charset="2"/>
              </a:rPr>
              <a:t>for k, v in dict.items():</a:t>
            </a:r>
            <a:br>
              <a:rPr lang="en-US" sz="2200">
                <a:latin typeface="Courier New" panose="02070309020205020404" pitchFamily="49" charset="0"/>
                <a:cs typeface="Courier New" panose="02070309020205020404" pitchFamily="49" charset="0"/>
                <a:sym typeface="Wingdings" pitchFamily="2" charset="2"/>
              </a:rPr>
            </a:br>
            <a:r>
              <a:rPr lang="en-US" sz="2200">
                <a:latin typeface="Courier New" panose="02070309020205020404" pitchFamily="49" charset="0"/>
                <a:cs typeface="Courier New" panose="02070309020205020404" pitchFamily="49" charset="0"/>
                <a:sym typeface="Wingdings" pitchFamily="2" charset="2"/>
              </a:rPr>
              <a:t>    [...]</a:t>
            </a:r>
            <a:br>
              <a:rPr lang="en-US" sz="2200">
                <a:latin typeface="Courier New" panose="02070309020205020404" pitchFamily="49" charset="0"/>
                <a:cs typeface="Courier New" panose="02070309020205020404" pitchFamily="49" charset="0"/>
                <a:sym typeface="Wingdings" pitchFamily="2" charset="2"/>
              </a:rPr>
            </a:br>
            <a:endParaRPr lang="en-US" sz="220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257C0B21-59A8-F93C-F75F-B286288DAC1E}"/>
              </a:ext>
            </a:extLst>
          </p:cNvPr>
          <p:cNvSpPr>
            <a:spLocks noGrp="1"/>
          </p:cNvSpPr>
          <p:nvPr>
            <p:ph type="sldNum" sz="quarter" idx="12"/>
          </p:nvPr>
        </p:nvSpPr>
        <p:spPr/>
        <p:txBody>
          <a:bodyPr/>
          <a:lstStyle/>
          <a:p>
            <a:fld id="{3FD30764-6A12-1944-9F3A-72E2B79B36CF}" type="slidenum">
              <a:rPr lang="en-US"/>
              <a:t>72</a:t>
            </a:fld>
            <a:endParaRPr lang="en-US"/>
          </a:p>
        </p:txBody>
      </p:sp>
    </p:spTree>
    <p:extLst>
      <p:ext uri="{BB962C8B-B14F-4D97-AF65-F5344CB8AC3E}">
        <p14:creationId xmlns:p14="http://schemas.microsoft.com/office/powerpoint/2010/main" val="33348184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264826" y="289017"/>
            <a:ext cx="6067394" cy="646331"/>
          </a:xfrm>
        </p:spPr>
        <p:txBody>
          <a:bodyPr>
            <a:normAutofit/>
          </a:bodyPr>
          <a:lstStyle/>
          <a:p>
            <a:pPr algn="l"/>
            <a:r>
              <a:rPr lang="en-US" sz="3200" b="1">
                <a:latin typeface="Calibri" panose="020F0502020204030204" pitchFamily="34" charset="0"/>
                <a:cs typeface="Calibri" panose="020F0502020204030204" pitchFamily="34" charset="0"/>
              </a:rPr>
              <a:t>9. </a:t>
            </a:r>
            <a:r>
              <a:rPr lang="en-US" sz="3200" b="1">
                <a:highlight>
                  <a:srgbClr val="FFFF00"/>
                </a:highlight>
                <a:latin typeface="Calibri" panose="020F0502020204030204" pitchFamily="34" charset="0"/>
                <a:cs typeface="Calibri" panose="020F0502020204030204" pitchFamily="34" charset="0"/>
              </a:rPr>
              <a:t>Other Python3 Data Structures</a:t>
            </a:r>
            <a:endParaRPr lang="en-US" sz="320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9633201-1368-3CC1-C406-FE788F202B5A}"/>
              </a:ext>
            </a:extLst>
          </p:cNvPr>
          <p:cNvSpPr txBox="1"/>
          <p:nvPr/>
        </p:nvSpPr>
        <p:spPr>
          <a:xfrm>
            <a:off x="5084004" y="5939544"/>
            <a:ext cx="6787956" cy="646331"/>
          </a:xfrm>
          <a:prstGeom prst="rect">
            <a:avLst/>
          </a:prstGeom>
          <a:noFill/>
        </p:spPr>
        <p:txBody>
          <a:bodyPr wrap="square" rtlCol="0">
            <a:spAutoFit/>
          </a:bodyPr>
          <a:lstStyle/>
          <a:p>
            <a:r>
              <a:rPr lang="en-US"/>
              <a:t>https://commons.wikimedia.org/wiki/Category:Pantex_Plant#/media/</a:t>
            </a:r>
            <a:br>
              <a:rPr lang="en-US"/>
            </a:br>
            <a:r>
              <a:rPr lang="en-US"/>
              <a:t>File:Pantex_Plant_Magazine_4-42.png</a:t>
            </a:r>
          </a:p>
        </p:txBody>
      </p:sp>
      <p:pic>
        <p:nvPicPr>
          <p:cNvPr id="8" name="Picture 7">
            <a:extLst>
              <a:ext uri="{FF2B5EF4-FFF2-40B4-BE49-F238E27FC236}">
                <a16:creationId xmlns:a16="http://schemas.microsoft.com/office/drawing/2014/main" id="{BE3BBE32-D615-9147-1942-584E7D88189D}"/>
              </a:ext>
            </a:extLst>
          </p:cNvPr>
          <p:cNvPicPr>
            <a:picLocks noChangeAspect="1"/>
          </p:cNvPicPr>
          <p:nvPr/>
        </p:nvPicPr>
        <p:blipFill>
          <a:blip r:embed="rId2"/>
          <a:stretch>
            <a:fillRect/>
          </a:stretch>
        </p:blipFill>
        <p:spPr>
          <a:xfrm>
            <a:off x="5084004" y="1202091"/>
            <a:ext cx="6583772" cy="4737453"/>
          </a:xfrm>
          <a:prstGeom prst="rect">
            <a:avLst/>
          </a:prstGeom>
        </p:spPr>
      </p:pic>
    </p:spTree>
    <p:extLst>
      <p:ext uri="{BB962C8B-B14F-4D97-AF65-F5344CB8AC3E}">
        <p14:creationId xmlns:p14="http://schemas.microsoft.com/office/powerpoint/2010/main" val="37152066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Python3 Sets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r>
              <a:rPr lang="en-US" sz="2400"/>
              <a:t>Among other things, Python3 sets can be handy for accumulating unique values while iterating over a big bunch of values.</a:t>
            </a:r>
          </a:p>
          <a:p>
            <a:r>
              <a:rPr lang="en-US" sz="2400"/>
              <a:t>Python3 sets are unordered. </a:t>
            </a:r>
          </a:p>
          <a:p>
            <a:r>
              <a:rPr lang="en-US" sz="2400"/>
              <a:t>Sets (by definition) can't have duplicate elements.</a:t>
            </a:r>
          </a:p>
          <a:p>
            <a:r>
              <a:rPr lang="en-US" sz="2400"/>
              <a:t>Like dictionaries, sets live within curly braces.</a:t>
            </a:r>
            <a:br>
              <a:rPr lang="en-US" sz="2400"/>
            </a:br>
            <a:endParaRPr lang="en-US" sz="2400"/>
          </a:p>
          <a:p>
            <a:pPr marL="0" indent="0">
              <a:buNone/>
            </a:pPr>
            <a:r>
              <a:rPr lang="en-US" sz="2400"/>
              <a:t>https://docs.python.org/3/tutorial/datastructures.html#sets</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74</a:t>
            </a:fld>
            <a:endParaRPr lang="en-US"/>
          </a:p>
        </p:txBody>
      </p:sp>
    </p:spTree>
    <p:extLst>
      <p:ext uri="{BB962C8B-B14F-4D97-AF65-F5344CB8AC3E}">
        <p14:creationId xmlns:p14="http://schemas.microsoft.com/office/powerpoint/2010/main" val="3251637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136525"/>
            <a:ext cx="11671442" cy="403262"/>
          </a:xfrm>
        </p:spPr>
        <p:txBody>
          <a:bodyPr>
            <a:normAutofit/>
          </a:bodyPr>
          <a:lstStyle/>
          <a:p>
            <a:r>
              <a:rPr lang="en-US" sz="3200" b="1">
                <a:latin typeface="Calibri" panose="020F0502020204030204" pitchFamily="34" charset="0"/>
                <a:cs typeface="Calibri" panose="020F0502020204030204" pitchFamily="34" charset="0"/>
              </a:rPr>
              <a:t>Working With Sets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685800"/>
            <a:ext cx="11671442" cy="5889662"/>
          </a:xfrm>
        </p:spPr>
        <p:txBody>
          <a:bodyPr>
            <a:normAutofit/>
          </a:bodyPr>
          <a:lstStyle/>
          <a:p>
            <a:r>
              <a:rPr lang="en-US" sz="2400"/>
              <a:t>Make an empty set with the </a:t>
            </a:r>
            <a:r>
              <a:rPr lang="en-US" sz="2200">
                <a:latin typeface="Courier New" panose="02070309020205020404" pitchFamily="49" charset="0"/>
                <a:cs typeface="Courier New" panose="02070309020205020404" pitchFamily="49" charset="0"/>
              </a:rPr>
              <a:t>set()</a:t>
            </a:r>
            <a:r>
              <a:rPr lang="en-US" sz="2400"/>
              <a:t> function:</a:t>
            </a:r>
            <a:br>
              <a:rPr lang="en-US" sz="2400"/>
            </a:br>
            <a:r>
              <a:rPr lang="en-US" sz="2400"/>
              <a:t>    </a:t>
            </a:r>
            <a:r>
              <a:rPr lang="en-US" sz="2200" b="1">
                <a:latin typeface="Courier New" panose="02070309020205020404" pitchFamily="49" charset="0"/>
                <a:cs typeface="Courier New" panose="02070309020205020404" pitchFamily="49" charset="0"/>
              </a:rPr>
              <a:t>my_pets = set()</a:t>
            </a:r>
            <a:br>
              <a:rPr lang="en-US" sz="2200" b="1">
                <a:latin typeface="Courier New" panose="02070309020205020404" pitchFamily="49" charset="0"/>
                <a:cs typeface="Courier New" panose="02070309020205020404" pitchFamily="49" charset="0"/>
              </a:rPr>
            </a:br>
            <a:endParaRPr lang="en-US" sz="2400" b="1"/>
          </a:p>
          <a:p>
            <a:r>
              <a:rPr lang="en-US" sz="2400"/>
              <a:t>Add elements to a set:</a:t>
            </a:r>
          </a:p>
          <a:p>
            <a:pPr marL="457200" indent="0">
              <a:buNone/>
            </a:pPr>
            <a:r>
              <a:rPr lang="en-US" sz="2200" b="1">
                <a:latin typeface="Courier New" panose="02070309020205020404" pitchFamily="49" charset="0"/>
                <a:cs typeface="Courier New" panose="02070309020205020404" pitchFamily="49" charset="0"/>
              </a:rPr>
              <a:t>my_pets.add("Fido")</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my_pets.</a:t>
            </a:r>
            <a:r>
              <a:rPr lang="en-US" sz="2200" b="1">
                <a:highlight>
                  <a:srgbClr val="FFFF00"/>
                </a:highlight>
                <a:latin typeface="Courier New" panose="02070309020205020404" pitchFamily="49" charset="0"/>
                <a:cs typeface="Courier New" panose="02070309020205020404" pitchFamily="49" charset="0"/>
              </a:rPr>
              <a:t>update</a:t>
            </a:r>
            <a:r>
              <a:rPr lang="en-US" sz="2200" b="1">
                <a:latin typeface="Courier New" panose="02070309020205020404" pitchFamily="49" charset="0"/>
                <a:cs typeface="Courier New" panose="02070309020205020404" pitchFamily="49" charset="0"/>
              </a:rPr>
              <a:t>(</a:t>
            </a:r>
            <a:r>
              <a:rPr lang="en-US" sz="2200" b="1">
                <a:highlight>
                  <a:srgbClr val="FFFF00"/>
                </a:highlight>
                <a:latin typeface="Courier New" panose="02070309020205020404" pitchFamily="49" charset="0"/>
                <a:cs typeface="Courier New" panose="02070309020205020404" pitchFamily="49" charset="0"/>
              </a:rPr>
              <a:t>{</a:t>
            </a:r>
            <a:r>
              <a:rPr lang="en-US" sz="2200" b="1">
                <a:latin typeface="Courier New" panose="02070309020205020404" pitchFamily="49" charset="0"/>
                <a:cs typeface="Courier New" panose="02070309020205020404" pitchFamily="49" charset="0"/>
              </a:rPr>
              <a:t>"Fluffy","Smokey","Bootsy"</a:t>
            </a:r>
            <a:r>
              <a:rPr lang="en-US" sz="2200" b="1">
                <a:highlight>
                  <a:srgbClr val="FFFF00"/>
                </a:highlight>
                <a:latin typeface="Courier New" panose="02070309020205020404" pitchFamily="49" charset="0"/>
                <a:cs typeface="Courier New" panose="02070309020205020404" pitchFamily="49" charset="0"/>
              </a:rPr>
              <a:t>}</a:t>
            </a:r>
            <a:r>
              <a:rPr lang="en-US" sz="2200" b="1">
                <a:latin typeface="Courier New" panose="02070309020205020404" pitchFamily="49" charset="0"/>
                <a:cs typeface="Courier New" panose="02070309020205020404" pitchFamily="49" charset="0"/>
              </a:rPr>
              <a:t>)</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print(my_pets)</a:t>
            </a:r>
            <a:br>
              <a:rPr lang="en-US" sz="2200" b="1">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{'Fido', 'Smokey', 'Fluffy', 'Bootsy'}</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r>
              <a:rPr lang="en-US" sz="2400"/>
              <a:t>Length of a set:</a:t>
            </a:r>
          </a:p>
          <a:p>
            <a:pPr marL="457200" indent="0">
              <a:buNone/>
            </a:pPr>
            <a:r>
              <a:rPr lang="en-US" sz="2200" b="1">
                <a:latin typeface="Courier New" panose="02070309020205020404" pitchFamily="49" charset="0"/>
                <a:cs typeface="Courier New" panose="02070309020205020404" pitchFamily="49" charset="0"/>
              </a:rPr>
              <a:t>print(len(my_pets))</a:t>
            </a:r>
            <a:br>
              <a:rPr lang="en-US" sz="2200" b="1">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4</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pPr marL="0" indent="-342900"/>
            <a:r>
              <a:rPr lang="en-US" sz="2400">
                <a:latin typeface="Calibri" panose="020F0502020204030204" pitchFamily="34" charset="0"/>
                <a:cs typeface="Calibri" panose="020F0502020204030204" pitchFamily="34" charset="0"/>
              </a:rPr>
              <a:t>Test to see if an entry is present:</a:t>
            </a:r>
          </a:p>
          <a:p>
            <a:pPr marL="457200" indent="0">
              <a:buNone/>
            </a:pPr>
            <a:r>
              <a:rPr lang="en-US" sz="2200" b="1">
                <a:latin typeface="Courier New" panose="02070309020205020404" pitchFamily="49" charset="0"/>
                <a:cs typeface="Courier New" panose="02070309020205020404" pitchFamily="49" charset="0"/>
              </a:rPr>
              <a:t>if "Smokey" in my_pets:</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    print("Smokey found in my_pets")</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75</a:t>
            </a:fld>
            <a:endParaRPr lang="en-US"/>
          </a:p>
        </p:txBody>
      </p:sp>
    </p:spTree>
    <p:extLst>
      <p:ext uri="{BB962C8B-B14F-4D97-AF65-F5344CB8AC3E}">
        <p14:creationId xmlns:p14="http://schemas.microsoft.com/office/powerpoint/2010/main" val="3650438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Python3 Tuples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34390"/>
            <a:ext cx="11671442" cy="5741072"/>
          </a:xfrm>
        </p:spPr>
        <p:txBody>
          <a:bodyPr>
            <a:normAutofit/>
          </a:bodyPr>
          <a:lstStyle/>
          <a:p>
            <a:r>
              <a:rPr lang="en-US" sz="2400"/>
              <a:t>Tuples are yet another built-in Python3 data structure. They're two or more values (integers, floats, strings, lists, ...) separated by commas (the parens are optional, but customary). The items in the tuple can be of different types.</a:t>
            </a:r>
          </a:p>
          <a:p>
            <a:pPr marL="457200" indent="0">
              <a:spcAft>
                <a:spcPts val="1000"/>
              </a:spcAft>
              <a:buNone/>
            </a:pPr>
            <a:r>
              <a:rPr lang="en-US" sz="2200" b="1">
                <a:latin typeface="Courier New" panose="02070309020205020404" pitchFamily="49" charset="0"/>
                <a:cs typeface="Courier New" panose="02070309020205020404" pitchFamily="49" charset="0"/>
              </a:rPr>
              <a:t>x = (</a:t>
            </a:r>
            <a:r>
              <a:rPr lang="en-US" sz="2200" b="1">
                <a:highlight>
                  <a:srgbClr val="FF00FF"/>
                </a:highlight>
                <a:latin typeface="Courier New" panose="02070309020205020404" pitchFamily="49" charset="0"/>
                <a:cs typeface="Courier New" panose="02070309020205020404" pitchFamily="49" charset="0"/>
              </a:rPr>
              <a:t>15, 8, 7, 12</a:t>
            </a:r>
            <a:r>
              <a:rPr lang="en-US" sz="2200" b="1">
                <a:latin typeface="Courier New" panose="02070309020205020404" pitchFamily="49" charset="0"/>
                <a:cs typeface="Courier New" panose="02070309020205020404" pitchFamily="49" charset="0"/>
              </a:rPr>
              <a:t>)</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y = ("ginger", "turmeric")</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z = ({5,8,12}, </a:t>
            </a:r>
            <a:r>
              <a:rPr lang="en-US" sz="2200">
                <a:highlight>
                  <a:srgbClr val="00FF00"/>
                </a:highlight>
                <a:latin typeface="Courier New" panose="02070309020205020404" pitchFamily="49" charset="0"/>
                <a:cs typeface="Courier New" panose="02070309020205020404" pitchFamily="49" charset="0"/>
              </a:rPr>
              <a:t>{10,8,7}</a:t>
            </a:r>
            <a:r>
              <a:rPr lang="en-US" sz="2200" b="1">
                <a:latin typeface="Courier New" panose="02070309020205020404" pitchFamily="49" charset="0"/>
                <a:cs typeface="Courier New" panose="02070309020205020404" pitchFamily="49" charset="0"/>
              </a:rPr>
              <a:t>, {</a:t>
            </a:r>
            <a:r>
              <a:rPr lang="en-US" sz="2200">
                <a:highlight>
                  <a:srgbClr val="00FFFF"/>
                </a:highlight>
                <a:latin typeface="Courier New" panose="02070309020205020404" pitchFamily="49" charset="0"/>
                <a:cs typeface="Courier New" panose="02070309020205020404" pitchFamily="49" charset="0"/>
              </a:rPr>
              <a:t>-1</a:t>
            </a:r>
            <a:r>
              <a:rPr lang="en-US" sz="2200" b="1">
                <a:latin typeface="Courier New" panose="02070309020205020404" pitchFamily="49" charset="0"/>
                <a:cs typeface="Courier New" panose="02070309020205020404" pitchFamily="49" charset="0"/>
              </a:rPr>
              <a:t>, -3, -2})</a:t>
            </a:r>
          </a:p>
          <a:p>
            <a:r>
              <a:rPr lang="en-US" sz="2400">
                <a:latin typeface="Calibri" panose="020F0502020204030204" pitchFamily="34" charset="0"/>
                <a:cs typeface="Calibri" panose="020F0502020204030204" pitchFamily="34" charset="0"/>
              </a:rPr>
              <a:t>Tuples can be "unpacked:"</a:t>
            </a:r>
          </a:p>
          <a:p>
            <a:pPr marL="457200" indent="0">
              <a:buNone/>
            </a:pPr>
            <a:r>
              <a:rPr lang="en-US" sz="2200" b="1">
                <a:latin typeface="Courier New" panose="02070309020205020404" pitchFamily="49" charset="0"/>
                <a:cs typeface="Courier New" panose="02070309020205020404" pitchFamily="49" charset="0"/>
              </a:rPr>
              <a:t>j, k, l, m = x</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print(j, k, l, m)</a:t>
            </a:r>
            <a:br>
              <a:rPr lang="en-US" sz="2200">
                <a:latin typeface="Courier New" panose="02070309020205020404" pitchFamily="49" charset="0"/>
                <a:cs typeface="Courier New" panose="02070309020205020404" pitchFamily="49" charset="0"/>
              </a:rPr>
            </a:br>
            <a:r>
              <a:rPr lang="en-US" sz="2200">
                <a:highlight>
                  <a:srgbClr val="FF00FF"/>
                </a:highlight>
                <a:latin typeface="Courier New" panose="02070309020205020404" pitchFamily="49" charset="0"/>
                <a:cs typeface="Courier New" panose="02070309020205020404" pitchFamily="49" charset="0"/>
              </a:rPr>
              <a:t>15 8 7 12</a:t>
            </a:r>
          </a:p>
          <a:p>
            <a:r>
              <a:rPr lang="en-US" sz="2400">
                <a:latin typeface="Calibri" panose="020F0502020204030204" pitchFamily="34" charset="0"/>
                <a:cs typeface="Calibri" panose="020F0502020204030204" pitchFamily="34" charset="0"/>
              </a:rPr>
              <a:t>individual elements and sub-elements can also be accessed from tuples:</a:t>
            </a:r>
          </a:p>
          <a:p>
            <a:pPr marL="457200" indent="0">
              <a:spcAft>
                <a:spcPts val="1000"/>
              </a:spcAft>
              <a:buNone/>
            </a:pPr>
            <a:r>
              <a:rPr lang="en-US" sz="2200" b="1">
                <a:latin typeface="Courier New" panose="02070309020205020404" pitchFamily="49" charset="0"/>
                <a:cs typeface="Courier New" panose="02070309020205020404" pitchFamily="49" charset="0"/>
              </a:rPr>
              <a:t>print(z[1])</a:t>
            </a:r>
            <a:br>
              <a:rPr lang="en-US" sz="2200" b="1">
                <a:latin typeface="Courier New" panose="02070309020205020404" pitchFamily="49" charset="0"/>
                <a:cs typeface="Courier New" panose="02070309020205020404" pitchFamily="49" charset="0"/>
              </a:rPr>
            </a:br>
            <a:r>
              <a:rPr lang="en-US" sz="2200">
                <a:highlight>
                  <a:srgbClr val="00FF00"/>
                </a:highlight>
                <a:latin typeface="Courier New" panose="02070309020205020404" pitchFamily="49" charset="0"/>
                <a:cs typeface="Courier New" panose="02070309020205020404" pitchFamily="49" charset="0"/>
              </a:rPr>
              <a:t>{10, 8, 7}</a:t>
            </a:r>
            <a:br>
              <a:rPr lang="en-US" sz="2200" b="1">
                <a:latin typeface="Courier New" panose="02070309020205020404" pitchFamily="49" charset="0"/>
                <a:cs typeface="Courier New" panose="02070309020205020404" pitchFamily="49" charset="0"/>
              </a:rPr>
            </a:br>
            <a:r>
              <a:rPr lang="en-US" sz="2200" b="1">
                <a:latin typeface="Courier New" panose="02070309020205020404" pitchFamily="49" charset="0"/>
                <a:cs typeface="Courier New" panose="02070309020205020404" pitchFamily="49" charset="0"/>
              </a:rPr>
              <a:t>print(list(z[2])[1])</a:t>
            </a:r>
            <a:br>
              <a:rPr lang="en-US" sz="2200" b="1">
                <a:latin typeface="Courier New" panose="02070309020205020404" pitchFamily="49" charset="0"/>
                <a:cs typeface="Courier New" panose="02070309020205020404" pitchFamily="49" charset="0"/>
              </a:rPr>
            </a:br>
            <a:r>
              <a:rPr lang="en-US" sz="2200">
                <a:highlight>
                  <a:srgbClr val="00FFFF"/>
                </a:highlight>
                <a:latin typeface="Courier New" panose="02070309020205020404" pitchFamily="49" charset="0"/>
                <a:cs typeface="Courier New" panose="02070309020205020404" pitchFamily="49" charset="0"/>
              </a:rPr>
              <a:t>-1</a:t>
            </a:r>
            <a:endParaRPr lang="en-US" sz="220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76</a:t>
            </a:fld>
            <a:endParaRPr lang="en-US"/>
          </a:p>
        </p:txBody>
      </p:sp>
    </p:spTree>
    <p:extLst>
      <p:ext uri="{BB962C8B-B14F-4D97-AF65-F5344CB8AC3E}">
        <p14:creationId xmlns:p14="http://schemas.microsoft.com/office/powerpoint/2010/main" val="16875984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78603"/>
          </a:xfrm>
        </p:spPr>
        <p:txBody>
          <a:bodyPr>
            <a:normAutofit/>
          </a:bodyPr>
          <a:lstStyle/>
          <a:p>
            <a:r>
              <a:rPr lang="en-US" sz="3200" b="1">
                <a:latin typeface="Calibri" panose="020F0502020204030204" pitchFamily="34" charset="0"/>
                <a:cs typeface="Calibri" panose="020F0502020204030204" pitchFamily="34" charset="0"/>
              </a:rPr>
              <a:t>dataclasses and a sample user-defined custom dataclass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08660"/>
            <a:ext cx="11671442" cy="5866802"/>
          </a:xfrm>
        </p:spPr>
        <p:txBody>
          <a:bodyPr>
            <a:noAutofit/>
          </a:bodyPr>
          <a:lstStyle/>
          <a:p>
            <a:pPr marL="0" indent="0">
              <a:lnSpc>
                <a:spcPct val="100000"/>
              </a:lnSpc>
              <a:spcBef>
                <a:spcPts val="0"/>
              </a:spcBef>
              <a:buNone/>
            </a:pPr>
            <a:r>
              <a:rPr lang="en-US" sz="1700">
                <a:latin typeface="Courier New" panose="02070309020205020404" pitchFamily="49" charset="0"/>
                <a:cs typeface="Courier New" panose="02070309020205020404" pitchFamily="49" charset="0"/>
              </a:rPr>
              <a:t>""" demonstrate use of dataclass to create a sample class """</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import sys</a:t>
            </a:r>
            <a:br>
              <a:rPr lang="en-US" sz="1700">
                <a:latin typeface="Courier New" panose="02070309020205020404" pitchFamily="49" charset="0"/>
                <a:cs typeface="Courier New" panose="02070309020205020404" pitchFamily="49" charset="0"/>
              </a:rPr>
            </a:br>
            <a:r>
              <a:rPr lang="en-US" sz="1700" b="1">
                <a:latin typeface="Courier New" panose="02070309020205020404" pitchFamily="49" charset="0"/>
                <a:cs typeface="Courier New" panose="02070309020205020404" pitchFamily="49" charset="0"/>
              </a:rPr>
              <a:t>from dataclasses import dataclass</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if sys.version_info &lt; (3,7):</a:t>
            </a:r>
            <a:br>
              <a:rPr lang="en-US" sz="1700">
                <a:latin typeface="Courier New" panose="02070309020205020404" pitchFamily="49" charset="0"/>
                <a:cs typeface="Courier New" panose="02070309020205020404" pitchFamily="49" charset="0"/>
              </a:rPr>
            </a:br>
            <a:r>
              <a:rPr lang="en-US" sz="1700">
                <a:latin typeface="Courier New" panose="02070309020205020404" pitchFamily="49" charset="0"/>
                <a:cs typeface="Courier New" panose="02070309020205020404" pitchFamily="49" charset="0"/>
              </a:rPr>
              <a:t>    # pylint: disable-next=broad-exception-raised</a:t>
            </a:r>
            <a:br>
              <a:rPr lang="en-US" sz="1700">
                <a:latin typeface="Courier New" panose="02070309020205020404" pitchFamily="49" charset="0"/>
                <a:cs typeface="Courier New" panose="02070309020205020404" pitchFamily="49" charset="0"/>
              </a:rPr>
            </a:br>
            <a:r>
              <a:rPr lang="en-US" sz="1700">
                <a:latin typeface="Courier New" panose="02070309020205020404" pitchFamily="49" charset="0"/>
                <a:cs typeface="Courier New" panose="02070309020205020404" pitchFamily="49" charset="0"/>
              </a:rPr>
              <a:t>    raise Exception("Must use Python 3.7 or later")</a:t>
            </a:r>
          </a:p>
          <a:p>
            <a:pPr marL="0" indent="0">
              <a:lnSpc>
                <a:spcPct val="100000"/>
              </a:lnSpc>
              <a:spcBef>
                <a:spcPts val="0"/>
              </a:spcBef>
              <a:buNone/>
            </a:pPr>
            <a:r>
              <a:rPr lang="en-US" sz="1700" b="1">
                <a:latin typeface="Courier New" panose="02070309020205020404" pitchFamily="49" charset="0"/>
                <a:cs typeface="Courier New" panose="02070309020205020404" pitchFamily="49" charset="0"/>
              </a:rPr>
              <a:t>@dataclass(kw_only=True)</a:t>
            </a:r>
          </a:p>
          <a:p>
            <a:pPr marL="0" indent="0">
              <a:lnSpc>
                <a:spcPct val="100000"/>
              </a:lnSpc>
              <a:spcBef>
                <a:spcPts val="0"/>
              </a:spcBef>
              <a:buNone/>
            </a:pPr>
            <a:r>
              <a:rPr lang="en-US" sz="1700" b="1">
                <a:latin typeface="Courier New" panose="02070309020205020404" pitchFamily="49" charset="0"/>
                <a:cs typeface="Courier New" panose="02070309020205020404" pitchFamily="49" charset="0"/>
              </a:rPr>
              <a:t>class CustomerRecord:</a:t>
            </a:r>
          </a:p>
          <a:p>
            <a:pPr marL="0" indent="0">
              <a:lnSpc>
                <a:spcPct val="100000"/>
              </a:lnSpc>
              <a:spcBef>
                <a:spcPts val="0"/>
              </a:spcBef>
              <a:buNone/>
            </a:pPr>
            <a:r>
              <a:rPr lang="en-US" sz="1700" b="1">
                <a:latin typeface="Courier New" panose="02070309020205020404" pitchFamily="49" charset="0"/>
                <a:cs typeface="Courier New" panose="02070309020205020404" pitchFamily="49" charset="0"/>
              </a:rPr>
              <a:t>    """ customer record definition """</a:t>
            </a:r>
          </a:p>
          <a:p>
            <a:pPr marL="0" indent="0">
              <a:lnSpc>
                <a:spcPct val="100000"/>
              </a:lnSpc>
              <a:spcBef>
                <a:spcPts val="0"/>
              </a:spcBef>
              <a:buNone/>
            </a:pPr>
            <a:r>
              <a:rPr lang="en-US" sz="1700" b="1">
                <a:latin typeface="Courier New" panose="02070309020205020404" pitchFamily="49" charset="0"/>
                <a:cs typeface="Courier New" panose="02070309020205020404" pitchFamily="49" charset="0"/>
              </a:rPr>
              <a:t>    name: str</a:t>
            </a:r>
          </a:p>
          <a:p>
            <a:pPr marL="0" indent="0">
              <a:lnSpc>
                <a:spcPct val="100000"/>
              </a:lnSpc>
              <a:spcBef>
                <a:spcPts val="0"/>
              </a:spcBef>
              <a:buNone/>
            </a:pPr>
            <a:r>
              <a:rPr lang="en-US" sz="1700" b="1">
                <a:latin typeface="Courier New" panose="02070309020205020404" pitchFamily="49" charset="0"/>
                <a:cs typeface="Courier New" panose="02070309020205020404" pitchFamily="49" charset="0"/>
              </a:rPr>
              <a:t>    address: str</a:t>
            </a:r>
          </a:p>
          <a:p>
            <a:pPr marL="0" indent="0">
              <a:lnSpc>
                <a:spcPct val="100000"/>
              </a:lnSpc>
              <a:spcBef>
                <a:spcPts val="0"/>
              </a:spcBef>
              <a:buNone/>
            </a:pPr>
            <a:r>
              <a:rPr lang="en-US" sz="1700" b="1">
                <a:latin typeface="Courier New" panose="02070309020205020404" pitchFamily="49" charset="0"/>
                <a:cs typeface="Courier New" panose="02070309020205020404" pitchFamily="49" charset="0"/>
              </a:rPr>
              <a:t>    city: str</a:t>
            </a:r>
          </a:p>
          <a:p>
            <a:pPr marL="0" indent="0">
              <a:lnSpc>
                <a:spcPct val="100000"/>
              </a:lnSpc>
              <a:spcBef>
                <a:spcPts val="0"/>
              </a:spcBef>
              <a:buNone/>
            </a:pPr>
            <a:r>
              <a:rPr lang="en-US" sz="1700" b="1">
                <a:latin typeface="Courier New" panose="02070309020205020404" pitchFamily="49" charset="0"/>
                <a:cs typeface="Courier New" panose="02070309020205020404" pitchFamily="49" charset="0"/>
              </a:rPr>
              <a:t>    state: str</a:t>
            </a:r>
          </a:p>
          <a:p>
            <a:pPr marL="0" indent="0">
              <a:lnSpc>
                <a:spcPct val="100000"/>
              </a:lnSpc>
              <a:spcBef>
                <a:spcPts val="0"/>
              </a:spcBef>
              <a:buNone/>
            </a:pPr>
            <a:r>
              <a:rPr lang="en-US" sz="1700" b="1">
                <a:latin typeface="Courier New" panose="02070309020205020404" pitchFamily="49" charset="0"/>
                <a:cs typeface="Courier New" panose="02070309020205020404" pitchFamily="49" charset="0"/>
              </a:rPr>
              <a:t>    zip: int</a:t>
            </a:r>
          </a:p>
          <a:p>
            <a:pPr marL="0" indent="0">
              <a:lnSpc>
                <a:spcPct val="100000"/>
              </a:lnSpc>
              <a:spcBef>
                <a:spcPts val="0"/>
              </a:spcBef>
              <a:buNone/>
            </a:pPr>
            <a:r>
              <a:rPr lang="en-US" sz="1700" b="1">
                <a:latin typeface="Courier New" panose="02070309020205020404" pitchFamily="49" charset="0"/>
                <a:cs typeface="Courier New" panose="02070309020205020404" pitchFamily="49" charset="0"/>
              </a:rPr>
              <a:t>    phone: str</a:t>
            </a:r>
          </a:p>
          <a:p>
            <a:pPr marL="0" indent="0">
              <a:lnSpc>
                <a:spcPct val="100000"/>
              </a:lnSpc>
              <a:spcBef>
                <a:spcPts val="0"/>
              </a:spcBef>
              <a:buNone/>
            </a:pPr>
            <a:r>
              <a:rPr lang="en-US" sz="1700" b="1">
                <a:latin typeface="Courier New" panose="02070309020205020404" pitchFamily="49" charset="0"/>
                <a:cs typeface="Courier New" panose="02070309020205020404" pitchFamily="49" charset="0"/>
              </a:rPr>
              <a:t>    poc: str</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x = CustomerRecord(name="Acme Widgets", address="123 Main St",</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    city="Springfield", state="Oregon", zip=97477, phone="555-343-1234",</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    poc="John Smith")</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print(x)</a:t>
            </a:r>
            <a:br>
              <a:rPr lang="en-US" sz="1700">
                <a:latin typeface="Courier New" panose="02070309020205020404" pitchFamily="49" charset="0"/>
                <a:cs typeface="Courier New" panose="02070309020205020404" pitchFamily="49" charset="0"/>
              </a:rPr>
            </a:br>
            <a:r>
              <a:rPr lang="en-US" sz="1700">
                <a:latin typeface="Courier New" panose="02070309020205020404" pitchFamily="49" charset="0"/>
                <a:cs typeface="Courier New" panose="02070309020205020404" pitchFamily="49" charset="0"/>
              </a:rPr>
              <a:t># example of accessing a single field from the object </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print(x.phone)</a:t>
            </a:r>
          </a:p>
        </p:txBody>
      </p:sp>
      <p:sp>
        <p:nvSpPr>
          <p:cNvPr id="4" name="Slide Number Placeholder 3">
            <a:extLst>
              <a:ext uri="{FF2B5EF4-FFF2-40B4-BE49-F238E27FC236}">
                <a16:creationId xmlns:a16="http://schemas.microsoft.com/office/drawing/2014/main" id="{DF62435E-7C45-85A1-7381-40D38254C749}"/>
              </a:ext>
            </a:extLst>
          </p:cNvPr>
          <p:cNvSpPr>
            <a:spLocks noGrp="1"/>
          </p:cNvSpPr>
          <p:nvPr>
            <p:ph type="sldNum" sz="quarter" idx="12"/>
          </p:nvPr>
        </p:nvSpPr>
        <p:spPr/>
        <p:txBody>
          <a:bodyPr/>
          <a:lstStyle/>
          <a:p>
            <a:fld id="{3FD30764-6A12-1944-9F3A-72E2B79B36CF}" type="slidenum">
              <a:rPr lang="en-US"/>
              <a:t>77</a:t>
            </a:fld>
            <a:endParaRPr lang="en-US"/>
          </a:p>
        </p:txBody>
      </p:sp>
    </p:spTree>
    <p:extLst>
      <p:ext uri="{BB962C8B-B14F-4D97-AF65-F5344CB8AC3E}">
        <p14:creationId xmlns:p14="http://schemas.microsoft.com/office/powerpoint/2010/main" val="28977818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331470" y="331470"/>
            <a:ext cx="5337810" cy="4846320"/>
          </a:xfrm>
        </p:spPr>
        <p:txBody>
          <a:bodyPr>
            <a:normAutofit/>
          </a:bodyPr>
          <a:lstStyle/>
          <a:p>
            <a:pPr algn="l"/>
            <a:r>
              <a:rPr lang="en-US" sz="3200" b="1">
                <a:latin typeface="Calibri" panose="020F0502020204030204" pitchFamily="34" charset="0"/>
                <a:cs typeface="Calibri" panose="020F0502020204030204" pitchFamily="34" charset="0"/>
              </a:rPr>
              <a:t>10. Packages/Libraries</a:t>
            </a:r>
            <a:br>
              <a:rPr lang="en-US" sz="3200" b="1">
                <a:latin typeface="Calibri" panose="020F0502020204030204" pitchFamily="34" charset="0"/>
                <a:cs typeface="Calibri" panose="020F0502020204030204" pitchFamily="34" charset="0"/>
              </a:rPr>
            </a:br>
            <a:br>
              <a:rPr lang="en-US" sz="3200" b="1">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The role of 3</a:t>
            </a:r>
            <a:r>
              <a:rPr lang="en-US" sz="2400" baseline="30000">
                <a:latin typeface="Calibri" panose="020F0502020204030204" pitchFamily="34" charset="0"/>
                <a:cs typeface="Calibri" panose="020F0502020204030204" pitchFamily="34" charset="0"/>
              </a:rPr>
              <a:t>rd</a:t>
            </a:r>
            <a:r>
              <a:rPr lang="en-US" sz="2400">
                <a:latin typeface="Calibri" panose="020F0502020204030204" pitchFamily="34" charset="0"/>
                <a:cs typeface="Calibri" panose="020F0502020204030204" pitchFamily="34" charset="0"/>
              </a:rPr>
              <a:t>-party packages/libraries</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Installing 3</a:t>
            </a:r>
            <a:r>
              <a:rPr lang="en-US" sz="2400" baseline="30000">
                <a:latin typeface="Calibri" panose="020F0502020204030204" pitchFamily="34" charset="0"/>
                <a:cs typeface="Calibri" panose="020F0502020204030204" pitchFamily="34" charset="0"/>
              </a:rPr>
              <a:t>rd</a:t>
            </a:r>
            <a:r>
              <a:rPr lang="en-US" sz="2400">
                <a:latin typeface="Calibri" panose="020F0502020204030204" pitchFamily="34" charset="0"/>
                <a:cs typeface="Calibri" panose="020F0502020204030204" pitchFamily="34" charset="0"/>
              </a:rPr>
              <a:t>-party packages</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Virtual environments</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What if there are multiple library options for a given task?</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Copyrights and Licensing</a:t>
            </a:r>
            <a:br>
              <a:rPr lang="en-US" sz="2400">
                <a:latin typeface="Calibri" panose="020F0502020204030204" pitchFamily="34" charset="0"/>
                <a:cs typeface="Calibri" panose="020F0502020204030204" pitchFamily="34" charset="0"/>
              </a:rPr>
            </a:b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Security of 3</a:t>
            </a:r>
            <a:r>
              <a:rPr lang="en-US" sz="2400" baseline="30000">
                <a:latin typeface="Calibri" panose="020F0502020204030204" pitchFamily="34" charset="0"/>
                <a:cs typeface="Calibri" panose="020F0502020204030204" pitchFamily="34" charset="0"/>
              </a:rPr>
              <a:t>rd</a:t>
            </a:r>
            <a:r>
              <a:rPr lang="en-US" sz="2400">
                <a:latin typeface="Calibri" panose="020F0502020204030204" pitchFamily="34" charset="0"/>
                <a:cs typeface="Calibri" panose="020F0502020204030204" pitchFamily="34" charset="0"/>
              </a:rPr>
              <a:t>-party packages/libraries</a:t>
            </a:r>
          </a:p>
        </p:txBody>
      </p:sp>
      <p:sp>
        <p:nvSpPr>
          <p:cNvPr id="5" name="TextBox 4">
            <a:extLst>
              <a:ext uri="{FF2B5EF4-FFF2-40B4-BE49-F238E27FC236}">
                <a16:creationId xmlns:a16="http://schemas.microsoft.com/office/drawing/2014/main" id="{18B3EACD-DD7A-05E4-71F0-75B7927E6880}"/>
              </a:ext>
            </a:extLst>
          </p:cNvPr>
          <p:cNvSpPr txBox="1"/>
          <p:nvPr/>
        </p:nvSpPr>
        <p:spPr>
          <a:xfrm>
            <a:off x="5804200" y="4892040"/>
            <a:ext cx="6154955" cy="646331"/>
          </a:xfrm>
          <a:prstGeom prst="rect">
            <a:avLst/>
          </a:prstGeom>
          <a:noFill/>
        </p:spPr>
        <p:txBody>
          <a:bodyPr wrap="none" rtlCol="0">
            <a:spAutoFit/>
          </a:bodyPr>
          <a:lstStyle/>
          <a:p>
            <a:r>
              <a:rPr lang="en-US"/>
              <a:t>Different kind of library (but note book at start of right 2</a:t>
            </a:r>
            <a:r>
              <a:rPr lang="en-US" baseline="30000"/>
              <a:t>nd</a:t>
            </a:r>
            <a:r>
              <a:rPr lang="en-US"/>
              <a:t> shelf)</a:t>
            </a:r>
            <a:br>
              <a:rPr lang="en-US"/>
            </a:br>
            <a:r>
              <a:rPr lang="en-US"/>
              <a:t>https://commons.wikimedia.org/wiki/File:SteacieLibrary.jpg</a:t>
            </a:r>
          </a:p>
        </p:txBody>
      </p:sp>
      <p:pic>
        <p:nvPicPr>
          <p:cNvPr id="6" name="Picture 5">
            <a:extLst>
              <a:ext uri="{FF2B5EF4-FFF2-40B4-BE49-F238E27FC236}">
                <a16:creationId xmlns:a16="http://schemas.microsoft.com/office/drawing/2014/main" id="{1214DC75-7D7E-1606-912E-B083D88F85E6}"/>
              </a:ext>
            </a:extLst>
          </p:cNvPr>
          <p:cNvPicPr>
            <a:picLocks noChangeAspect="1"/>
          </p:cNvPicPr>
          <p:nvPr/>
        </p:nvPicPr>
        <p:blipFill>
          <a:blip r:embed="rId2"/>
          <a:stretch>
            <a:fillRect/>
          </a:stretch>
        </p:blipFill>
        <p:spPr>
          <a:xfrm>
            <a:off x="5900006" y="396478"/>
            <a:ext cx="5960523" cy="4472702"/>
          </a:xfrm>
          <a:prstGeom prst="rect">
            <a:avLst/>
          </a:prstGeom>
        </p:spPr>
      </p:pic>
    </p:spTree>
    <p:extLst>
      <p:ext uri="{BB962C8B-B14F-4D97-AF65-F5344CB8AC3E}">
        <p14:creationId xmlns:p14="http://schemas.microsoft.com/office/powerpoint/2010/main" val="2626431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The Role of Packages/Libraries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r>
              <a:rPr lang="en-US" sz="2400"/>
              <a:t>Much of the power of Python3 comes from a large portfolio of freely available packages/libraries</a:t>
            </a:r>
            <a:br>
              <a:rPr lang="en-US" sz="2400"/>
            </a:br>
            <a:endParaRPr lang="en-US" sz="2400"/>
          </a:p>
          <a:p>
            <a:r>
              <a:rPr lang="en-US" sz="2400"/>
              <a:t>These are normally distributed via PyPI (see </a:t>
            </a:r>
            <a:r>
              <a:rPr lang="en-US" sz="2200">
                <a:latin typeface="Courier New" panose="02070309020205020404" pitchFamily="49" charset="0"/>
                <a:cs typeface="Courier New" panose="02070309020205020404" pitchFamily="49" charset="0"/>
              </a:rPr>
              <a:t>https://pypi.org/</a:t>
            </a:r>
            <a:r>
              <a:rPr lang="en-US" sz="2400"/>
              <a:t> ) . PyPi's HUGE:</a:t>
            </a:r>
            <a:br>
              <a:rPr lang="en-US" sz="2200" b="1">
                <a:latin typeface="Courier New" panose="02070309020205020404" pitchFamily="49" charset="0"/>
                <a:cs typeface="Courier New" panose="02070309020205020404" pitchFamily="49" charset="0"/>
              </a:rPr>
            </a:br>
            <a:endParaRPr lang="en-US" sz="2200" b="1">
              <a:latin typeface="Courier New" panose="02070309020205020404" pitchFamily="49" charset="0"/>
              <a:cs typeface="Courier New" panose="02070309020205020404" pitchFamily="49" charset="0"/>
            </a:endParaRPr>
          </a:p>
          <a:p>
            <a:endParaRPr lang="en-US" sz="2200" b="1">
              <a:latin typeface="Courier New" panose="02070309020205020404" pitchFamily="49" charset="0"/>
              <a:cs typeface="Courier New" panose="02070309020205020404" pitchFamily="49" charset="0"/>
            </a:endParaRPr>
          </a:p>
          <a:p>
            <a:endParaRPr lang="en-US" sz="2200" b="1">
              <a:latin typeface="Courier New" panose="02070309020205020404" pitchFamily="49" charset="0"/>
              <a:cs typeface="Courier New" panose="02070309020205020404" pitchFamily="49" charset="0"/>
            </a:endParaRPr>
          </a:p>
          <a:p>
            <a:endParaRPr lang="en-US" sz="2400"/>
          </a:p>
          <a:p>
            <a:r>
              <a:rPr lang="en-US" sz="2400"/>
              <a:t>Python3 packages are simple to install, in most cases by just saying:</a:t>
            </a:r>
            <a:br>
              <a:rPr lang="en-US" sz="2400"/>
            </a:br>
            <a:endParaRPr lang="en-US" sz="2400"/>
          </a:p>
          <a:p>
            <a:pPr marL="457200" indent="0">
              <a:buNone/>
            </a:pP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pip3 install &lt;package_name&gt;</a:t>
            </a:r>
          </a:p>
          <a:p>
            <a:pPr marL="0" indent="-342900"/>
            <a:endParaRPr lang="en-US" sz="2400" b="1">
              <a:latin typeface="Courier New" panose="02070309020205020404" pitchFamily="49" charset="0"/>
              <a:cs typeface="Courier New" panose="02070309020205020404" pitchFamily="49" charset="0"/>
            </a:endParaRPr>
          </a:p>
          <a:p>
            <a:pPr marL="0" indent="-342900"/>
            <a:r>
              <a:rPr lang="en-US" sz="2400">
                <a:latin typeface="Calibri" panose="020F0502020204030204" pitchFamily="34" charset="0"/>
                <a:cs typeface="Calibri" panose="020F0502020204030204" pitchFamily="34" charset="0"/>
              </a:rPr>
              <a:t>Before installing packages from PyPI, however, a few cautionary notes/recommendations</a:t>
            </a:r>
          </a:p>
        </p:txBody>
      </p:sp>
      <p:pic>
        <p:nvPicPr>
          <p:cNvPr id="5" name="Picture 4">
            <a:extLst>
              <a:ext uri="{FF2B5EF4-FFF2-40B4-BE49-F238E27FC236}">
                <a16:creationId xmlns:a16="http://schemas.microsoft.com/office/drawing/2014/main" id="{6A2335DD-7703-2088-1EFA-3B4A1A403527}"/>
              </a:ext>
            </a:extLst>
          </p:cNvPr>
          <p:cNvPicPr>
            <a:picLocks noChangeAspect="1"/>
          </p:cNvPicPr>
          <p:nvPr/>
        </p:nvPicPr>
        <p:blipFill>
          <a:blip r:embed="rId2"/>
          <a:stretch>
            <a:fillRect/>
          </a:stretch>
        </p:blipFill>
        <p:spPr>
          <a:xfrm>
            <a:off x="602425" y="2769294"/>
            <a:ext cx="10719986" cy="890633"/>
          </a:xfrm>
          <a:prstGeom prst="rect">
            <a:avLst/>
          </a:prstGeom>
        </p:spPr>
      </p:pic>
      <p:sp>
        <p:nvSpPr>
          <p:cNvPr id="4" name="Slide Number Placeholder 3">
            <a:extLst>
              <a:ext uri="{FF2B5EF4-FFF2-40B4-BE49-F238E27FC236}">
                <a16:creationId xmlns:a16="http://schemas.microsoft.com/office/drawing/2014/main" id="{E73A727D-439A-AD0D-E86F-A18C48728B42}"/>
              </a:ext>
            </a:extLst>
          </p:cNvPr>
          <p:cNvSpPr>
            <a:spLocks noGrp="1"/>
          </p:cNvSpPr>
          <p:nvPr>
            <p:ph type="sldNum" sz="quarter" idx="12"/>
          </p:nvPr>
        </p:nvSpPr>
        <p:spPr/>
        <p:txBody>
          <a:bodyPr/>
          <a:lstStyle/>
          <a:p>
            <a:fld id="{3FD30764-6A12-1944-9F3A-72E2B79B36CF}" type="slidenum">
              <a:rPr lang="en-US"/>
              <a:t>79</a:t>
            </a:fld>
            <a:endParaRPr lang="en-US"/>
          </a:p>
        </p:txBody>
      </p:sp>
    </p:spTree>
    <p:extLst>
      <p:ext uri="{BB962C8B-B14F-4D97-AF65-F5344CB8AC3E}">
        <p14:creationId xmlns:p14="http://schemas.microsoft.com/office/powerpoint/2010/main" val="2064900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379142"/>
            <a:ext cx="11671442" cy="6196320"/>
          </a:xfrm>
        </p:spPr>
        <p:txBody>
          <a:bodyPr>
            <a:normAutofit/>
          </a:bodyPr>
          <a:lstStyle/>
          <a:p>
            <a:r>
              <a:rPr lang="en-US" sz="2400"/>
              <a:t>You may even have </a:t>
            </a:r>
            <a:r>
              <a:rPr lang="en-US" sz="2400" b="1"/>
              <a:t>multiple</a:t>
            </a:r>
            <a:r>
              <a:rPr lang="en-US" sz="2400"/>
              <a:t> versions of Python3 pre-installed on your system. To check:</a:t>
            </a:r>
          </a:p>
          <a:p>
            <a:pPr marL="457200" indent="0">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whereis -a -b python3</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python3: /usr/bin/python3 /Library/Frameworks/Python.framework/Versions/3.11/bin/python3 /Library/Frameworks/Python.framework/Versions/3.12/bin/python3 /opt/homebrew/bin/python3 /usr/local/bin/python3</a:t>
            </a:r>
          </a:p>
          <a:p>
            <a:r>
              <a:rPr lang="en-US" sz="2400"/>
              <a:t>Those copies of Python3 may represent </a:t>
            </a:r>
            <a:r>
              <a:rPr lang="en-US" sz="2400" b="1"/>
              <a:t>different versions</a:t>
            </a:r>
            <a:r>
              <a:rPr lang="en-US" sz="2400"/>
              <a:t>. For example:</a:t>
            </a:r>
          </a:p>
          <a:p>
            <a:pPr marL="457200" indent="0">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/opt/homebrew/bin/python3 -V</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Python </a:t>
            </a:r>
            <a:r>
              <a:rPr lang="en-US" sz="2200">
                <a:highlight>
                  <a:srgbClr val="FFFF00"/>
                </a:highlight>
                <a:latin typeface="Courier New" panose="02070309020205020404" pitchFamily="49" charset="0"/>
                <a:cs typeface="Courier New" panose="02070309020205020404" pitchFamily="49" charset="0"/>
              </a:rPr>
              <a:t>3.12.2</a:t>
            </a:r>
          </a:p>
          <a:p>
            <a:pPr marL="457200" indent="0">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/usr/local/bin/python3 -V</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Python </a:t>
            </a:r>
            <a:r>
              <a:rPr lang="en-US" sz="2200">
                <a:highlight>
                  <a:srgbClr val="FFFF00"/>
                </a:highlight>
                <a:latin typeface="Courier New" panose="02070309020205020404" pitchFamily="49" charset="0"/>
                <a:cs typeface="Courier New" panose="02070309020205020404" pitchFamily="49" charset="0"/>
              </a:rPr>
              <a:t>3.11.8</a:t>
            </a:r>
          </a:p>
          <a:p>
            <a:pPr marL="457200" indent="0">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/usr/bin/python3 –V</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Python </a:t>
            </a:r>
            <a:r>
              <a:rPr lang="en-US" sz="2200">
                <a:highlight>
                  <a:srgbClr val="FFFF00"/>
                </a:highlight>
                <a:latin typeface="Courier New" panose="02070309020205020404" pitchFamily="49" charset="0"/>
                <a:cs typeface="Courier New" panose="02070309020205020404" pitchFamily="49" charset="0"/>
              </a:rPr>
              <a:t>3.9.6</a:t>
            </a:r>
          </a:p>
          <a:p>
            <a:r>
              <a:rPr lang="en-US" sz="2400">
                <a:latin typeface="Calibri" panose="020F0502020204030204" pitchFamily="34" charset="0"/>
                <a:cs typeface="Calibri" panose="020F0502020204030204" pitchFamily="34" charset="0"/>
              </a:rPr>
              <a:t>Other "copies" may actually just be </a:t>
            </a:r>
            <a:r>
              <a:rPr lang="en-US" sz="2400" b="1">
                <a:latin typeface="Calibri" panose="020F0502020204030204" pitchFamily="34" charset="0"/>
                <a:cs typeface="Calibri" panose="020F0502020204030204" pitchFamily="34" charset="0"/>
              </a:rPr>
              <a:t>"convenience" links:</a:t>
            </a:r>
          </a:p>
          <a:p>
            <a:pPr marL="457200" indent="0">
              <a:buNone/>
            </a:pPr>
            <a:r>
              <a:rPr lang="en-US" sz="2000">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ls -l /usr/local/bin/python3</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lrwxr-xr-x 1 root wheel 70 Mar 13 16:49 /usr/local/bin/python3 </a:t>
            </a:r>
            <a:r>
              <a:rPr lang="en-US" sz="2000" b="1">
                <a:highlight>
                  <a:srgbClr val="FFFF00"/>
                </a:highlight>
                <a:latin typeface="Courier New" panose="02070309020205020404" pitchFamily="49" charset="0"/>
                <a:cs typeface="Courier New" panose="02070309020205020404" pitchFamily="49" charset="0"/>
              </a:rPr>
              <a:t>-&gt;</a:t>
            </a:r>
            <a:r>
              <a:rPr lang="en-US" sz="2000">
                <a:latin typeface="Courier New" panose="02070309020205020404" pitchFamily="49" charset="0"/>
                <a:cs typeface="Courier New" panose="02070309020205020404" pitchFamily="49" charset="0"/>
              </a:rPr>
              <a:t> ../../../Library/Frameworks/Python.framework/Versions/3.11/bin/python3</a:t>
            </a:r>
          </a:p>
        </p:txBody>
      </p:sp>
      <p:sp>
        <p:nvSpPr>
          <p:cNvPr id="2" name="Slide Number Placeholder 1">
            <a:extLst>
              <a:ext uri="{FF2B5EF4-FFF2-40B4-BE49-F238E27FC236}">
                <a16:creationId xmlns:a16="http://schemas.microsoft.com/office/drawing/2014/main" id="{E82D6842-11C9-0D5F-3DAD-34AD3B6751E7}"/>
              </a:ext>
            </a:extLst>
          </p:cNvPr>
          <p:cNvSpPr>
            <a:spLocks noGrp="1"/>
          </p:cNvSpPr>
          <p:nvPr>
            <p:ph type="sldNum" sz="quarter" idx="12"/>
          </p:nvPr>
        </p:nvSpPr>
        <p:spPr/>
        <p:txBody>
          <a:bodyPr/>
          <a:lstStyle/>
          <a:p>
            <a:fld id="{3FD30764-6A12-1944-9F3A-72E2B79B36CF}" type="slidenum">
              <a:rPr lang="en-US"/>
              <a:t>8</a:t>
            </a:fld>
            <a:endParaRPr lang="en-US"/>
          </a:p>
        </p:txBody>
      </p:sp>
    </p:spTree>
    <p:extLst>
      <p:ext uri="{BB962C8B-B14F-4D97-AF65-F5344CB8AC3E}">
        <p14:creationId xmlns:p14="http://schemas.microsoft.com/office/powerpoint/2010/main" val="38927749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223024" y="215757"/>
            <a:ext cx="11853747" cy="442165"/>
          </a:xfrm>
        </p:spPr>
        <p:txBody>
          <a:bodyPr>
            <a:normAutofit/>
          </a:bodyPr>
          <a:lstStyle/>
          <a:p>
            <a:r>
              <a:rPr lang="en-US" sz="3200" b="1">
                <a:latin typeface="Calibri" panose="020F0502020204030204" pitchFamily="34" charset="0"/>
                <a:cs typeface="Calibri" panose="020F0502020204030204" pitchFamily="34" charset="0"/>
              </a:rPr>
              <a:t>Use A </a:t>
            </a:r>
            <a:r>
              <a:rPr lang="en-US" sz="3200" b="1">
                <a:highlight>
                  <a:srgbClr val="FFFF00"/>
                </a:highlight>
                <a:latin typeface="Calibri" panose="020F0502020204030204" pitchFamily="34" charset="0"/>
                <a:cs typeface="Calibri" panose="020F0502020204030204" pitchFamily="34" charset="0"/>
              </a:rPr>
              <a:t>Virtual Environment</a:t>
            </a:r>
            <a:r>
              <a:rPr lang="en-US" sz="3200" b="1">
                <a:latin typeface="Calibri" panose="020F0502020204030204" pitchFamily="34" charset="0"/>
                <a:cs typeface="Calibri" panose="020F0502020204030204" pitchFamily="34" charset="0"/>
              </a:rPr>
              <a:t> To Avoid Running Into "Package Conflicts"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69795"/>
            <a:ext cx="11671442" cy="5705667"/>
          </a:xfrm>
        </p:spPr>
        <p:txBody>
          <a:bodyPr>
            <a:normAutofit/>
          </a:bodyPr>
          <a:lstStyle/>
          <a:p>
            <a:r>
              <a:rPr lang="en-US" sz="2400"/>
              <a:t>The process in detail? See </a:t>
            </a:r>
            <a:r>
              <a:rPr lang="en-US" sz="2200">
                <a:latin typeface="Courier New" panose="02070309020205020404" pitchFamily="49" charset="0"/>
                <a:cs typeface="Courier New" panose="02070309020205020404" pitchFamily="49" charset="0"/>
              </a:rPr>
              <a:t>https://docs.python.org/3/tutorial/venv.html</a:t>
            </a:r>
          </a:p>
          <a:p>
            <a:pPr marL="0"/>
            <a:r>
              <a:rPr lang="en-US" sz="2400">
                <a:latin typeface="Calibri" panose="020F0502020204030204" pitchFamily="34" charset="0"/>
                <a:cs typeface="Calibri" panose="020F0502020204030204" pitchFamily="34" charset="0"/>
              </a:rPr>
              <a:t>In a nutshell, after you've used </a:t>
            </a:r>
            <a:r>
              <a:rPr lang="en-US" sz="2200">
                <a:latin typeface="Courier New" panose="02070309020205020404" pitchFamily="49" charset="0"/>
                <a:cs typeface="Courier New" panose="02070309020205020404" pitchFamily="49" charset="0"/>
              </a:rPr>
              <a:t>pip3</a:t>
            </a:r>
            <a:r>
              <a:rPr lang="en-US" sz="2400">
                <a:latin typeface="Calibri" panose="020F0502020204030204" pitchFamily="34" charset="0"/>
                <a:cs typeface="Calibri" panose="020F0502020204030204" pitchFamily="34" charset="0"/>
              </a:rPr>
              <a:t> to install </a:t>
            </a:r>
            <a:r>
              <a:rPr lang="en-US" sz="2200">
                <a:latin typeface="Courier New" panose="02070309020205020404" pitchFamily="49" charset="0"/>
                <a:cs typeface="Courier New" panose="02070309020205020404" pitchFamily="49" charset="0"/>
              </a:rPr>
              <a:t>venv</a:t>
            </a:r>
            <a:r>
              <a:rPr lang="en-US" sz="2400">
                <a:latin typeface="Calibri" panose="020F0502020204030204" pitchFamily="34" charset="0"/>
                <a:cs typeface="Calibri" panose="020F0502020204030204" pitchFamily="34" charset="0"/>
              </a:rPr>
              <a:t> (only need to do that once):</a:t>
            </a:r>
            <a:endParaRPr lang="en-US" sz="2200" b="1">
              <a:latin typeface="Courier New" panose="02070309020205020404" pitchFamily="49" charset="0"/>
              <a:cs typeface="Courier New" panose="02070309020205020404" pitchFamily="49" charset="0"/>
            </a:endParaRPr>
          </a:p>
          <a:p>
            <a:pPr indent="0">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mkdir </a:t>
            </a:r>
            <a:r>
              <a:rPr lang="en-US" sz="2200" i="1">
                <a:latin typeface="Courier New" panose="02070309020205020404" pitchFamily="49" charset="0"/>
                <a:cs typeface="Courier New" panose="02070309020205020404" pitchFamily="49" charset="0"/>
              </a:rPr>
              <a:t>some_project</a:t>
            </a:r>
            <a:br>
              <a:rPr lang="en-US" sz="2200" b="1">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a:t>
            </a:r>
            <a:r>
              <a:rPr lang="en-US" sz="2200" b="1">
                <a:latin typeface="Courier New" panose="02070309020205020404" pitchFamily="49" charset="0"/>
                <a:cs typeface="Courier New" panose="02070309020205020404" pitchFamily="49" charset="0"/>
              </a:rPr>
              <a:t> cd </a:t>
            </a:r>
            <a:r>
              <a:rPr lang="en-US" sz="2200" i="1">
                <a:latin typeface="Courier New" panose="02070309020205020404" pitchFamily="49" charset="0"/>
                <a:cs typeface="Courier New" panose="02070309020205020404" pitchFamily="49" charset="0"/>
              </a:rPr>
              <a:t>some_project</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python3 -m venv </a:t>
            </a:r>
            <a:r>
              <a:rPr lang="en-US" sz="2200" b="1">
                <a:highlight>
                  <a:srgbClr val="FFFF00"/>
                </a:highlight>
                <a:latin typeface="Courier New" panose="02070309020205020404" pitchFamily="49" charset="0"/>
                <a:cs typeface="Courier New" panose="02070309020205020404" pitchFamily="49" charset="0"/>
              </a:rPr>
              <a:t>.</a:t>
            </a:r>
            <a:r>
              <a:rPr lang="en-US" sz="2200" b="1">
                <a:latin typeface="Courier New" panose="02070309020205020404" pitchFamily="49" charset="0"/>
                <a:cs typeface="Courier New" panose="02070309020205020404" pitchFamily="49" charset="0"/>
              </a:rPr>
              <a:t>venv</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source .venv/bin/activate</a:t>
            </a:r>
            <a:br>
              <a:rPr lang="en-US" sz="2200" b="1">
                <a:latin typeface="Courier New" panose="02070309020205020404" pitchFamily="49" charset="0"/>
                <a:cs typeface="Courier New" panose="02070309020205020404" pitchFamily="49" charset="0"/>
              </a:rPr>
            </a:br>
            <a:r>
              <a:rPr lang="en-US" sz="2200" i="1">
                <a:latin typeface="Courier New" panose="02070309020205020404" pitchFamily="49" charset="0"/>
                <a:cs typeface="Courier New" panose="02070309020205020404" pitchFamily="49" charset="0"/>
              </a:rPr>
              <a:t>[use or work on your project]</a:t>
            </a:r>
            <a:br>
              <a:rPr lang="en-US" sz="2200" b="1">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deactivate</a:t>
            </a:r>
            <a:br>
              <a:rPr lang="en-US" sz="2200" b="1">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cd</a:t>
            </a:r>
          </a:p>
          <a:p>
            <a:r>
              <a:rPr lang="en-US" sz="2400"/>
              <a:t>Special considerations to keep in mind:</a:t>
            </a:r>
          </a:p>
          <a:p>
            <a:pPr lvl="1"/>
            <a:r>
              <a:rPr lang="en-US"/>
              <a:t>You'll need to install any packages you want to have in the virtual environment</a:t>
            </a:r>
          </a:p>
          <a:p>
            <a:pPr lvl="1"/>
            <a:r>
              <a:rPr lang="en-US"/>
              <a:t>Use </a:t>
            </a:r>
            <a:r>
              <a:rPr lang="en-US" sz="2200" b="1">
                <a:latin typeface="Courier New" panose="02070309020205020404" pitchFamily="49" charset="0"/>
                <a:cs typeface="Courier New" panose="02070309020205020404" pitchFamily="49" charset="0"/>
              </a:rPr>
              <a:t>pipx</a:t>
            </a:r>
            <a:r>
              <a:rPr lang="en-US"/>
              <a:t> instead of </a:t>
            </a:r>
            <a:r>
              <a:rPr lang="en-US" sz="2200" b="1">
                <a:latin typeface="Courier New" panose="02070309020205020404" pitchFamily="49" charset="0"/>
                <a:cs typeface="Courier New" panose="02070309020205020404" pitchFamily="49" charset="0"/>
              </a:rPr>
              <a:t>pip</a:t>
            </a:r>
            <a:r>
              <a:rPr lang="en-US"/>
              <a:t> when installing packages in a virtual environment (see</a:t>
            </a:r>
            <a:br>
              <a:rPr lang="en-US"/>
            </a:br>
            <a:r>
              <a:rPr lang="en-US" sz="2200">
                <a:latin typeface="Courier New" panose="02070309020205020404" pitchFamily="49" charset="0"/>
                <a:cs typeface="Courier New" panose="02070309020205020404" pitchFamily="49" charset="0"/>
              </a:rPr>
              <a:t>https://pipx.pypa.io/stable/</a:t>
            </a:r>
            <a:r>
              <a:rPr lang="en-US"/>
              <a:t>)</a:t>
            </a:r>
          </a:p>
          <a:p>
            <a:pPr lvl="1"/>
            <a:r>
              <a:rPr lang="en-US"/>
              <a:t>Upgrading packages in one virtual environment will NOT automatically upgrade the packages in another environment (of course, this is just as intended)</a:t>
            </a:r>
          </a:p>
          <a:p>
            <a:pPr lvl="1"/>
            <a:r>
              <a:rPr lang="en-US"/>
              <a:t>It can be potentially easy to lose track of the virtual environments you may have in use</a:t>
            </a:r>
          </a:p>
        </p:txBody>
      </p:sp>
      <p:sp>
        <p:nvSpPr>
          <p:cNvPr id="4" name="Slide Number Placeholder 3">
            <a:extLst>
              <a:ext uri="{FF2B5EF4-FFF2-40B4-BE49-F238E27FC236}">
                <a16:creationId xmlns:a16="http://schemas.microsoft.com/office/drawing/2014/main" id="{58063E95-A8F6-FB38-66B9-F810BEB1AD0D}"/>
              </a:ext>
            </a:extLst>
          </p:cNvPr>
          <p:cNvSpPr>
            <a:spLocks noGrp="1"/>
          </p:cNvSpPr>
          <p:nvPr>
            <p:ph type="sldNum" sz="quarter" idx="12"/>
          </p:nvPr>
        </p:nvSpPr>
        <p:spPr/>
        <p:txBody>
          <a:bodyPr/>
          <a:lstStyle/>
          <a:p>
            <a:fld id="{3FD30764-6A12-1944-9F3A-72E2B79B36CF}" type="slidenum">
              <a:rPr lang="en-US"/>
              <a:t>80</a:t>
            </a:fld>
            <a:endParaRPr lang="en-US"/>
          </a:p>
        </p:txBody>
      </p:sp>
    </p:spTree>
    <p:extLst>
      <p:ext uri="{BB962C8B-B14F-4D97-AF65-F5344CB8AC3E}">
        <p14:creationId xmlns:p14="http://schemas.microsoft.com/office/powerpoint/2010/main" val="18153219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Choice of Packages: Pick </a:t>
            </a:r>
            <a:r>
              <a:rPr lang="en-US" sz="3200" b="1" u="sng">
                <a:latin typeface="Calibri" panose="020F0502020204030204" pitchFamily="34" charset="0"/>
                <a:cs typeface="Calibri" panose="020F0502020204030204" pitchFamily="34" charset="0"/>
              </a:rPr>
              <a:t>Really</a:t>
            </a:r>
            <a:r>
              <a:rPr lang="en-US" sz="3200" b="1">
                <a:latin typeface="Calibri" panose="020F0502020204030204" pitchFamily="34" charset="0"/>
                <a:cs typeface="Calibri" panose="020F0502020204030204" pitchFamily="34" charset="0"/>
              </a:rPr>
              <a:t> Carefully!</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r>
              <a:rPr lang="en-US" sz="2400"/>
              <a:t>Python3 gives you many community–contributed options for doing common tasks (such as for accessing a RESTful API over the Internet, or for parsing JSON data)</a:t>
            </a:r>
          </a:p>
          <a:p>
            <a:r>
              <a:rPr lang="en-US" sz="2400"/>
              <a:t>You may be tempted to just use the first package you find that seems to do what you need</a:t>
            </a:r>
          </a:p>
          <a:p>
            <a:r>
              <a:rPr lang="en-US" sz="2400"/>
              <a:t>This can be a mistake. Packages will vary across many dimensions, including:</a:t>
            </a:r>
          </a:p>
          <a:p>
            <a:pPr lvl="1"/>
            <a:r>
              <a:rPr lang="en-US" b="1"/>
              <a:t>Ease-of-use</a:t>
            </a:r>
            <a:r>
              <a:rPr lang="en-US"/>
              <a:t> (Is there documentation? can you find examples of using the code?)</a:t>
            </a:r>
          </a:p>
          <a:p>
            <a:pPr lvl="1"/>
            <a:r>
              <a:rPr lang="en-US" b="1"/>
              <a:t>Popularity</a:t>
            </a:r>
            <a:r>
              <a:rPr lang="en-US"/>
              <a:t> (Good libraries tend to be popular and used by many users)</a:t>
            </a:r>
          </a:p>
          <a:p>
            <a:pPr lvl="1"/>
            <a:r>
              <a:rPr lang="en-US" b="1"/>
              <a:t>Development status</a:t>
            </a:r>
            <a:r>
              <a:rPr lang="en-US"/>
              <a:t> (Was the library developed and released, but then abandoned? </a:t>
            </a:r>
            <a:br>
              <a:rPr lang="en-US"/>
            </a:br>
            <a:r>
              <a:rPr lang="en-US"/>
              <a:t>Are bugs still getting chased and squashed? Are there multiple active contributors?)</a:t>
            </a:r>
          </a:p>
          <a:p>
            <a:pPr lvl="1"/>
            <a:r>
              <a:rPr lang="en-US" b="1"/>
              <a:t>Performance</a:t>
            </a:r>
            <a:r>
              <a:rPr lang="en-US"/>
              <a:t> (For example, there may be orders of magnitude difference in the performance of various JSON parsing libraries)</a:t>
            </a:r>
          </a:p>
          <a:p>
            <a:pPr lvl="1"/>
            <a:r>
              <a:rPr lang="en-US" b="1"/>
              <a:t>Security</a:t>
            </a:r>
            <a:r>
              <a:rPr lang="en-US"/>
              <a:t> (If you're carefully crafting your own code so it's secure, don't undercut that security with a potentially woefully-insecure (or overtly hostile!) 3</a:t>
            </a:r>
            <a:r>
              <a:rPr lang="en-US" baseline="30000"/>
              <a:t>rd</a:t>
            </a:r>
            <a:r>
              <a:rPr lang="en-US"/>
              <a:t> party library!)</a:t>
            </a:r>
          </a:p>
          <a:p>
            <a:r>
              <a:rPr lang="en-US" sz="2400"/>
              <a:t>Check your favorite search engine for reviews, benchmarks and bakeoffs</a:t>
            </a:r>
          </a:p>
          <a:p>
            <a:r>
              <a:rPr lang="en-US" sz="2400"/>
              <a:t>One objective starting clue: look at package dates and popularity.</a:t>
            </a:r>
          </a:p>
        </p:txBody>
      </p:sp>
      <p:sp>
        <p:nvSpPr>
          <p:cNvPr id="4" name="Slide Number Placeholder 3">
            <a:extLst>
              <a:ext uri="{FF2B5EF4-FFF2-40B4-BE49-F238E27FC236}">
                <a16:creationId xmlns:a16="http://schemas.microsoft.com/office/drawing/2014/main" id="{285418B0-E4E4-A543-06E9-ABA144A2736F}"/>
              </a:ext>
            </a:extLst>
          </p:cNvPr>
          <p:cNvSpPr>
            <a:spLocks noGrp="1"/>
          </p:cNvSpPr>
          <p:nvPr>
            <p:ph type="sldNum" sz="quarter" idx="12"/>
          </p:nvPr>
        </p:nvSpPr>
        <p:spPr/>
        <p:txBody>
          <a:bodyPr/>
          <a:lstStyle/>
          <a:p>
            <a:fld id="{3FD30764-6A12-1944-9F3A-72E2B79B36CF}" type="slidenum">
              <a:rPr lang="en-US"/>
              <a:t>81</a:t>
            </a:fld>
            <a:endParaRPr lang="en-US"/>
          </a:p>
        </p:txBody>
      </p:sp>
    </p:spTree>
    <p:extLst>
      <p:ext uri="{BB962C8B-B14F-4D97-AF65-F5344CB8AC3E}">
        <p14:creationId xmlns:p14="http://schemas.microsoft.com/office/powerpoint/2010/main" val="24724773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19863"/>
          </a:xfrm>
        </p:spPr>
        <p:txBody>
          <a:bodyPr>
            <a:normAutofit/>
          </a:bodyPr>
          <a:lstStyle/>
          <a:p>
            <a:r>
              <a:rPr lang="en-US" sz="3200" b="1">
                <a:latin typeface="Calibri" panose="020F0502020204030204" pitchFamily="34" charset="0"/>
                <a:cs typeface="Calibri" panose="020F0502020204030204" pitchFamily="34" charset="0"/>
              </a:rPr>
              <a:t>libraries.io Stats For Two Packages Used for Making RESTful Queries</a:t>
            </a:r>
          </a:p>
        </p:txBody>
      </p:sp>
      <p:pic>
        <p:nvPicPr>
          <p:cNvPr id="10" name="Picture 9">
            <a:extLst>
              <a:ext uri="{FF2B5EF4-FFF2-40B4-BE49-F238E27FC236}">
                <a16:creationId xmlns:a16="http://schemas.microsoft.com/office/drawing/2014/main" id="{D77470AE-19B3-5548-F1F9-9A3E74E2EFA2}"/>
              </a:ext>
            </a:extLst>
          </p:cNvPr>
          <p:cNvPicPr>
            <a:picLocks noChangeAspect="1"/>
          </p:cNvPicPr>
          <p:nvPr/>
        </p:nvPicPr>
        <p:blipFill>
          <a:blip r:embed="rId2"/>
          <a:stretch>
            <a:fillRect/>
          </a:stretch>
        </p:blipFill>
        <p:spPr>
          <a:xfrm>
            <a:off x="397435" y="909389"/>
            <a:ext cx="7850424" cy="2034534"/>
          </a:xfrm>
          <a:prstGeom prst="rect">
            <a:avLst/>
          </a:prstGeom>
          <a:ln>
            <a:solidFill>
              <a:schemeClr val="tx1"/>
            </a:solidFill>
          </a:ln>
        </p:spPr>
      </p:pic>
      <p:pic>
        <p:nvPicPr>
          <p:cNvPr id="12" name="Picture 11">
            <a:extLst>
              <a:ext uri="{FF2B5EF4-FFF2-40B4-BE49-F238E27FC236}">
                <a16:creationId xmlns:a16="http://schemas.microsoft.com/office/drawing/2014/main" id="{EDAF688E-23C6-A801-3AAC-D6BD25743833}"/>
              </a:ext>
            </a:extLst>
          </p:cNvPr>
          <p:cNvPicPr>
            <a:picLocks noChangeAspect="1"/>
          </p:cNvPicPr>
          <p:nvPr/>
        </p:nvPicPr>
        <p:blipFill>
          <a:blip r:embed="rId3"/>
          <a:stretch>
            <a:fillRect/>
          </a:stretch>
        </p:blipFill>
        <p:spPr>
          <a:xfrm>
            <a:off x="397434" y="3217692"/>
            <a:ext cx="7839857" cy="3003226"/>
          </a:xfrm>
          <a:prstGeom prst="rect">
            <a:avLst/>
          </a:prstGeom>
          <a:ln>
            <a:solidFill>
              <a:schemeClr val="tx1"/>
            </a:solidFill>
          </a:ln>
        </p:spPr>
      </p:pic>
      <p:sp>
        <p:nvSpPr>
          <p:cNvPr id="13" name="TextBox 12">
            <a:extLst>
              <a:ext uri="{FF2B5EF4-FFF2-40B4-BE49-F238E27FC236}">
                <a16:creationId xmlns:a16="http://schemas.microsoft.com/office/drawing/2014/main" id="{A69DDBD1-48E2-5778-2FC6-547FBD409B47}"/>
              </a:ext>
            </a:extLst>
          </p:cNvPr>
          <p:cNvSpPr txBox="1"/>
          <p:nvPr/>
        </p:nvSpPr>
        <p:spPr>
          <a:xfrm>
            <a:off x="8597856" y="1103501"/>
            <a:ext cx="3196709" cy="5016758"/>
          </a:xfrm>
          <a:prstGeom prst="rect">
            <a:avLst/>
          </a:prstGeom>
          <a:noFill/>
        </p:spPr>
        <p:txBody>
          <a:bodyPr wrap="none" rtlCol="0">
            <a:spAutoFit/>
          </a:bodyPr>
          <a:lstStyle/>
          <a:p>
            <a:r>
              <a:rPr lang="en-US" sz="3200" i="1"/>
              <a:t>Either of these</a:t>
            </a:r>
          </a:p>
          <a:p>
            <a:r>
              <a:rPr lang="en-US" sz="3200" i="1"/>
              <a:t>would be a</a:t>
            </a:r>
          </a:p>
          <a:p>
            <a:r>
              <a:rPr lang="en-US" sz="3200" i="1"/>
              <a:t>worthy choice...</a:t>
            </a:r>
            <a:br>
              <a:rPr lang="en-US" sz="3200" i="1"/>
            </a:br>
            <a:br>
              <a:rPr lang="en-US" sz="3200" i="1"/>
            </a:br>
            <a:r>
              <a:rPr lang="en-US" sz="3200" i="1"/>
              <a:t>But avoid</a:t>
            </a:r>
            <a:br>
              <a:rPr lang="en-US" sz="3200" i="1"/>
            </a:br>
            <a:r>
              <a:rPr lang="en-US" sz="3200" i="1"/>
              <a:t>"similarly-named"</a:t>
            </a:r>
            <a:br>
              <a:rPr lang="en-US" sz="3200" i="1"/>
            </a:br>
            <a:r>
              <a:rPr lang="en-US" sz="3200" i="1"/>
              <a:t>(but "ancient,"</a:t>
            </a:r>
            <a:br>
              <a:rPr lang="en-US" sz="3200" i="1"/>
            </a:br>
            <a:r>
              <a:rPr lang="en-US" sz="3200" i="1"/>
              <a:t>"brand new," or</a:t>
            </a:r>
            <a:br>
              <a:rPr lang="en-US" sz="3200" i="1"/>
            </a:br>
            <a:r>
              <a:rPr lang="en-US" sz="3200" i="1"/>
              <a:t>"little used")</a:t>
            </a:r>
          </a:p>
          <a:p>
            <a:r>
              <a:rPr lang="en-US" sz="3200" i="1"/>
              <a:t>packages...</a:t>
            </a:r>
          </a:p>
        </p:txBody>
      </p:sp>
      <p:sp>
        <p:nvSpPr>
          <p:cNvPr id="3" name="Slide Number Placeholder 2">
            <a:extLst>
              <a:ext uri="{FF2B5EF4-FFF2-40B4-BE49-F238E27FC236}">
                <a16:creationId xmlns:a16="http://schemas.microsoft.com/office/drawing/2014/main" id="{8AE3E38A-2651-E04E-21BD-5ECAC3A85C3C}"/>
              </a:ext>
            </a:extLst>
          </p:cNvPr>
          <p:cNvSpPr>
            <a:spLocks noGrp="1"/>
          </p:cNvSpPr>
          <p:nvPr>
            <p:ph type="sldNum" sz="quarter" idx="12"/>
          </p:nvPr>
        </p:nvSpPr>
        <p:spPr/>
        <p:txBody>
          <a:bodyPr/>
          <a:lstStyle/>
          <a:p>
            <a:fld id="{3FD30764-6A12-1944-9F3A-72E2B79B36CF}" type="slidenum">
              <a:rPr lang="en-US"/>
              <a:t>82</a:t>
            </a:fld>
            <a:endParaRPr lang="en-US"/>
          </a:p>
        </p:txBody>
      </p:sp>
    </p:spTree>
    <p:extLst>
      <p:ext uri="{BB962C8B-B14F-4D97-AF65-F5344CB8AC3E}">
        <p14:creationId xmlns:p14="http://schemas.microsoft.com/office/powerpoint/2010/main" val="9378352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19863"/>
          </a:xfrm>
        </p:spPr>
        <p:txBody>
          <a:bodyPr>
            <a:normAutofit/>
          </a:bodyPr>
          <a:lstStyle/>
          <a:p>
            <a:r>
              <a:rPr lang="en-US" sz="3200" b="1">
                <a:latin typeface="Calibri" panose="020F0502020204030204" pitchFamily="34" charset="0"/>
                <a:cs typeface="Calibri" panose="020F0502020204030204" pitchFamily="34" charset="0"/>
              </a:rPr>
              <a:t>The "most relevant" package may not be the one you actually want</a:t>
            </a:r>
          </a:p>
        </p:txBody>
      </p:sp>
      <p:pic>
        <p:nvPicPr>
          <p:cNvPr id="6" name="Picture 5">
            <a:extLst>
              <a:ext uri="{FF2B5EF4-FFF2-40B4-BE49-F238E27FC236}">
                <a16:creationId xmlns:a16="http://schemas.microsoft.com/office/drawing/2014/main" id="{C01D2227-2B88-1CB2-9473-4E1A140C9093}"/>
              </a:ext>
            </a:extLst>
          </p:cNvPr>
          <p:cNvPicPr>
            <a:picLocks noChangeAspect="1"/>
          </p:cNvPicPr>
          <p:nvPr/>
        </p:nvPicPr>
        <p:blipFill>
          <a:blip r:embed="rId2"/>
          <a:stretch>
            <a:fillRect/>
          </a:stretch>
        </p:blipFill>
        <p:spPr>
          <a:xfrm>
            <a:off x="411235" y="783943"/>
            <a:ext cx="8654705" cy="5890636"/>
          </a:xfrm>
          <a:prstGeom prst="rect">
            <a:avLst/>
          </a:prstGeom>
        </p:spPr>
      </p:pic>
      <p:sp>
        <p:nvSpPr>
          <p:cNvPr id="3" name="Slide Number Placeholder 2">
            <a:extLst>
              <a:ext uri="{FF2B5EF4-FFF2-40B4-BE49-F238E27FC236}">
                <a16:creationId xmlns:a16="http://schemas.microsoft.com/office/drawing/2014/main" id="{190746AE-6EBB-7381-44EE-E5EFDF6872DB}"/>
              </a:ext>
            </a:extLst>
          </p:cNvPr>
          <p:cNvSpPr>
            <a:spLocks noGrp="1"/>
          </p:cNvSpPr>
          <p:nvPr>
            <p:ph type="sldNum" sz="quarter" idx="12"/>
          </p:nvPr>
        </p:nvSpPr>
        <p:spPr/>
        <p:txBody>
          <a:bodyPr/>
          <a:lstStyle/>
          <a:p>
            <a:fld id="{3FD30764-6A12-1944-9F3A-72E2B79B36CF}" type="slidenum">
              <a:rPr lang="en-US"/>
              <a:t>83</a:t>
            </a:fld>
            <a:endParaRPr lang="en-US"/>
          </a:p>
        </p:txBody>
      </p:sp>
    </p:spTree>
    <p:extLst>
      <p:ext uri="{BB962C8B-B14F-4D97-AF65-F5344CB8AC3E}">
        <p14:creationId xmlns:p14="http://schemas.microsoft.com/office/powerpoint/2010/main" val="22334413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"So I Think I'd Like To Upgrade ALL My Python3 Packages..."</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r>
              <a:rPr lang="en-US" sz="2400"/>
              <a:t>People (understandably) may want to keep their Python3 packages up to date. </a:t>
            </a:r>
            <a:br>
              <a:rPr lang="en-US" sz="2400"/>
            </a:br>
            <a:r>
              <a:rPr lang="en-US" sz="2400"/>
              <a:t>This can sometimes be "tricky." A common approach to try doing that looks like:</a:t>
            </a:r>
          </a:p>
          <a:p>
            <a:pPr marL="457200" indent="0">
              <a:spcAft>
                <a:spcPts val="1000"/>
              </a:spcAft>
              <a:buNone/>
            </a:pPr>
            <a:r>
              <a:rPr lang="en-US" sz="2000">
                <a:latin typeface="Courier New" panose="02070309020205020404" pitchFamily="49" charset="0"/>
                <a:cs typeface="Courier New" panose="02070309020205020404" pitchFamily="49" charset="0"/>
              </a:rPr>
              <a:t>[check there isn't already a requirements.txt file in this dir then...]</a:t>
            </a:r>
            <a:br>
              <a:rPr lang="en-US" sz="2400"/>
            </a:b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pip3 freeze &gt; requirements.txt</a:t>
            </a:r>
            <a:br>
              <a:rPr lang="en-US" sz="2200" b="1">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[review the list in requirements.txt before continuing]</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a:t>
            </a:r>
            <a:r>
              <a:rPr lang="en-US" sz="2200" b="1">
                <a:solidFill>
                  <a:srgbClr val="FF0000"/>
                </a:solidFill>
                <a:latin typeface="Courier New" panose="02070309020205020404" pitchFamily="49" charset="0"/>
                <a:cs typeface="Courier New" panose="02070309020205020404" pitchFamily="49" charset="0"/>
              </a:rPr>
              <a:t>pip3 install --upgrade -r requirements.txt</a:t>
            </a:r>
          </a:p>
          <a:p>
            <a:r>
              <a:rPr lang="en-US" sz="2400">
                <a:highlight>
                  <a:srgbClr val="FFFF00"/>
                </a:highlight>
                <a:latin typeface="Calibri" panose="020F0502020204030204" pitchFamily="34" charset="0"/>
                <a:cs typeface="Calibri" panose="020F0502020204030204" pitchFamily="34" charset="0"/>
              </a:rPr>
              <a:t>Didn't use virtual environments?</a:t>
            </a:r>
            <a:r>
              <a:rPr lang="en-US" sz="2400">
                <a:latin typeface="Calibri" panose="020F0502020204030204" pitchFamily="34" charset="0"/>
                <a:cs typeface="Calibri" panose="020F0502020204030204" pitchFamily="34" charset="0"/>
              </a:rPr>
              <a:t> </a:t>
            </a:r>
            <a:r>
              <a:rPr lang="en-US" sz="2400" b="1">
                <a:solidFill>
                  <a:srgbClr val="FF0000"/>
                </a:solidFill>
                <a:latin typeface="Calibri" panose="020F0502020204030204" pitchFamily="34" charset="0"/>
                <a:cs typeface="Calibri" panose="020F0502020204030204" pitchFamily="34" charset="0"/>
              </a:rPr>
              <a:t>You MAY encounter tricky-to-resolve conflicts</a:t>
            </a:r>
            <a:r>
              <a:rPr lang="en-US" sz="2400">
                <a:solidFill>
                  <a:srgbClr val="FF0000"/>
                </a:solidFill>
                <a:latin typeface="Calibri" panose="020F0502020204030204" pitchFamily="34" charset="0"/>
                <a:cs typeface="Calibri" panose="020F0502020204030204" pitchFamily="34" charset="0"/>
              </a:rPr>
              <a:t>.</a:t>
            </a:r>
            <a:r>
              <a:rPr lang="en-US" sz="2400">
                <a:latin typeface="Calibri" panose="020F0502020204030204" pitchFamily="34" charset="0"/>
                <a:cs typeface="Calibri" panose="020F0502020204030204" pitchFamily="34" charset="0"/>
              </a:rPr>
              <a:t> Example:</a:t>
            </a:r>
          </a:p>
          <a:p>
            <a:pPr marL="457200" indent="0">
              <a:buNone/>
            </a:pPr>
            <a:r>
              <a:rPr lang="en-US" sz="2000">
                <a:latin typeface="Courier New" panose="02070309020205020404" pitchFamily="49" charset="0"/>
                <a:cs typeface="Courier New" panose="02070309020205020404" pitchFamily="49" charset="0"/>
              </a:rPr>
              <a:t>INFO: pip is looking at multiple versions of argcmdr to determine which version is compatible with other requirements. This could take a while.</a:t>
            </a:r>
          </a:p>
          <a:p>
            <a:pPr marL="457200" indent="0">
              <a:buNone/>
            </a:pPr>
            <a:r>
              <a:rPr lang="en-US" sz="2000" b="1">
                <a:solidFill>
                  <a:srgbClr val="FF0000"/>
                </a:solidFill>
                <a:latin typeface="Courier New" panose="02070309020205020404" pitchFamily="49" charset="0"/>
                <a:cs typeface="Courier New" panose="02070309020205020404" pitchFamily="49" charset="0"/>
              </a:rPr>
              <a:t>ERROR: Cannot install -r requirements.txt (line 14), argcmdr==1.0.1 and argcomplete==3.1.6 because these package versions have conflicting dependencies.</a:t>
            </a:r>
          </a:p>
          <a:p>
            <a:pPr marL="457200" indent="0">
              <a:buNone/>
            </a:pPr>
            <a:r>
              <a:rPr lang="en-US" sz="2000">
                <a:latin typeface="Courier New" panose="02070309020205020404" pitchFamily="49" charset="0"/>
                <a:cs typeface="Courier New" panose="02070309020205020404" pitchFamily="49" charset="0"/>
              </a:rPr>
              <a:t>The conflict is caused by:</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    The user requested argcomplete==3.1.6</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    argcmdr 1.0.1 depends on argcomplete&lt;3 and &gt;=1.9.4</a:t>
            </a:r>
            <a:br>
              <a:rPr lang="en-US" sz="2000">
                <a:latin typeface="Courier New" panose="02070309020205020404" pitchFamily="49" charset="0"/>
                <a:cs typeface="Courier New" panose="02070309020205020404" pitchFamily="49" charset="0"/>
              </a:rPr>
            </a:br>
            <a:r>
              <a:rPr lang="en-US" sz="2000">
                <a:latin typeface="Courier New" panose="02070309020205020404" pitchFamily="49" charset="0"/>
                <a:cs typeface="Courier New" panose="02070309020205020404" pitchFamily="49" charset="0"/>
              </a:rPr>
              <a:t>[etc]</a:t>
            </a:r>
          </a:p>
        </p:txBody>
      </p:sp>
      <p:sp>
        <p:nvSpPr>
          <p:cNvPr id="4" name="Slide Number Placeholder 3">
            <a:extLst>
              <a:ext uri="{FF2B5EF4-FFF2-40B4-BE49-F238E27FC236}">
                <a16:creationId xmlns:a16="http://schemas.microsoft.com/office/drawing/2014/main" id="{285418B0-E4E4-A543-06E9-ABA144A2736F}"/>
              </a:ext>
            </a:extLst>
          </p:cNvPr>
          <p:cNvSpPr>
            <a:spLocks noGrp="1"/>
          </p:cNvSpPr>
          <p:nvPr>
            <p:ph type="sldNum" sz="quarter" idx="12"/>
          </p:nvPr>
        </p:nvSpPr>
        <p:spPr/>
        <p:txBody>
          <a:bodyPr/>
          <a:lstStyle/>
          <a:p>
            <a:fld id="{3FD30764-6A12-1944-9F3A-72E2B79B36CF}" type="slidenum">
              <a:rPr lang="en-US"/>
              <a:t>84</a:t>
            </a:fld>
            <a:endParaRPr lang="en-US"/>
          </a:p>
        </p:txBody>
      </p:sp>
    </p:spTree>
    <p:extLst>
      <p:ext uri="{BB962C8B-B14F-4D97-AF65-F5344CB8AC3E}">
        <p14:creationId xmlns:p14="http://schemas.microsoft.com/office/powerpoint/2010/main" val="17050234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390033"/>
          </a:xfrm>
        </p:spPr>
        <p:txBody>
          <a:bodyPr>
            <a:normAutofit/>
          </a:bodyPr>
          <a:lstStyle/>
          <a:p>
            <a:r>
              <a:rPr lang="en-US" sz="3200" b="1">
                <a:latin typeface="Calibri" panose="020F0502020204030204" pitchFamily="34" charset="0"/>
                <a:cs typeface="Calibri" panose="020F0502020204030204" pitchFamily="34" charset="0"/>
              </a:rPr>
              <a:t>"So What Do I Do If I'm Trapped In Some Sort of Dependency Hell?"</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22960"/>
            <a:ext cx="11671442" cy="5699760"/>
          </a:xfrm>
        </p:spPr>
        <p:txBody>
          <a:bodyPr>
            <a:normAutofit/>
          </a:bodyPr>
          <a:lstStyle/>
          <a:p>
            <a:r>
              <a:rPr lang="en-US" sz="2400">
                <a:latin typeface="Calibri" panose="020F0502020204030204" pitchFamily="34" charset="0"/>
                <a:cs typeface="Calibri" panose="020F0502020204030204" pitchFamily="34" charset="0"/>
              </a:rPr>
              <a:t>Reconsider: do you </a:t>
            </a:r>
            <a:r>
              <a:rPr lang="en-US" sz="2400" b="1">
                <a:latin typeface="Calibri" panose="020F0502020204030204" pitchFamily="34" charset="0"/>
                <a:cs typeface="Calibri" panose="020F0502020204030204" pitchFamily="34" charset="0"/>
              </a:rPr>
              <a:t>REALLY</a:t>
            </a:r>
            <a:r>
              <a:rPr lang="en-US" sz="2400">
                <a:latin typeface="Calibri" panose="020F0502020204030204" pitchFamily="34" charset="0"/>
                <a:cs typeface="Calibri" panose="020F0502020204030204" pitchFamily="34" charset="0"/>
              </a:rPr>
              <a:t> need to upgrade all your packages? Are you </a:t>
            </a:r>
            <a:r>
              <a:rPr lang="en-US" sz="2400" b="1" i="1" u="sng">
                <a:latin typeface="Calibri" panose="020F0502020204030204" pitchFamily="34" charset="0"/>
                <a:cs typeface="Calibri" panose="020F0502020204030204" pitchFamily="34" charset="0"/>
              </a:rPr>
              <a:t>SURE?</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If so, the first step is to learn more about the packages that rely on the conflicting modules. A great tool for that: </a:t>
            </a:r>
            <a:r>
              <a:rPr lang="en-US" sz="2000">
                <a:latin typeface="Courier New" panose="02070309020205020404" pitchFamily="49" charset="0"/>
                <a:cs typeface="Courier New" panose="02070309020205020404" pitchFamily="49" charset="0"/>
              </a:rPr>
              <a:t>https://github.com/tox-dev/pipdeptree</a:t>
            </a:r>
            <a:r>
              <a:rPr lang="en-US" sz="2200">
                <a:latin typeface="Courier New" panose="02070309020205020404" pitchFamily="49" charset="0"/>
                <a:cs typeface="Courier New" panose="02070309020205020404" pitchFamily="49" charset="0"/>
              </a:rPr>
              <a:t> </a:t>
            </a:r>
            <a:r>
              <a:rPr lang="en-US" sz="2400">
                <a:latin typeface="Calibri" panose="020F0502020204030204" pitchFamily="34" charset="0"/>
                <a:cs typeface="Calibri" panose="020F0502020204030204" pitchFamily="34" charset="0"/>
              </a:rPr>
              <a:t>Once you've installed </a:t>
            </a:r>
            <a:r>
              <a:rPr lang="en-US" sz="2200">
                <a:latin typeface="Courier New" panose="02070309020205020404" pitchFamily="49" charset="0"/>
                <a:cs typeface="Courier New" panose="02070309020205020404" pitchFamily="49" charset="0"/>
              </a:rPr>
              <a:t>pipdeptree</a:t>
            </a:r>
            <a:r>
              <a:rPr lang="en-US" sz="2400">
                <a:latin typeface="Calibri" panose="020F0502020204030204" pitchFamily="34" charset="0"/>
                <a:cs typeface="Calibri" panose="020F0502020204030204" pitchFamily="34" charset="0"/>
              </a:rPr>
              <a:t>, try:</a:t>
            </a:r>
            <a:br>
              <a:rPr lang="en-US" sz="2400">
                <a:latin typeface="Calibri" panose="020F0502020204030204" pitchFamily="34" charset="0"/>
                <a:cs typeface="Calibri" panose="020F0502020204030204" pitchFamily="34" charset="0"/>
              </a:rPr>
            </a:br>
            <a:endParaRPr lang="en-US" sz="2000">
              <a:latin typeface="Courier New" panose="02070309020205020404" pitchFamily="49" charset="0"/>
              <a:cs typeface="Courier New" panose="02070309020205020404" pitchFamily="49" charset="0"/>
            </a:endParaRPr>
          </a:p>
          <a:p>
            <a:pPr marL="457200" indent="0">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pipdeptree –r</a:t>
            </a:r>
          </a:p>
          <a:p>
            <a:pPr marL="457200" indent="0">
              <a:buNone/>
            </a:pPr>
            <a:endParaRPr lang="en-US" sz="1800" b="1">
              <a:latin typeface="Courier New" panose="02070309020205020404" pitchFamily="49" charset="0"/>
              <a:cs typeface="Courier New" panose="02070309020205020404" pitchFamily="49" charset="0"/>
            </a:endParaRPr>
          </a:p>
          <a:p>
            <a:r>
              <a:rPr lang="en-US" sz="2400">
                <a:latin typeface="Calibri" panose="020F0502020204030204" pitchFamily="34" charset="0"/>
                <a:cs typeface="Calibri" panose="020F0502020204030204" pitchFamily="34" charset="0"/>
              </a:rPr>
              <a:t>Now that you can see what conflicts exist, internalize the classic Stones song </a:t>
            </a:r>
            <a:r>
              <a:rPr lang="en-US" sz="2400" i="1">
                <a:latin typeface="Calibri" panose="020F0502020204030204" pitchFamily="34" charset="0"/>
                <a:cs typeface="Calibri" panose="020F0502020204030204" pitchFamily="34" charset="0"/>
              </a:rPr>
              <a:t>"You Can't Always Get What You Want," </a:t>
            </a:r>
            <a:r>
              <a:rPr lang="en-US" sz="2400">
                <a:latin typeface="Calibri" panose="020F0502020204030204" pitchFamily="34" charset="0"/>
                <a:cs typeface="Calibri" panose="020F0502020204030204" pitchFamily="34" charset="0"/>
              </a:rPr>
              <a:t>see </a:t>
            </a:r>
            <a:r>
              <a:rPr lang="en-US" sz="2000">
                <a:latin typeface="Courier New" panose="02070309020205020404" pitchFamily="49" charset="0"/>
                <a:cs typeface="Courier New" panose="02070309020205020404" pitchFamily="49" charset="0"/>
              </a:rPr>
              <a:t>https://www.youtube.com/watch?v=ZUqSNbJuGOw</a:t>
            </a:r>
            <a:br>
              <a:rPr lang="en-US" sz="2200">
                <a:latin typeface="Courier New" panose="02070309020205020404" pitchFamily="49" charset="0"/>
                <a:cs typeface="Courier New" panose="02070309020205020404" pitchFamily="49" charset="0"/>
              </a:rPr>
            </a:br>
            <a:br>
              <a:rPr lang="en-US" sz="2200">
                <a:latin typeface="Courier New" panose="02070309020205020404" pitchFamily="49" charset="0"/>
                <a:cs typeface="Courier New" panose="02070309020205020404" pitchFamily="49" charset="0"/>
              </a:rPr>
            </a:br>
            <a:r>
              <a:rPr lang="en-US" sz="2400">
                <a:latin typeface="Calibri" panose="020F0502020204030204" pitchFamily="34" charset="0"/>
                <a:cs typeface="Calibri" panose="020F0502020204030204" pitchFamily="34" charset="0"/>
              </a:rPr>
              <a:t>After you've finished listening to that immortal song, begin by deciding what conflicting packages you're going to remove. Remove the first of those with </a:t>
            </a:r>
            <a:r>
              <a:rPr lang="en-US" sz="2200">
                <a:latin typeface="Courier New" panose="02070309020205020404" pitchFamily="49" charset="0"/>
                <a:cs typeface="Courier New" panose="02070309020205020404" pitchFamily="49" charset="0"/>
              </a:rPr>
              <a:t>pip3 uninstall</a:t>
            </a:r>
            <a:br>
              <a:rPr lang="en-US" sz="2200">
                <a:latin typeface="Courier New" panose="02070309020205020404" pitchFamily="49" charset="0"/>
                <a:cs typeface="Courier New" panose="02070309020205020404" pitchFamily="49" charset="0"/>
              </a:rPr>
            </a:br>
            <a:br>
              <a:rPr lang="en-US" sz="2200">
                <a:latin typeface="Courier New" panose="02070309020205020404" pitchFamily="49" charset="0"/>
                <a:cs typeface="Courier New" panose="02070309020205020404" pitchFamily="49" charset="0"/>
              </a:rPr>
            </a:br>
            <a:r>
              <a:rPr lang="en-US" sz="2400">
                <a:latin typeface="Calibri" panose="020F0502020204030204" pitchFamily="34" charset="0"/>
                <a:cs typeface="Calibri" panose="020F0502020204030204" pitchFamily="34" charset="0"/>
              </a:rPr>
              <a:t>Now rerun </a:t>
            </a:r>
            <a:r>
              <a:rPr lang="en-US" sz="2000">
                <a:latin typeface="Courier New" panose="02070309020205020404" pitchFamily="49" charset="0"/>
                <a:cs typeface="Courier New" panose="02070309020205020404" pitchFamily="49" charset="0"/>
              </a:rPr>
              <a:t>pipdeptree -r</a:t>
            </a:r>
            <a:r>
              <a:rPr lang="en-US" sz="2400">
                <a:latin typeface="Calibri" panose="020F0502020204030204" pitchFamily="34" charset="0"/>
                <a:cs typeface="Calibri" panose="020F0502020204030204" pitchFamily="34" charset="0"/>
              </a:rPr>
              <a:t> and resolve the next conflict that still exists. Iterate until done.</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Attempt to update again (if you still want to try to do this).</a:t>
            </a:r>
          </a:p>
        </p:txBody>
      </p:sp>
      <p:sp>
        <p:nvSpPr>
          <p:cNvPr id="4" name="Slide Number Placeholder 3">
            <a:extLst>
              <a:ext uri="{FF2B5EF4-FFF2-40B4-BE49-F238E27FC236}">
                <a16:creationId xmlns:a16="http://schemas.microsoft.com/office/drawing/2014/main" id="{285418B0-E4E4-A543-06E9-ABA144A2736F}"/>
              </a:ext>
            </a:extLst>
          </p:cNvPr>
          <p:cNvSpPr>
            <a:spLocks noGrp="1"/>
          </p:cNvSpPr>
          <p:nvPr>
            <p:ph type="sldNum" sz="quarter" idx="12"/>
          </p:nvPr>
        </p:nvSpPr>
        <p:spPr/>
        <p:txBody>
          <a:bodyPr/>
          <a:lstStyle/>
          <a:p>
            <a:fld id="{3FD30764-6A12-1944-9F3A-72E2B79B36CF}" type="slidenum">
              <a:rPr lang="en-US"/>
              <a:t>85</a:t>
            </a:fld>
            <a:endParaRPr lang="en-US"/>
          </a:p>
        </p:txBody>
      </p:sp>
    </p:spTree>
    <p:extLst>
      <p:ext uri="{BB962C8B-B14F-4D97-AF65-F5344CB8AC3E}">
        <p14:creationId xmlns:p14="http://schemas.microsoft.com/office/powerpoint/2010/main" val="38971084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42165"/>
          </a:xfrm>
        </p:spPr>
        <p:txBody>
          <a:bodyPr>
            <a:normAutofit/>
          </a:bodyPr>
          <a:lstStyle/>
          <a:p>
            <a:r>
              <a:rPr lang="en-US" sz="3200" b="1">
                <a:latin typeface="Calibri" panose="020F0502020204030204" pitchFamily="34" charset="0"/>
                <a:cs typeface="Calibri" panose="020F0502020204030204" pitchFamily="34" charset="0"/>
              </a:rPr>
              <a:t>Python Package Copyright and Licensing</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754380"/>
            <a:ext cx="11671442" cy="5821082"/>
          </a:xfrm>
        </p:spPr>
        <p:txBody>
          <a:bodyPr>
            <a:normAutofit/>
          </a:bodyPr>
          <a:lstStyle/>
          <a:p>
            <a:r>
              <a:rPr lang="en-US" sz="2400"/>
              <a:t>Each package on </a:t>
            </a:r>
            <a:r>
              <a:rPr lang="en-US" sz="2200">
                <a:latin typeface="Courier New" panose="02070309020205020404" pitchFamily="49" charset="0"/>
                <a:cs typeface="Courier New" panose="02070309020205020404" pitchFamily="49" charset="0"/>
              </a:rPr>
              <a:t>https://pypi.org/</a:t>
            </a:r>
            <a:r>
              <a:rPr lang="en-US" sz="2400"/>
              <a:t> has a license summary. Some examples include:</a:t>
            </a:r>
          </a:p>
          <a:p>
            <a:endParaRPr lang="en-US" sz="2400"/>
          </a:p>
          <a:p>
            <a:endParaRPr lang="en-US" sz="2400"/>
          </a:p>
          <a:p>
            <a:pPr marL="0" indent="0">
              <a:buNone/>
            </a:pPr>
            <a:endParaRPr lang="en-US" sz="2400"/>
          </a:p>
          <a:p>
            <a:endParaRPr lang="en-US" sz="2400" b="1" i="1">
              <a:highlight>
                <a:srgbClr val="FFFF00"/>
              </a:highlight>
            </a:endParaRPr>
          </a:p>
          <a:p>
            <a:r>
              <a:rPr lang="en-US" sz="2400" b="1" i="1">
                <a:highlight>
                  <a:srgbClr val="FFFF00"/>
                </a:highlight>
              </a:rPr>
              <a:t>Be SURE you know which license(s) apply to the libraries/packages you're using!</a:t>
            </a:r>
            <a:br>
              <a:rPr lang="en-US" sz="2400" b="1" i="1">
                <a:highlight>
                  <a:srgbClr val="FFFF00"/>
                </a:highlight>
              </a:rPr>
            </a:br>
            <a:r>
              <a:rPr lang="en-US" sz="2400"/>
              <a:t>If you installed the handy </a:t>
            </a:r>
            <a:r>
              <a:rPr lang="en-US" sz="2200">
                <a:latin typeface="Courier New" panose="02070309020205020404" pitchFamily="49" charset="0"/>
                <a:cs typeface="Courier New" panose="02070309020205020404" pitchFamily="49" charset="0"/>
              </a:rPr>
              <a:t>pipdeptree</a:t>
            </a:r>
            <a:r>
              <a:rPr lang="en-US" sz="2400"/>
              <a:t> package mentioned a slide or two back, try:</a:t>
            </a:r>
          </a:p>
          <a:p>
            <a:pPr marL="457200" indent="0">
              <a:buNone/>
            </a:pPr>
            <a:r>
              <a:rPr lang="en-US" sz="2200">
                <a:latin typeface="Courier New" panose="02070309020205020404" pitchFamily="49" charset="0"/>
                <a:cs typeface="Courier New" panose="02070309020205020404" pitchFamily="49" charset="0"/>
              </a:rPr>
              <a:t>$ pipdeptree --license</a:t>
            </a:r>
            <a:br>
              <a:rPr lang="en-US" sz="2400"/>
            </a:br>
            <a:endParaRPr lang="en-US" sz="2400"/>
          </a:p>
          <a:p>
            <a:r>
              <a:rPr lang="en-US" sz="2400" b="1" i="1">
                <a:highlight>
                  <a:srgbClr val="FFFF00"/>
                </a:highlight>
              </a:rPr>
              <a:t>You should ALSO be sure you know your rights and obligations under those licenses! </a:t>
            </a:r>
            <a:br>
              <a:rPr lang="en-US" sz="2400" b="1" i="1">
                <a:highlight>
                  <a:srgbClr val="FFFF00"/>
                </a:highlight>
              </a:rPr>
            </a:br>
            <a:r>
              <a:rPr lang="en-US" sz="2400"/>
              <a:t>A good starting point: </a:t>
            </a:r>
            <a:r>
              <a:rPr lang="en-US" sz="2200">
                <a:latin typeface="Courier New" panose="02070309020205020404" pitchFamily="49" charset="0"/>
                <a:cs typeface="Courier New" panose="02070309020205020404" pitchFamily="49" charset="0"/>
              </a:rPr>
              <a:t>https://opensource.org/licenses</a:t>
            </a:r>
            <a:br>
              <a:rPr lang="en-US" sz="2400" b="1" i="1">
                <a:highlight>
                  <a:srgbClr val="FFFF00"/>
                </a:highlight>
              </a:rPr>
            </a:br>
            <a:endParaRPr lang="en-US" sz="2400" b="1" i="1">
              <a:highlight>
                <a:srgbClr val="FFFF00"/>
              </a:highlight>
            </a:endParaRPr>
          </a:p>
          <a:p>
            <a:r>
              <a:rPr lang="en-US" sz="2400"/>
              <a:t>Trying to pick a license for YOUR OWN code? Talk to your management and company legal counsel. For a private project, maybe see </a:t>
            </a:r>
            <a:r>
              <a:rPr lang="en-US" sz="2200">
                <a:latin typeface="Courier New" panose="02070309020205020404" pitchFamily="49" charset="0"/>
                <a:cs typeface="Courier New" panose="02070309020205020404" pitchFamily="49" charset="0"/>
              </a:rPr>
              <a:t>https://choosealicense.com/</a:t>
            </a:r>
          </a:p>
        </p:txBody>
      </p:sp>
      <p:grpSp>
        <p:nvGrpSpPr>
          <p:cNvPr id="4" name="Group 3">
            <a:extLst>
              <a:ext uri="{FF2B5EF4-FFF2-40B4-BE49-F238E27FC236}">
                <a16:creationId xmlns:a16="http://schemas.microsoft.com/office/drawing/2014/main" id="{EB6270D7-ECA0-9086-2A53-9F34AB6BA71B}"/>
              </a:ext>
            </a:extLst>
          </p:cNvPr>
          <p:cNvGrpSpPr/>
          <p:nvPr/>
        </p:nvGrpSpPr>
        <p:grpSpPr>
          <a:xfrm>
            <a:off x="837145" y="1443644"/>
            <a:ext cx="8288579" cy="1054100"/>
            <a:chOff x="459118" y="2047761"/>
            <a:chExt cx="8288579" cy="1054100"/>
          </a:xfrm>
        </p:grpSpPr>
        <p:pic>
          <p:nvPicPr>
            <p:cNvPr id="9" name="Picture 8">
              <a:extLst>
                <a:ext uri="{FF2B5EF4-FFF2-40B4-BE49-F238E27FC236}">
                  <a16:creationId xmlns:a16="http://schemas.microsoft.com/office/drawing/2014/main" id="{479146FB-FF79-79B8-B4F0-355B7ACE8E6D}"/>
                </a:ext>
              </a:extLst>
            </p:cNvPr>
            <p:cNvPicPr>
              <a:picLocks noChangeAspect="1"/>
            </p:cNvPicPr>
            <p:nvPr/>
          </p:nvPicPr>
          <p:blipFill>
            <a:blip r:embed="rId2"/>
            <a:stretch>
              <a:fillRect/>
            </a:stretch>
          </p:blipFill>
          <p:spPr>
            <a:xfrm>
              <a:off x="459118" y="2047761"/>
              <a:ext cx="1384300" cy="990600"/>
            </a:xfrm>
            <a:prstGeom prst="rect">
              <a:avLst/>
            </a:prstGeom>
            <a:ln>
              <a:solidFill>
                <a:schemeClr val="tx1"/>
              </a:solidFill>
            </a:ln>
          </p:spPr>
        </p:pic>
        <p:pic>
          <p:nvPicPr>
            <p:cNvPr id="11" name="Picture 10">
              <a:extLst>
                <a:ext uri="{FF2B5EF4-FFF2-40B4-BE49-F238E27FC236}">
                  <a16:creationId xmlns:a16="http://schemas.microsoft.com/office/drawing/2014/main" id="{A879B9F0-BD86-A299-DB6E-264DBB5EA394}"/>
                </a:ext>
              </a:extLst>
            </p:cNvPr>
            <p:cNvPicPr>
              <a:picLocks noChangeAspect="1"/>
            </p:cNvPicPr>
            <p:nvPr/>
          </p:nvPicPr>
          <p:blipFill>
            <a:blip r:embed="rId3"/>
            <a:stretch>
              <a:fillRect/>
            </a:stretch>
          </p:blipFill>
          <p:spPr>
            <a:xfrm>
              <a:off x="1994311" y="2047761"/>
              <a:ext cx="1968500" cy="990600"/>
            </a:xfrm>
            <a:prstGeom prst="rect">
              <a:avLst/>
            </a:prstGeom>
            <a:noFill/>
            <a:ln>
              <a:solidFill>
                <a:schemeClr val="tx1"/>
              </a:solidFill>
            </a:ln>
          </p:spPr>
        </p:pic>
        <p:pic>
          <p:nvPicPr>
            <p:cNvPr id="16" name="Picture 15">
              <a:extLst>
                <a:ext uri="{FF2B5EF4-FFF2-40B4-BE49-F238E27FC236}">
                  <a16:creationId xmlns:a16="http://schemas.microsoft.com/office/drawing/2014/main" id="{37390720-3551-833C-132C-99813A973142}"/>
                </a:ext>
              </a:extLst>
            </p:cNvPr>
            <p:cNvPicPr>
              <a:picLocks noChangeAspect="1"/>
            </p:cNvPicPr>
            <p:nvPr/>
          </p:nvPicPr>
          <p:blipFill>
            <a:blip r:embed="rId4"/>
            <a:stretch>
              <a:fillRect/>
            </a:stretch>
          </p:blipFill>
          <p:spPr>
            <a:xfrm>
              <a:off x="4113704" y="2047761"/>
              <a:ext cx="1524000" cy="990600"/>
            </a:xfrm>
            <a:prstGeom prst="rect">
              <a:avLst/>
            </a:prstGeom>
            <a:ln>
              <a:solidFill>
                <a:schemeClr val="tx1"/>
              </a:solidFill>
            </a:ln>
          </p:spPr>
        </p:pic>
        <p:pic>
          <p:nvPicPr>
            <p:cNvPr id="18" name="Picture 17">
              <a:extLst>
                <a:ext uri="{FF2B5EF4-FFF2-40B4-BE49-F238E27FC236}">
                  <a16:creationId xmlns:a16="http://schemas.microsoft.com/office/drawing/2014/main" id="{0C994546-426D-CEDD-7671-1D1A7CCF3E21}"/>
                </a:ext>
              </a:extLst>
            </p:cNvPr>
            <p:cNvPicPr>
              <a:picLocks noChangeAspect="1"/>
            </p:cNvPicPr>
            <p:nvPr/>
          </p:nvPicPr>
          <p:blipFill>
            <a:blip r:embed="rId5"/>
            <a:stretch>
              <a:fillRect/>
            </a:stretch>
          </p:blipFill>
          <p:spPr>
            <a:xfrm>
              <a:off x="5788597" y="2047761"/>
              <a:ext cx="2959100" cy="1054100"/>
            </a:xfrm>
            <a:prstGeom prst="rect">
              <a:avLst/>
            </a:prstGeom>
            <a:ln>
              <a:solidFill>
                <a:schemeClr val="tx1"/>
              </a:solidFill>
            </a:ln>
          </p:spPr>
        </p:pic>
      </p:grpSp>
      <p:sp>
        <p:nvSpPr>
          <p:cNvPr id="5" name="Slide Number Placeholder 4">
            <a:extLst>
              <a:ext uri="{FF2B5EF4-FFF2-40B4-BE49-F238E27FC236}">
                <a16:creationId xmlns:a16="http://schemas.microsoft.com/office/drawing/2014/main" id="{030F1D55-7EA4-928D-1D70-A7994B66A40F}"/>
              </a:ext>
            </a:extLst>
          </p:cNvPr>
          <p:cNvSpPr>
            <a:spLocks noGrp="1"/>
          </p:cNvSpPr>
          <p:nvPr>
            <p:ph type="sldNum" sz="quarter" idx="12"/>
          </p:nvPr>
        </p:nvSpPr>
        <p:spPr/>
        <p:txBody>
          <a:bodyPr/>
          <a:lstStyle/>
          <a:p>
            <a:fld id="{3FD30764-6A12-1944-9F3A-72E2B79B36CF}" type="slidenum">
              <a:rPr lang="en-US"/>
              <a:t>86</a:t>
            </a:fld>
            <a:endParaRPr lang="en-US"/>
          </a:p>
        </p:txBody>
      </p:sp>
    </p:spTree>
    <p:extLst>
      <p:ext uri="{BB962C8B-B14F-4D97-AF65-F5344CB8AC3E}">
        <p14:creationId xmlns:p14="http://schemas.microsoft.com/office/powerpoint/2010/main" val="24777896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D75466-A24B-05A1-24BC-2491C7CDB427}"/>
              </a:ext>
            </a:extLst>
          </p:cNvPr>
          <p:cNvPicPr>
            <a:picLocks noChangeAspect="1"/>
          </p:cNvPicPr>
          <p:nvPr/>
        </p:nvPicPr>
        <p:blipFill>
          <a:blip r:embed="rId2"/>
          <a:stretch>
            <a:fillRect/>
          </a:stretch>
        </p:blipFill>
        <p:spPr>
          <a:xfrm>
            <a:off x="3918679" y="366568"/>
            <a:ext cx="7772400" cy="6124864"/>
          </a:xfrm>
          <a:prstGeom prst="rect">
            <a:avLst/>
          </a:prstGeom>
        </p:spPr>
      </p:pic>
      <p:sp>
        <p:nvSpPr>
          <p:cNvPr id="2" name="TextBox 1">
            <a:extLst>
              <a:ext uri="{FF2B5EF4-FFF2-40B4-BE49-F238E27FC236}">
                <a16:creationId xmlns:a16="http://schemas.microsoft.com/office/drawing/2014/main" id="{1EEA51E6-8DE5-7604-DAD1-0CA4A2830AF4}"/>
              </a:ext>
            </a:extLst>
          </p:cNvPr>
          <p:cNvSpPr txBox="1"/>
          <p:nvPr/>
        </p:nvSpPr>
        <p:spPr>
          <a:xfrm>
            <a:off x="333987" y="366568"/>
            <a:ext cx="3305149" cy="3539430"/>
          </a:xfrm>
          <a:prstGeom prst="rect">
            <a:avLst/>
          </a:prstGeom>
          <a:noFill/>
          <a:ln>
            <a:solidFill>
              <a:schemeClr val="tx1"/>
            </a:solidFill>
          </a:ln>
        </p:spPr>
        <p:txBody>
          <a:bodyPr wrap="square" rtlCol="0">
            <a:spAutoFit/>
          </a:bodyPr>
          <a:lstStyle/>
          <a:p>
            <a:r>
              <a:rPr lang="en-US" sz="3200" b="1" i="1">
                <a:solidFill>
                  <a:srgbClr val="FF0000"/>
                </a:solidFill>
              </a:rPr>
              <a:t>"Can I TRUST the </a:t>
            </a:r>
          </a:p>
          <a:p>
            <a:r>
              <a:rPr lang="en-US" sz="3200" b="1" i="1">
                <a:solidFill>
                  <a:srgbClr val="FF0000"/>
                </a:solidFill>
              </a:rPr>
              <a:t>packages/libraries</a:t>
            </a:r>
          </a:p>
          <a:p>
            <a:r>
              <a:rPr lang="en-US" sz="3200" b="1" i="1">
                <a:solidFill>
                  <a:srgbClr val="FF0000"/>
                </a:solidFill>
              </a:rPr>
              <a:t>I download from PyPI?"</a:t>
            </a:r>
          </a:p>
          <a:p>
            <a:endParaRPr lang="en-US" sz="3200"/>
          </a:p>
          <a:p>
            <a:r>
              <a:rPr lang="en-US" sz="3200"/>
              <a:t>One analysis from</a:t>
            </a:r>
            <a:br>
              <a:rPr lang="en-US" sz="3200"/>
            </a:br>
            <a:r>
              <a:rPr lang="en-US" sz="3200"/>
              <a:t>circa 2021...</a:t>
            </a:r>
          </a:p>
        </p:txBody>
      </p:sp>
      <p:sp>
        <p:nvSpPr>
          <p:cNvPr id="3" name="Slide Number Placeholder 2">
            <a:extLst>
              <a:ext uri="{FF2B5EF4-FFF2-40B4-BE49-F238E27FC236}">
                <a16:creationId xmlns:a16="http://schemas.microsoft.com/office/drawing/2014/main" id="{A24DC7FB-39B6-6CF5-D7A6-F52900896D0B}"/>
              </a:ext>
            </a:extLst>
          </p:cNvPr>
          <p:cNvSpPr>
            <a:spLocks noGrp="1"/>
          </p:cNvSpPr>
          <p:nvPr>
            <p:ph type="sldNum" sz="quarter" idx="12"/>
          </p:nvPr>
        </p:nvSpPr>
        <p:spPr/>
        <p:txBody>
          <a:bodyPr/>
          <a:lstStyle/>
          <a:p>
            <a:fld id="{3FD30764-6A12-1944-9F3A-72E2B79B36CF}" type="slidenum">
              <a:rPr lang="en-US"/>
              <a:t>87</a:t>
            </a:fld>
            <a:endParaRPr lang="en-US"/>
          </a:p>
        </p:txBody>
      </p:sp>
    </p:spTree>
    <p:extLst>
      <p:ext uri="{BB962C8B-B14F-4D97-AF65-F5344CB8AC3E}">
        <p14:creationId xmlns:p14="http://schemas.microsoft.com/office/powerpoint/2010/main" val="22567879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46395"/>
          </a:xfrm>
        </p:spPr>
        <p:txBody>
          <a:bodyPr>
            <a:normAutofit/>
          </a:bodyPr>
          <a:lstStyle/>
          <a:p>
            <a:r>
              <a:rPr lang="en-US" sz="3200" b="1">
                <a:latin typeface="Calibri" panose="020F0502020204030204" pitchFamily="34" charset="0"/>
                <a:cs typeface="Calibri" panose="020F0502020204030204" pitchFamily="34" charset="0"/>
              </a:rPr>
              <a:t>Running The Same Static Code Checker Those Researchers Used...</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09297"/>
            <a:ext cx="11671442" cy="5766165"/>
          </a:xfrm>
        </p:spPr>
        <p:txBody>
          <a:bodyPr>
            <a:normAutofit/>
          </a:bodyPr>
          <a:lstStyle/>
          <a:p>
            <a:pPr marL="0" indent="0">
              <a:buNone/>
            </a:pPr>
            <a:r>
              <a:rPr lang="en-US" sz="2400"/>
              <a:t>Sample Bandit run (https://github.com/PyCQA/bandit) on the Python requests library:</a:t>
            </a:r>
          </a:p>
          <a:p>
            <a:pPr marL="0" indent="0">
              <a:lnSpc>
                <a:spcPct val="100000"/>
              </a:lnSpc>
              <a:spcBef>
                <a:spcPts val="0"/>
              </a:spcBef>
              <a:buNone/>
            </a:pPr>
            <a:endParaRPr lang="en-US" sz="1800"/>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 </a:t>
            </a:r>
            <a:r>
              <a:rPr lang="en-US" sz="1700" b="1">
                <a:latin typeface="Courier New" panose="02070309020205020404" pitchFamily="49" charset="0"/>
                <a:cs typeface="Courier New" panose="02070309020205020404" pitchFamily="49" charset="0"/>
              </a:rPr>
              <a:t>bandit -r </a:t>
            </a:r>
            <a:r>
              <a:rPr lang="en-US" sz="1700" b="1">
                <a:highlight>
                  <a:srgbClr val="FFFF00"/>
                </a:highlight>
                <a:latin typeface="Courier New" panose="02070309020205020404" pitchFamily="49" charset="0"/>
                <a:cs typeface="Courier New" panose="02070309020205020404" pitchFamily="49" charset="0"/>
              </a:rPr>
              <a:t>requests</a:t>
            </a:r>
            <a:r>
              <a:rPr lang="en-US" sz="1700" b="1">
                <a:latin typeface="Courier New" panose="02070309020205020404" pitchFamily="49" charset="0"/>
                <a:cs typeface="Courier New" panose="02070309020205020404" pitchFamily="49" charset="0"/>
              </a:rPr>
              <a:t>-2.31.0 -n 3 -lll</a:t>
            </a:r>
          </a:p>
          <a:p>
            <a:pPr marL="0" indent="0">
              <a:lnSpc>
                <a:spcPct val="100000"/>
              </a:lnSpc>
              <a:spcBef>
                <a:spcPts val="0"/>
              </a:spcBef>
              <a:buNone/>
            </a:pPr>
            <a:r>
              <a:rPr lang="en-US" sz="1700" i="1">
                <a:latin typeface="Courier New" panose="02070309020205020404" pitchFamily="49" charset="0"/>
                <a:cs typeface="Courier New" panose="02070309020205020404" pitchFamily="49" charset="0"/>
              </a:rPr>
              <a:t>[...]</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Test results:</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&gt;&gt; Issue: [B324:hashlib] </a:t>
            </a:r>
            <a:r>
              <a:rPr lang="en-US" sz="1700">
                <a:highlight>
                  <a:srgbClr val="FFFF00"/>
                </a:highlight>
                <a:latin typeface="Courier New" panose="02070309020205020404" pitchFamily="49" charset="0"/>
                <a:cs typeface="Courier New" panose="02070309020205020404" pitchFamily="49" charset="0"/>
              </a:rPr>
              <a:t>Use of weak MD5 hash for security.</a:t>
            </a:r>
            <a:r>
              <a:rPr lang="en-US" sz="1700">
                <a:latin typeface="Courier New" panose="02070309020205020404" pitchFamily="49" charset="0"/>
                <a:cs typeface="Courier New" panose="02070309020205020404" pitchFamily="49" charset="0"/>
              </a:rPr>
              <a:t> Consider usedforsecurity=False</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   Severity: </a:t>
            </a:r>
            <a:r>
              <a:rPr lang="en-US" sz="1700">
                <a:highlight>
                  <a:srgbClr val="FFFF00"/>
                </a:highlight>
                <a:latin typeface="Courier New" panose="02070309020205020404" pitchFamily="49" charset="0"/>
                <a:cs typeface="Courier New" panose="02070309020205020404" pitchFamily="49" charset="0"/>
              </a:rPr>
              <a:t>High</a:t>
            </a:r>
            <a:r>
              <a:rPr lang="en-US" sz="1700">
                <a:latin typeface="Courier New" panose="02070309020205020404" pitchFamily="49" charset="0"/>
                <a:cs typeface="Courier New" panose="02070309020205020404" pitchFamily="49" charset="0"/>
              </a:rPr>
              <a:t>   Confidence: High</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   CWE: CWE-327 (https://cwe.mitre.org/data/definitions/327.html)</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   More Info: https://bandit.readthedocs.io/en/1.7.9.dev1/plugins/b324_hashlib.html</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   Location: requests-2.31.0/requests/auth.py:148:23</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147	                    x = x.encode("utf-8")</a:t>
            </a:r>
          </a:p>
          <a:p>
            <a:pPr marL="0" indent="0">
              <a:lnSpc>
                <a:spcPct val="100000"/>
              </a:lnSpc>
              <a:spcBef>
                <a:spcPts val="0"/>
              </a:spcBef>
              <a:buNone/>
            </a:pPr>
            <a:r>
              <a:rPr lang="en-US" sz="1700">
                <a:latin typeface="Courier New" panose="02070309020205020404" pitchFamily="49" charset="0"/>
                <a:cs typeface="Courier New" panose="02070309020205020404" pitchFamily="49" charset="0"/>
              </a:rPr>
              <a:t>148	                return hashlib.</a:t>
            </a:r>
            <a:r>
              <a:rPr lang="en-US" sz="1700">
                <a:highlight>
                  <a:srgbClr val="FFFF00"/>
                </a:highlight>
                <a:latin typeface="Courier New" panose="02070309020205020404" pitchFamily="49" charset="0"/>
                <a:cs typeface="Courier New" panose="02070309020205020404" pitchFamily="49" charset="0"/>
              </a:rPr>
              <a:t>md5(x)</a:t>
            </a:r>
            <a:r>
              <a:rPr lang="en-US" sz="1700">
                <a:latin typeface="Courier New" panose="02070309020205020404" pitchFamily="49" charset="0"/>
                <a:cs typeface="Courier New" panose="02070309020205020404" pitchFamily="49" charset="0"/>
              </a:rPr>
              <a:t>.hexdigest()	</a:t>
            </a:r>
          </a:p>
          <a:p>
            <a:pPr marL="0" indent="0">
              <a:lnSpc>
                <a:spcPct val="100000"/>
              </a:lnSpc>
              <a:spcBef>
                <a:spcPts val="0"/>
              </a:spcBef>
              <a:buNone/>
            </a:pPr>
            <a:r>
              <a:rPr lang="en-US" sz="1700" i="1">
                <a:latin typeface="Courier New" panose="02070309020205020404" pitchFamily="49" charset="0"/>
                <a:cs typeface="Courier New" panose="02070309020205020404" pitchFamily="49" charset="0"/>
              </a:rPr>
              <a:t>[...]</a:t>
            </a:r>
          </a:p>
          <a:p>
            <a:pPr marL="0" indent="0">
              <a:buNone/>
            </a:pPr>
            <a:r>
              <a:rPr lang="en-US" sz="1700">
                <a:highlight>
                  <a:srgbClr val="FFFF00"/>
                </a:highlight>
                <a:latin typeface="Courier New" panose="02070309020205020404" pitchFamily="49" charset="0"/>
                <a:cs typeface="Courier New" panose="02070309020205020404" pitchFamily="49" charset="0"/>
              </a:rPr>
              <a:t>Run metrics:</a:t>
            </a:r>
            <a:br>
              <a:rPr lang="en-US" sz="1700">
                <a:highlight>
                  <a:srgbClr val="FFFF00"/>
                </a:highlight>
                <a:latin typeface="Courier New" panose="02070309020205020404" pitchFamily="49" charset="0"/>
                <a:cs typeface="Courier New" panose="02070309020205020404" pitchFamily="49" charset="0"/>
              </a:rPr>
            </a:br>
            <a:r>
              <a:rPr lang="en-US" sz="1700">
                <a:highlight>
                  <a:srgbClr val="FFFF00"/>
                </a:highlight>
                <a:latin typeface="Courier New" panose="02070309020205020404" pitchFamily="49" charset="0"/>
                <a:cs typeface="Courier New" panose="02070309020205020404" pitchFamily="49" charset="0"/>
              </a:rPr>
              <a:t>	Total issues (by severity):</a:t>
            </a:r>
            <a:br>
              <a:rPr lang="en-US" sz="1700">
                <a:highlight>
                  <a:srgbClr val="FFFF00"/>
                </a:highlight>
                <a:latin typeface="Courier New" panose="02070309020205020404" pitchFamily="49" charset="0"/>
                <a:cs typeface="Courier New" panose="02070309020205020404" pitchFamily="49" charset="0"/>
              </a:rPr>
            </a:br>
            <a:r>
              <a:rPr lang="en-US" sz="1700">
                <a:highlight>
                  <a:srgbClr val="FFFF00"/>
                </a:highlight>
                <a:latin typeface="Courier New" panose="02070309020205020404" pitchFamily="49" charset="0"/>
                <a:cs typeface="Courier New" panose="02070309020205020404" pitchFamily="49" charset="0"/>
              </a:rPr>
              <a:t>		Undefined: 0</a:t>
            </a:r>
            <a:br>
              <a:rPr lang="en-US" sz="1700">
                <a:highlight>
                  <a:srgbClr val="FFFF00"/>
                </a:highlight>
                <a:latin typeface="Courier New" panose="02070309020205020404" pitchFamily="49" charset="0"/>
                <a:cs typeface="Courier New" panose="02070309020205020404" pitchFamily="49" charset="0"/>
              </a:rPr>
            </a:br>
            <a:r>
              <a:rPr lang="en-US" sz="1700">
                <a:highlight>
                  <a:srgbClr val="FFFF00"/>
                </a:highlight>
                <a:latin typeface="Courier New" panose="02070309020205020404" pitchFamily="49" charset="0"/>
                <a:cs typeface="Courier New" panose="02070309020205020404" pitchFamily="49" charset="0"/>
              </a:rPr>
              <a:t>		Low: 532</a:t>
            </a:r>
            <a:br>
              <a:rPr lang="en-US" sz="1700">
                <a:highlight>
                  <a:srgbClr val="FFFF00"/>
                </a:highlight>
                <a:latin typeface="Courier New" panose="02070309020205020404" pitchFamily="49" charset="0"/>
                <a:cs typeface="Courier New" panose="02070309020205020404" pitchFamily="49" charset="0"/>
              </a:rPr>
            </a:br>
            <a:r>
              <a:rPr lang="en-US" sz="1700">
                <a:highlight>
                  <a:srgbClr val="FFFF00"/>
                </a:highlight>
                <a:latin typeface="Courier New" panose="02070309020205020404" pitchFamily="49" charset="0"/>
                <a:cs typeface="Courier New" panose="02070309020205020404" pitchFamily="49" charset="0"/>
              </a:rPr>
              <a:t>		Medium: 116</a:t>
            </a:r>
            <a:br>
              <a:rPr lang="en-US" sz="1700">
                <a:highlight>
                  <a:srgbClr val="FFFF00"/>
                </a:highlight>
                <a:latin typeface="Courier New" panose="02070309020205020404" pitchFamily="49" charset="0"/>
                <a:cs typeface="Courier New" panose="02070309020205020404" pitchFamily="49" charset="0"/>
              </a:rPr>
            </a:br>
            <a:r>
              <a:rPr lang="en-US" sz="1700">
                <a:highlight>
                  <a:srgbClr val="FFFF00"/>
                </a:highlight>
                <a:latin typeface="Courier New" panose="02070309020205020404" pitchFamily="49" charset="0"/>
                <a:cs typeface="Courier New" panose="02070309020205020404" pitchFamily="49" charset="0"/>
              </a:rPr>
              <a:t>		High: 3</a:t>
            </a:r>
          </a:p>
          <a:p>
            <a:pPr marL="0" indent="0">
              <a:buNone/>
            </a:pPr>
            <a:r>
              <a:rPr lang="en-US" sz="1700" i="1">
                <a:latin typeface="Courier New" panose="02070309020205020404" pitchFamily="49" charset="0"/>
                <a:cs typeface="Courier New" panose="02070309020205020404" pitchFamily="49" charset="0"/>
              </a:rPr>
              <a:t>[etc]</a:t>
            </a:r>
          </a:p>
          <a:p>
            <a:pPr marL="0" indent="0">
              <a:buNone/>
            </a:pPr>
            <a:endParaRPr lang="en-US" sz="2400"/>
          </a:p>
        </p:txBody>
      </p:sp>
      <p:sp>
        <p:nvSpPr>
          <p:cNvPr id="4" name="TextBox 3">
            <a:extLst>
              <a:ext uri="{FF2B5EF4-FFF2-40B4-BE49-F238E27FC236}">
                <a16:creationId xmlns:a16="http://schemas.microsoft.com/office/drawing/2014/main" id="{2779E2CD-3CBB-38A6-7A21-F7BC4C68CD70}"/>
              </a:ext>
            </a:extLst>
          </p:cNvPr>
          <p:cNvSpPr txBox="1"/>
          <p:nvPr/>
        </p:nvSpPr>
        <p:spPr>
          <a:xfrm>
            <a:off x="7804784" y="4294247"/>
            <a:ext cx="4029629" cy="2062103"/>
          </a:xfrm>
          <a:prstGeom prst="rect">
            <a:avLst/>
          </a:prstGeom>
          <a:noFill/>
          <a:ln>
            <a:solidFill>
              <a:schemeClr val="tx1"/>
            </a:solidFill>
          </a:ln>
        </p:spPr>
        <p:txBody>
          <a:bodyPr wrap="none" rtlCol="0">
            <a:spAutoFit/>
          </a:bodyPr>
          <a:lstStyle/>
          <a:p>
            <a:r>
              <a:rPr lang="en-US" sz="3200" b="1" i="1">
                <a:solidFill>
                  <a:srgbClr val="FF0000"/>
                </a:solidFill>
              </a:rPr>
              <a:t>Are those flaws a "big</a:t>
            </a:r>
            <a:br>
              <a:rPr lang="en-US" sz="3200" b="1" i="1">
                <a:solidFill>
                  <a:srgbClr val="FF0000"/>
                </a:solidFill>
              </a:rPr>
            </a:br>
            <a:r>
              <a:rPr lang="en-US" sz="3200" b="1" i="1">
                <a:solidFill>
                  <a:srgbClr val="FF0000"/>
                </a:solidFill>
              </a:rPr>
              <a:t>deal?" YOU'LL have to </a:t>
            </a:r>
            <a:br>
              <a:rPr lang="en-US" sz="3200" b="1" i="1">
                <a:solidFill>
                  <a:srgbClr val="FF0000"/>
                </a:solidFill>
              </a:rPr>
            </a:br>
            <a:r>
              <a:rPr lang="en-US" sz="3200" b="1" i="1">
                <a:solidFill>
                  <a:srgbClr val="FF0000"/>
                </a:solidFill>
              </a:rPr>
              <a:t>review them &amp; decide</a:t>
            </a:r>
          </a:p>
          <a:p>
            <a:r>
              <a:rPr lang="en-US" sz="3200" b="1" i="1">
                <a:solidFill>
                  <a:srgbClr val="FF0000"/>
                </a:solidFill>
              </a:rPr>
              <a:t>for yourself...</a:t>
            </a:r>
          </a:p>
        </p:txBody>
      </p:sp>
      <p:sp>
        <p:nvSpPr>
          <p:cNvPr id="5" name="Slide Number Placeholder 4">
            <a:extLst>
              <a:ext uri="{FF2B5EF4-FFF2-40B4-BE49-F238E27FC236}">
                <a16:creationId xmlns:a16="http://schemas.microsoft.com/office/drawing/2014/main" id="{2D052534-4B7D-2C41-8CDA-690709E6D761}"/>
              </a:ext>
            </a:extLst>
          </p:cNvPr>
          <p:cNvSpPr>
            <a:spLocks noGrp="1"/>
          </p:cNvSpPr>
          <p:nvPr>
            <p:ph type="sldNum" sz="quarter" idx="12"/>
          </p:nvPr>
        </p:nvSpPr>
        <p:spPr/>
        <p:txBody>
          <a:bodyPr/>
          <a:lstStyle/>
          <a:p>
            <a:fld id="{3FD30764-6A12-1944-9F3A-72E2B79B36CF}" type="slidenum">
              <a:rPr lang="en-US"/>
              <a:t>88</a:t>
            </a:fld>
            <a:endParaRPr lang="en-US"/>
          </a:p>
        </p:txBody>
      </p:sp>
    </p:spTree>
    <p:extLst>
      <p:ext uri="{BB962C8B-B14F-4D97-AF65-F5344CB8AC3E}">
        <p14:creationId xmlns:p14="http://schemas.microsoft.com/office/powerpoint/2010/main" val="42700844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46395"/>
          </a:xfrm>
        </p:spPr>
        <p:txBody>
          <a:bodyPr>
            <a:normAutofit/>
          </a:bodyPr>
          <a:lstStyle/>
          <a:p>
            <a:r>
              <a:rPr lang="en-US" sz="3200" b="1">
                <a:latin typeface="Calibri" panose="020F0502020204030204" pitchFamily="34" charset="0"/>
                <a:cs typeface="Calibri" panose="020F0502020204030204" pitchFamily="34" charset="0"/>
              </a:rPr>
              <a:t>And A Recent Example of a Supply Chain Attack...</a:t>
            </a:r>
          </a:p>
        </p:txBody>
      </p:sp>
      <p:sp>
        <p:nvSpPr>
          <p:cNvPr id="5" name="Slide Number Placeholder 4">
            <a:extLst>
              <a:ext uri="{FF2B5EF4-FFF2-40B4-BE49-F238E27FC236}">
                <a16:creationId xmlns:a16="http://schemas.microsoft.com/office/drawing/2014/main" id="{2D052534-4B7D-2C41-8CDA-690709E6D761}"/>
              </a:ext>
            </a:extLst>
          </p:cNvPr>
          <p:cNvSpPr>
            <a:spLocks noGrp="1"/>
          </p:cNvSpPr>
          <p:nvPr>
            <p:ph type="sldNum" sz="quarter" idx="12"/>
          </p:nvPr>
        </p:nvSpPr>
        <p:spPr/>
        <p:txBody>
          <a:bodyPr/>
          <a:lstStyle/>
          <a:p>
            <a:fld id="{3FD30764-6A12-1944-9F3A-72E2B79B36CF}" type="slidenum">
              <a:rPr lang="en-US"/>
              <a:t>89</a:t>
            </a:fld>
            <a:endParaRPr lang="en-US"/>
          </a:p>
        </p:txBody>
      </p:sp>
      <p:pic>
        <p:nvPicPr>
          <p:cNvPr id="9" name="Picture 8">
            <a:extLst>
              <a:ext uri="{FF2B5EF4-FFF2-40B4-BE49-F238E27FC236}">
                <a16:creationId xmlns:a16="http://schemas.microsoft.com/office/drawing/2014/main" id="{BE48BE57-937F-5240-D0FF-CAA74056766C}"/>
              </a:ext>
            </a:extLst>
          </p:cNvPr>
          <p:cNvPicPr>
            <a:picLocks noChangeAspect="1"/>
          </p:cNvPicPr>
          <p:nvPr/>
        </p:nvPicPr>
        <p:blipFill>
          <a:blip r:embed="rId2"/>
          <a:stretch>
            <a:fillRect/>
          </a:stretch>
        </p:blipFill>
        <p:spPr>
          <a:xfrm>
            <a:off x="427199" y="894970"/>
            <a:ext cx="7150891" cy="4810468"/>
          </a:xfrm>
          <a:prstGeom prst="rect">
            <a:avLst/>
          </a:prstGeom>
        </p:spPr>
      </p:pic>
      <p:sp>
        <p:nvSpPr>
          <p:cNvPr id="10" name="TextBox 9">
            <a:extLst>
              <a:ext uri="{FF2B5EF4-FFF2-40B4-BE49-F238E27FC236}">
                <a16:creationId xmlns:a16="http://schemas.microsoft.com/office/drawing/2014/main" id="{BF484DB3-36EB-73B8-2DBB-BD28442995CE}"/>
              </a:ext>
            </a:extLst>
          </p:cNvPr>
          <p:cNvSpPr txBox="1"/>
          <p:nvPr/>
        </p:nvSpPr>
        <p:spPr>
          <a:xfrm>
            <a:off x="122639" y="5801459"/>
            <a:ext cx="11857028" cy="646331"/>
          </a:xfrm>
          <a:prstGeom prst="rect">
            <a:avLst/>
          </a:prstGeom>
          <a:noFill/>
        </p:spPr>
        <p:txBody>
          <a:bodyPr wrap="none" rtlCol="0">
            <a:spAutoFit/>
          </a:bodyPr>
          <a:lstStyle/>
          <a:p>
            <a:r>
              <a:rPr lang="en-US"/>
              <a:t>Ref: https://www.securityweek.com/top-python-developers-hacked-in-sophisticated-supply-chain-attack/</a:t>
            </a:r>
            <a:br>
              <a:rPr lang="en-US"/>
            </a:br>
            <a:r>
              <a:rPr lang="en-US"/>
              <a:t>and https://arstechnica.com/gadgets/2021/03/more-top-tier-companies-targeted-by-new-type-of-potentially-serious-attack/</a:t>
            </a:r>
          </a:p>
        </p:txBody>
      </p:sp>
    </p:spTree>
    <p:extLst>
      <p:ext uri="{BB962C8B-B14F-4D97-AF65-F5344CB8AC3E}">
        <p14:creationId xmlns:p14="http://schemas.microsoft.com/office/powerpoint/2010/main" val="1275038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59006"/>
            <a:ext cx="11671442" cy="5616456"/>
          </a:xfrm>
        </p:spPr>
        <p:txBody>
          <a:bodyPr>
            <a:normAutofit/>
          </a:bodyPr>
          <a:lstStyle/>
          <a:p>
            <a:r>
              <a:rPr lang="en-US" sz="2400">
                <a:latin typeface="Calibri" panose="020F0502020204030204" pitchFamily="34" charset="0"/>
                <a:cs typeface="Calibri" panose="020F0502020204030204" pitchFamily="34" charset="0"/>
              </a:rPr>
              <a:t>We talked previously about what </a:t>
            </a:r>
            <a:r>
              <a:rPr lang="en-US" sz="2400" b="1">
                <a:latin typeface="Calibri" panose="020F0502020204030204" pitchFamily="34" charset="0"/>
                <a:cs typeface="Calibri" panose="020F0502020204030204" pitchFamily="34" charset="0"/>
              </a:rPr>
              <a:t>VERSION</a:t>
            </a:r>
            <a:r>
              <a:rPr lang="en-US" sz="2400">
                <a:latin typeface="Calibri" panose="020F0502020204030204" pitchFamily="34" charset="0"/>
                <a:cs typeface="Calibri" panose="020F0502020204030204" pitchFamily="34" charset="0"/>
              </a:rPr>
              <a:t> of Python3 you'd run by default, but </a:t>
            </a:r>
            <a:r>
              <a:rPr lang="en-US" sz="2400" b="1">
                <a:latin typeface="Calibri" panose="020F0502020204030204" pitchFamily="34" charset="0"/>
                <a:cs typeface="Calibri" panose="020F0502020204030204" pitchFamily="34" charset="0"/>
              </a:rPr>
              <a:t>WHERE</a:t>
            </a:r>
            <a:r>
              <a:rPr lang="en-US" sz="2400">
                <a:latin typeface="Calibri" panose="020F0502020204030204" pitchFamily="34" charset="0"/>
                <a:cs typeface="Calibri" panose="020F0502020204030204" pitchFamily="34" charset="0"/>
              </a:rPr>
              <a:t> is that program located on your system? To see the LOCATION of the Python3 you'll run by default (if you don't provide a full path to something else), use the</a:t>
            </a:r>
            <a:r>
              <a:rPr lang="en-US" sz="2200">
                <a:latin typeface="Courier New" panose="02070309020205020404" pitchFamily="49" charset="0"/>
                <a:cs typeface="Courier New" panose="02070309020205020404" pitchFamily="49" charset="0"/>
              </a:rPr>
              <a:t> which</a:t>
            </a:r>
            <a:r>
              <a:rPr lang="en-US" sz="2400">
                <a:latin typeface="Calibri" panose="020F0502020204030204" pitchFamily="34" charset="0"/>
                <a:cs typeface="Calibri" panose="020F0502020204030204" pitchFamily="34" charset="0"/>
              </a:rPr>
              <a:t> command:</a:t>
            </a:r>
            <a:br>
              <a:rPr lang="en-US" sz="2400">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a:p>
            <a:pPr marL="457200" indent="0">
              <a:buNone/>
            </a:pPr>
            <a:r>
              <a:rPr lang="en-US" sz="2200">
                <a:latin typeface="Courier New" panose="02070309020205020404" pitchFamily="49" charset="0"/>
                <a:cs typeface="Courier New" panose="02070309020205020404" pitchFamily="49" charset="0"/>
              </a:rPr>
              <a:t>$ </a:t>
            </a:r>
            <a:r>
              <a:rPr lang="en-US" sz="2200" b="1">
                <a:highlight>
                  <a:srgbClr val="FFFF00"/>
                </a:highlight>
                <a:latin typeface="Courier New" panose="02070309020205020404" pitchFamily="49" charset="0"/>
                <a:cs typeface="Courier New" panose="02070309020205020404" pitchFamily="49" charset="0"/>
              </a:rPr>
              <a:t>which</a:t>
            </a:r>
            <a:r>
              <a:rPr lang="en-US" sz="2200" b="1">
                <a:latin typeface="Courier New" panose="02070309020205020404" pitchFamily="49" charset="0"/>
                <a:cs typeface="Courier New" panose="02070309020205020404" pitchFamily="49" charset="0"/>
              </a:rPr>
              <a:t> python3</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/Library/Frameworks/Python.framework/Versions/3.11/bin/python3</a:t>
            </a:r>
            <a:br>
              <a:rPr lang="en-US" sz="2200">
                <a:latin typeface="Courier New" panose="02070309020205020404" pitchFamily="49" charset="0"/>
                <a:cs typeface="Courier New" panose="02070309020205020404" pitchFamily="49" charset="0"/>
              </a:rPr>
            </a:br>
            <a:endParaRPr lang="en-US" sz="2200">
              <a:latin typeface="Courier New" panose="02070309020205020404" pitchFamily="49" charset="0"/>
              <a:cs typeface="Courier New" panose="02070309020205020404" pitchFamily="49" charset="0"/>
            </a:endParaRPr>
          </a:p>
          <a:p>
            <a:r>
              <a:rPr lang="en-US" sz="2400"/>
              <a:t>If you want to </a:t>
            </a:r>
            <a:r>
              <a:rPr lang="en-US" sz="2400" b="1"/>
              <a:t>change the default version of Python3</a:t>
            </a:r>
            <a:r>
              <a:rPr lang="en-US" sz="2400"/>
              <a:t> you run, change the order of the directories listed in your system's </a:t>
            </a:r>
            <a:r>
              <a:rPr lang="en-US" sz="2200">
                <a:latin typeface="Courier New" panose="02070309020205020404" pitchFamily="49" charset="0"/>
                <a:cs typeface="Courier New" panose="02070309020205020404" pitchFamily="49" charset="0"/>
              </a:rPr>
              <a:t>PATH</a:t>
            </a:r>
            <a:r>
              <a:rPr lang="en-US" sz="2400"/>
              <a:t> in </a:t>
            </a:r>
            <a:r>
              <a:rPr lang="en-US" sz="2200">
                <a:latin typeface="Courier New" panose="02070309020205020404" pitchFamily="49" charset="0"/>
                <a:cs typeface="Courier New" panose="02070309020205020404" pitchFamily="49" charset="0"/>
              </a:rPr>
              <a:t>.bash_profile</a:t>
            </a:r>
            <a:r>
              <a:rPr lang="en-US" sz="2400"/>
              <a:t> (or whatever's the appropriate hidden "dot configuration" file for the shell you've chosen to run).</a:t>
            </a:r>
            <a:br>
              <a:rPr lang="en-US" sz="2400"/>
            </a:br>
            <a:endParaRPr lang="en-US" sz="2400"/>
          </a:p>
          <a:p>
            <a:r>
              <a:rPr lang="en-US" sz="2400"/>
              <a:t>Invoke a specific version of Python for just </a:t>
            </a:r>
            <a:r>
              <a:rPr lang="en-US" sz="2400" b="1"/>
              <a:t>one</a:t>
            </a:r>
            <a:r>
              <a:rPr lang="en-US" sz="2400"/>
              <a:t> run, assuming that version's installed and available on your system by mentioning that specific version when invoking Python3:</a:t>
            </a:r>
            <a:br>
              <a:rPr lang="en-US" sz="2400"/>
            </a:br>
            <a:endParaRPr lang="en-US" sz="2400"/>
          </a:p>
          <a:p>
            <a:pPr marL="457200" indent="0">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python3</a:t>
            </a:r>
            <a:r>
              <a:rPr lang="en-US" sz="2200" b="1">
                <a:highlight>
                  <a:srgbClr val="FFFF00"/>
                </a:highlight>
                <a:latin typeface="Courier New" panose="02070309020205020404" pitchFamily="49" charset="0"/>
                <a:cs typeface="Courier New" panose="02070309020205020404" pitchFamily="49" charset="0"/>
              </a:rPr>
              <a:t>.11</a:t>
            </a:r>
            <a:r>
              <a:rPr lang="en-US" sz="2200" b="1">
                <a:latin typeface="Courier New" panose="02070309020205020404" pitchFamily="49" charset="0"/>
                <a:cs typeface="Courier New" panose="02070309020205020404" pitchFamily="49" charset="0"/>
              </a:rPr>
              <a:t>      </a:t>
            </a:r>
            <a:r>
              <a:rPr lang="en-US" sz="2400" i="1">
                <a:latin typeface="Calibri" panose="020F0502020204030204" pitchFamily="34" charset="0"/>
                <a:cs typeface="Calibri" panose="020F0502020204030204" pitchFamily="34" charset="0"/>
              </a:rPr>
              <a:t>(instead of just saying </a:t>
            </a:r>
            <a:r>
              <a:rPr lang="en-US" sz="2200" b="1" i="1">
                <a:latin typeface="Courier New" panose="02070309020205020404" pitchFamily="49" charset="0"/>
                <a:cs typeface="Courier New" panose="02070309020205020404" pitchFamily="49" charset="0"/>
              </a:rPr>
              <a:t>python3)</a:t>
            </a:r>
            <a:endParaRPr lang="en-US" sz="2200">
              <a:latin typeface="Courier New" panose="02070309020205020404" pitchFamily="49" charset="0"/>
              <a:cs typeface="Courier New" panose="02070309020205020404" pitchFamily="49" charset="0"/>
            </a:endParaRPr>
          </a:p>
        </p:txBody>
      </p:sp>
      <p:sp>
        <p:nvSpPr>
          <p:cNvPr id="2" name="Title 1">
            <a:extLst>
              <a:ext uri="{FF2B5EF4-FFF2-40B4-BE49-F238E27FC236}">
                <a16:creationId xmlns:a16="http://schemas.microsoft.com/office/drawing/2014/main" id="{A755EE13-BAC9-C56B-DB5B-DE8CBF540229}"/>
              </a:ext>
            </a:extLst>
          </p:cNvPr>
          <p:cNvSpPr>
            <a:spLocks noGrp="1"/>
          </p:cNvSpPr>
          <p:nvPr>
            <p:ph type="title"/>
          </p:nvPr>
        </p:nvSpPr>
        <p:spPr>
          <a:xfrm>
            <a:off x="308225" y="215757"/>
            <a:ext cx="11671442" cy="542526"/>
          </a:xfrm>
        </p:spPr>
        <p:txBody>
          <a:bodyPr>
            <a:normAutofit/>
          </a:bodyPr>
          <a:lstStyle/>
          <a:p>
            <a:r>
              <a:rPr lang="en-US" sz="3200" b="1">
                <a:latin typeface="Calibri" panose="020F0502020204030204" pitchFamily="34" charset="0"/>
                <a:cs typeface="Calibri" panose="020F0502020204030204" pitchFamily="34" charset="0"/>
              </a:rPr>
              <a:t>Which Specific Installation of Python3 Will I Run </a:t>
            </a:r>
            <a:r>
              <a:rPr lang="en-US" sz="3200" b="1" u="sng">
                <a:latin typeface="Calibri" panose="020F0502020204030204" pitchFamily="34" charset="0"/>
                <a:cs typeface="Calibri" panose="020F0502020204030204" pitchFamily="34" charset="0"/>
              </a:rPr>
              <a:t>By Default</a:t>
            </a:r>
            <a:r>
              <a:rPr lang="en-US" sz="3200" b="1">
                <a:latin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1A7CABFC-C21F-FD91-D589-68F276E2013F}"/>
              </a:ext>
            </a:extLst>
          </p:cNvPr>
          <p:cNvSpPr>
            <a:spLocks noGrp="1"/>
          </p:cNvSpPr>
          <p:nvPr>
            <p:ph type="sldNum" sz="quarter" idx="12"/>
          </p:nvPr>
        </p:nvSpPr>
        <p:spPr/>
        <p:txBody>
          <a:bodyPr/>
          <a:lstStyle/>
          <a:p>
            <a:fld id="{3FD30764-6A12-1944-9F3A-72E2B79B36CF}" type="slidenum">
              <a:rPr lang="en-US"/>
              <a:t>9</a:t>
            </a:fld>
            <a:endParaRPr lang="en-US"/>
          </a:p>
        </p:txBody>
      </p:sp>
    </p:spTree>
    <p:extLst>
      <p:ext uri="{BB962C8B-B14F-4D97-AF65-F5344CB8AC3E}">
        <p14:creationId xmlns:p14="http://schemas.microsoft.com/office/powerpoint/2010/main" val="9486630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262890" y="308610"/>
            <a:ext cx="7760970" cy="948690"/>
          </a:xfrm>
        </p:spPr>
        <p:txBody>
          <a:bodyPr>
            <a:normAutofit/>
          </a:bodyPr>
          <a:lstStyle/>
          <a:p>
            <a:pPr algn="l"/>
            <a:r>
              <a:rPr lang="en-US" sz="3200" b="1">
                <a:latin typeface="Calibri" panose="020F0502020204030204" pitchFamily="34" charset="0"/>
                <a:cs typeface="Calibri" panose="020F0502020204030204" pitchFamily="34" charset="0"/>
              </a:rPr>
              <a:t>11: argparse: a built-in library that simplifies documenting your command-line interface</a:t>
            </a:r>
            <a:endParaRPr lang="en-US" sz="32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C4D49F0-0690-A328-8FA1-AC416B3C8286}"/>
              </a:ext>
            </a:extLst>
          </p:cNvPr>
          <p:cNvPicPr>
            <a:picLocks noChangeAspect="1"/>
          </p:cNvPicPr>
          <p:nvPr/>
        </p:nvPicPr>
        <p:blipFill>
          <a:blip r:embed="rId2"/>
          <a:stretch>
            <a:fillRect/>
          </a:stretch>
        </p:blipFill>
        <p:spPr>
          <a:xfrm>
            <a:off x="4229100" y="3572510"/>
            <a:ext cx="7772400" cy="2525758"/>
          </a:xfrm>
          <a:prstGeom prst="rect">
            <a:avLst/>
          </a:prstGeom>
        </p:spPr>
      </p:pic>
      <p:sp>
        <p:nvSpPr>
          <p:cNvPr id="5" name="TextBox 4">
            <a:extLst>
              <a:ext uri="{FF2B5EF4-FFF2-40B4-BE49-F238E27FC236}">
                <a16:creationId xmlns:a16="http://schemas.microsoft.com/office/drawing/2014/main" id="{F27CAFB0-DEFE-302E-9F52-121D0191DE4D}"/>
              </a:ext>
            </a:extLst>
          </p:cNvPr>
          <p:cNvSpPr txBox="1"/>
          <p:nvPr/>
        </p:nvSpPr>
        <p:spPr>
          <a:xfrm>
            <a:off x="4229100" y="6180058"/>
            <a:ext cx="2432654" cy="369332"/>
          </a:xfrm>
          <a:prstGeom prst="rect">
            <a:avLst/>
          </a:prstGeom>
          <a:noFill/>
        </p:spPr>
        <p:txBody>
          <a:bodyPr wrap="none" rtlCol="0">
            <a:spAutoFit/>
          </a:bodyPr>
          <a:lstStyle/>
          <a:p>
            <a:r>
              <a:rPr lang="en-US"/>
              <a:t>https://xkcd.com/1168/</a:t>
            </a:r>
          </a:p>
        </p:txBody>
      </p:sp>
    </p:spTree>
    <p:extLst>
      <p:ext uri="{BB962C8B-B14F-4D97-AF65-F5344CB8AC3E}">
        <p14:creationId xmlns:p14="http://schemas.microsoft.com/office/powerpoint/2010/main" val="10059948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9830185" cy="401463"/>
          </a:xfrm>
        </p:spPr>
        <p:txBody>
          <a:bodyPr>
            <a:normAutofit/>
          </a:bodyPr>
          <a:lstStyle/>
          <a:p>
            <a:r>
              <a:rPr lang="en-US" sz="3200" b="1">
                <a:latin typeface="Calibri" panose="020F0502020204030204" pitchFamily="34" charset="0"/>
                <a:cs typeface="Calibri" panose="020F0502020204030204" pitchFamily="34" charset="0"/>
              </a:rPr>
              <a:t>Producing An In-Program Help Synopsis with </a:t>
            </a:r>
            <a:r>
              <a:rPr lang="en-US" sz="3000" b="1">
                <a:latin typeface="Courier New" panose="02070309020205020404" pitchFamily="49" charset="0"/>
                <a:cs typeface="Courier New" panose="02070309020205020404" pitchFamily="49" charset="0"/>
              </a:rPr>
              <a:t>argparse</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00100"/>
            <a:ext cx="11671442" cy="5775362"/>
          </a:xfrm>
        </p:spPr>
        <p:txBody>
          <a:bodyPr>
            <a:normAutofit/>
          </a:bodyPr>
          <a:lstStyle/>
          <a:p>
            <a:r>
              <a:rPr lang="en-US" sz="2400"/>
              <a:t>In addition to other program documentation, it can be helpful to be able to get a brief command summary in your program. Use </a:t>
            </a:r>
            <a:r>
              <a:rPr lang="en-US" sz="2200" b="1">
                <a:latin typeface="Courier New" panose="02070309020205020404" pitchFamily="49" charset="0"/>
                <a:cs typeface="Courier New" panose="02070309020205020404" pitchFamily="49" charset="0"/>
              </a:rPr>
              <a:t>argparse</a:t>
            </a:r>
            <a:r>
              <a:rPr lang="en-US" sz="2400"/>
              <a:t> to do that automatically:</a:t>
            </a:r>
            <a:br>
              <a:rPr lang="en-US" sz="2400"/>
            </a:br>
            <a:endParaRPr lang="en-US" sz="2400"/>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import </a:t>
            </a:r>
            <a:r>
              <a:rPr lang="en-US" sz="1800" kern="120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argparse</a:t>
            </a: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parser = argparse.</a:t>
            </a:r>
            <a:r>
              <a:rPr lang="en-US" sz="1800" kern="120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ArgumentParser</a:t>
            </a: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(description="Plot lat, long, count points.",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allow_abbrev=False)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parser.</a:t>
            </a:r>
            <a:r>
              <a:rPr lang="en-US" sz="1800" kern="120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add_argument</a:t>
            </a: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('-v', '--version', action='store_true', dest='version')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parser.</a:t>
            </a:r>
            <a:r>
              <a:rPr lang="en-US" sz="1800" kern="120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add_argument</a:t>
            </a: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("--myfilename", type=str, action="store")</a:t>
            </a: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going to let the user pick one (and only one) geographical extent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group = parser.</a:t>
            </a:r>
            <a:r>
              <a:rPr lang="en-US" sz="1800" kern="120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add_mutually_exclusive_group</a:t>
            </a: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group.</a:t>
            </a:r>
            <a:r>
              <a:rPr lang="en-US" sz="1800" kern="120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add_argument</a:t>
            </a: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('--world', '-w', action="store_true")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group.</a:t>
            </a:r>
            <a:r>
              <a:rPr lang="en-US" sz="1800" kern="120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add_argument</a:t>
            </a: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('--US', '--united_states', '--usa', '--us',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action="store_true")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group.</a:t>
            </a:r>
            <a:r>
              <a:rPr lang="en-US" sz="1800" kern="120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add_argument</a:t>
            </a: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('--ca', '--cal', '--california', action="store_true")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group.</a:t>
            </a:r>
            <a:r>
              <a:rPr lang="en-US" sz="1800" kern="120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add_argument</a:t>
            </a: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('--fl', '--fla', '--florida', action="store_true")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"or" would run into Python reserved words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group.</a:t>
            </a:r>
            <a:r>
              <a:rPr lang="en-US" sz="1800" kern="120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add_argument</a:t>
            </a: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('--ore', '--oregon', action="store_true")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group.</a:t>
            </a:r>
            <a:r>
              <a:rPr lang="en-US" sz="1800" kern="120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add_argument</a:t>
            </a: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('--tx', '--tex', '--texas', action="store_true")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1000"/>
              </a:spcAft>
              <a:buNone/>
            </a:pP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args = parser.</a:t>
            </a:r>
            <a:r>
              <a:rPr lang="en-US" sz="1800" kern="120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parse_args</a:t>
            </a:r>
            <a:r>
              <a:rPr lang="en-US" sz="1800" kern="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2400"/>
              <a:t>You then need to grab the bits you want from those parsed arguments...</a:t>
            </a:r>
          </a:p>
        </p:txBody>
      </p:sp>
      <p:sp>
        <p:nvSpPr>
          <p:cNvPr id="4" name="Slide Number Placeholder 3">
            <a:extLst>
              <a:ext uri="{FF2B5EF4-FFF2-40B4-BE49-F238E27FC236}">
                <a16:creationId xmlns:a16="http://schemas.microsoft.com/office/drawing/2014/main" id="{43786FF5-4C68-0B94-AD05-9C7EA32D522D}"/>
              </a:ext>
            </a:extLst>
          </p:cNvPr>
          <p:cNvSpPr>
            <a:spLocks noGrp="1"/>
          </p:cNvSpPr>
          <p:nvPr>
            <p:ph type="sldNum" sz="quarter" idx="12"/>
          </p:nvPr>
        </p:nvSpPr>
        <p:spPr/>
        <p:txBody>
          <a:bodyPr/>
          <a:lstStyle/>
          <a:p>
            <a:fld id="{3FD30764-6A12-1944-9F3A-72E2B79B36CF}" type="slidenum">
              <a:rPr lang="en-US"/>
              <a:t>91</a:t>
            </a:fld>
            <a:endParaRPr lang="en-US"/>
          </a:p>
        </p:txBody>
      </p:sp>
    </p:spTree>
    <p:extLst>
      <p:ext uri="{BB962C8B-B14F-4D97-AF65-F5344CB8AC3E}">
        <p14:creationId xmlns:p14="http://schemas.microsoft.com/office/powerpoint/2010/main" val="30645257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01463"/>
          </a:xfrm>
        </p:spPr>
        <p:txBody>
          <a:bodyPr>
            <a:normAutofit/>
          </a:bodyPr>
          <a:lstStyle/>
          <a:p>
            <a:r>
              <a:rPr lang="en-US" sz="3200" b="1">
                <a:latin typeface="Calibri" panose="020F0502020204030204" pitchFamily="34" charset="0"/>
                <a:cs typeface="Calibri" panose="020F0502020204030204" pitchFamily="34" charset="0"/>
              </a:rPr>
              <a:t>Accessing Arguments from Argparse</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00100"/>
            <a:ext cx="11671442" cy="5775362"/>
          </a:xfrm>
        </p:spPr>
        <p:txBody>
          <a:bodyPr>
            <a:normAutofit/>
          </a:bodyPr>
          <a:lstStyle/>
          <a:p>
            <a:pPr marL="0" indent="0">
              <a:lnSpc>
                <a:spcPct val="100000"/>
              </a:lnSpc>
              <a:spcBef>
                <a:spcPts val="0"/>
              </a:spcBef>
              <a:buNone/>
            </a:pPr>
            <a:r>
              <a:rPr lang="en-US" sz="2000">
                <a:latin typeface="Courier New" panose="02070309020205020404" pitchFamily="49" charset="0"/>
                <a:cs typeface="Courier New" panose="02070309020205020404" pitchFamily="49" charset="0"/>
              </a:rPr>
              <a:t>if args.</a:t>
            </a:r>
            <a:r>
              <a:rPr lang="en-US" sz="2000">
                <a:highlight>
                  <a:srgbClr val="FFFF00"/>
                </a:highlight>
                <a:latin typeface="Courier New" panose="02070309020205020404" pitchFamily="49" charset="0"/>
                <a:cs typeface="Courier New" panose="02070309020205020404" pitchFamily="49" charset="0"/>
              </a:rPr>
              <a:t>version</a:t>
            </a:r>
            <a:r>
              <a:rPr lang="en-US" sz="2000">
                <a:latin typeface="Courier New" panose="02070309020205020404" pitchFamily="49" charset="0"/>
                <a:cs typeface="Courier New" panose="02070309020205020404" pitchFamily="49" charset="0"/>
              </a:rPr>
              <a:t>:</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print("plot_lat_long Version 1.0")</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sys.exit(0)</a:t>
            </a:r>
            <a:br>
              <a:rPr lang="en-US" sz="2000">
                <a:latin typeface="Courier New" panose="02070309020205020404" pitchFamily="49" charset="0"/>
                <a:cs typeface="Courier New" panose="02070309020205020404" pitchFamily="49" charset="0"/>
              </a:rPr>
            </a:br>
            <a:endParaRPr lang="en-US" sz="20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myfilename = args.</a:t>
            </a:r>
            <a:r>
              <a:rPr lang="en-US" sz="2000">
                <a:highlight>
                  <a:srgbClr val="FFFF00"/>
                </a:highlight>
                <a:latin typeface="Courier New" panose="02070309020205020404" pitchFamily="49" charset="0"/>
                <a:cs typeface="Courier New" panose="02070309020205020404" pitchFamily="49" charset="0"/>
              </a:rPr>
              <a:t>myfilename</a:t>
            </a:r>
            <a:br>
              <a:rPr lang="en-US" sz="2000">
                <a:latin typeface="Courier New" panose="02070309020205020404" pitchFamily="49" charset="0"/>
                <a:cs typeface="Courier New" panose="02070309020205020404" pitchFamily="49" charset="0"/>
              </a:rPr>
            </a:br>
            <a:endParaRPr lang="en-US" sz="20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if args.</a:t>
            </a:r>
            <a:r>
              <a:rPr lang="en-US" sz="2000">
                <a:highlight>
                  <a:srgbClr val="FFFF00"/>
                </a:highlight>
                <a:latin typeface="Courier New" panose="02070309020205020404" pitchFamily="49" charset="0"/>
                <a:cs typeface="Courier New" panose="02070309020205020404" pitchFamily="49" charset="0"/>
              </a:rPr>
              <a:t>world</a:t>
            </a:r>
            <a:r>
              <a:rPr lang="en-US" sz="2000">
                <a:latin typeface="Courier New" panose="02070309020205020404" pitchFamily="49" charset="0"/>
                <a:cs typeface="Courier New" panose="02070309020205020404" pitchFamily="49" charset="0"/>
              </a:rPr>
              <a:t>:</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elif args.</a:t>
            </a:r>
            <a:r>
              <a:rPr lang="en-US" sz="2000">
                <a:highlight>
                  <a:srgbClr val="FFFF00"/>
                </a:highlight>
                <a:latin typeface="Courier New" panose="02070309020205020404" pitchFamily="49" charset="0"/>
                <a:cs typeface="Courier New" panose="02070309020205020404" pitchFamily="49" charset="0"/>
              </a:rPr>
              <a:t>US</a:t>
            </a:r>
            <a:r>
              <a:rPr lang="en-US" sz="2000">
                <a:latin typeface="Courier New" panose="02070309020205020404" pitchFamily="49" charset="0"/>
                <a:cs typeface="Courier New" panose="02070309020205020404" pitchFamily="49" charset="0"/>
              </a:rPr>
              <a:t>:</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elif args.</a:t>
            </a:r>
            <a:r>
              <a:rPr lang="en-US" sz="2000">
                <a:highlight>
                  <a:srgbClr val="FFFF00"/>
                </a:highlight>
                <a:latin typeface="Courier New" panose="02070309020205020404" pitchFamily="49" charset="0"/>
                <a:cs typeface="Courier New" panose="02070309020205020404" pitchFamily="49" charset="0"/>
              </a:rPr>
              <a:t>ca</a:t>
            </a:r>
            <a:r>
              <a:rPr lang="en-US" sz="2000">
                <a:latin typeface="Courier New" panose="02070309020205020404" pitchFamily="49" charset="0"/>
                <a:cs typeface="Courier New" panose="02070309020205020404" pitchFamily="49" charset="0"/>
              </a:rPr>
              <a:t>:</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elif args.</a:t>
            </a:r>
            <a:r>
              <a:rPr lang="en-US" sz="2000">
                <a:highlight>
                  <a:srgbClr val="FFFF00"/>
                </a:highlight>
                <a:latin typeface="Courier New" panose="02070309020205020404" pitchFamily="49" charset="0"/>
                <a:cs typeface="Courier New" panose="02070309020205020404" pitchFamily="49" charset="0"/>
              </a:rPr>
              <a:t>fl</a:t>
            </a:r>
            <a:r>
              <a:rPr lang="en-US" sz="2000">
                <a:latin typeface="Courier New" panose="02070309020205020404" pitchFamily="49" charset="0"/>
                <a:cs typeface="Courier New" panose="02070309020205020404" pitchFamily="49" charset="0"/>
              </a:rPr>
              <a:t>:</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elif args.</a:t>
            </a:r>
            <a:r>
              <a:rPr lang="en-US" sz="2000">
                <a:highlight>
                  <a:srgbClr val="FFFF00"/>
                </a:highlight>
                <a:latin typeface="Courier New" panose="02070309020205020404" pitchFamily="49" charset="0"/>
                <a:cs typeface="Courier New" panose="02070309020205020404" pitchFamily="49" charset="0"/>
              </a:rPr>
              <a:t>ore</a:t>
            </a:r>
            <a:r>
              <a:rPr lang="en-US" sz="2000">
                <a:latin typeface="Courier New" panose="02070309020205020404" pitchFamily="49" charset="0"/>
                <a:cs typeface="Courier New" panose="02070309020205020404" pitchFamily="49" charset="0"/>
              </a:rPr>
              <a:t>:</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elif args.</a:t>
            </a:r>
            <a:r>
              <a:rPr lang="en-US" sz="2000">
                <a:highlight>
                  <a:srgbClr val="FFFF00"/>
                </a:highlight>
                <a:latin typeface="Courier New" panose="02070309020205020404" pitchFamily="49" charset="0"/>
                <a:cs typeface="Courier New" panose="02070309020205020404" pitchFamily="49" charset="0"/>
              </a:rPr>
              <a:t>tx</a:t>
            </a:r>
            <a:r>
              <a:rPr lang="en-US" sz="2000">
                <a:latin typeface="Courier New" panose="02070309020205020404" pitchFamily="49" charset="0"/>
                <a:cs typeface="Courier New" panose="02070309020205020404" pitchFamily="49" charset="0"/>
              </a:rPr>
              <a:t>:</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a:t>
            </a:r>
          </a:p>
        </p:txBody>
      </p:sp>
      <p:sp>
        <p:nvSpPr>
          <p:cNvPr id="4" name="Slide Number Placeholder 3">
            <a:extLst>
              <a:ext uri="{FF2B5EF4-FFF2-40B4-BE49-F238E27FC236}">
                <a16:creationId xmlns:a16="http://schemas.microsoft.com/office/drawing/2014/main" id="{F7876921-C22B-1F93-0024-9D54F08BF4CF}"/>
              </a:ext>
            </a:extLst>
          </p:cNvPr>
          <p:cNvSpPr>
            <a:spLocks noGrp="1"/>
          </p:cNvSpPr>
          <p:nvPr>
            <p:ph type="sldNum" sz="quarter" idx="12"/>
          </p:nvPr>
        </p:nvSpPr>
        <p:spPr/>
        <p:txBody>
          <a:bodyPr/>
          <a:lstStyle/>
          <a:p>
            <a:fld id="{3FD30764-6A12-1944-9F3A-72E2B79B36CF}" type="slidenum">
              <a:rPr lang="en-US"/>
              <a:t>92</a:t>
            </a:fld>
            <a:endParaRPr lang="en-US"/>
          </a:p>
        </p:txBody>
      </p:sp>
    </p:spTree>
    <p:extLst>
      <p:ext uri="{BB962C8B-B14F-4D97-AF65-F5344CB8AC3E}">
        <p14:creationId xmlns:p14="http://schemas.microsoft.com/office/powerpoint/2010/main" val="39319244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01463"/>
          </a:xfrm>
        </p:spPr>
        <p:txBody>
          <a:bodyPr>
            <a:normAutofit/>
          </a:bodyPr>
          <a:lstStyle/>
          <a:p>
            <a:r>
              <a:rPr lang="en-US" sz="3200" b="1">
                <a:latin typeface="Calibri" panose="020F0502020204030204" pitchFamily="34" charset="0"/>
                <a:cs typeface="Calibri" panose="020F0502020204030204" pitchFamily="34" charset="0"/>
              </a:rPr>
              <a:t>Sample Automatically Generated Help Summary</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00100"/>
            <a:ext cx="11671442" cy="5775362"/>
          </a:xfrm>
        </p:spPr>
        <p:txBody>
          <a:bodyPr>
            <a:noAutofit/>
          </a:bodyPr>
          <a:lstStyle/>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a:t>
            </a:r>
            <a:r>
              <a:rPr lang="en-US" sz="2200" b="1">
                <a:latin typeface="Courier New" panose="02070309020205020404" pitchFamily="49" charset="0"/>
                <a:cs typeface="Courier New" panose="02070309020205020404" pitchFamily="49" charset="0"/>
              </a:rPr>
              <a:t>plot_lat_long </a:t>
            </a:r>
            <a:r>
              <a:rPr lang="en-US" sz="2200" b="1">
                <a:highlight>
                  <a:srgbClr val="FFFF00"/>
                </a:highlight>
                <a:latin typeface="Courier New" panose="02070309020205020404" pitchFamily="49" charset="0"/>
                <a:cs typeface="Courier New" panose="02070309020205020404" pitchFamily="49" charset="0"/>
              </a:rPr>
              <a:t>-h</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usage: plot_lat_long [-h] [-v] [--myfilename MYFILENAME] </a:t>
            </a:r>
            <a:br>
              <a:rPr lang="en-US" sz="2200">
                <a:latin typeface="Courier New" panose="02070309020205020404" pitchFamily="49" charset="0"/>
                <a:cs typeface="Courier New" panose="02070309020205020404" pitchFamily="49" charset="0"/>
              </a:rPr>
            </a:br>
            <a:r>
              <a:rPr lang="en-US" sz="2200">
                <a:latin typeface="Courier New" panose="02070309020205020404" pitchFamily="49" charset="0"/>
                <a:cs typeface="Courier New" panose="02070309020205020404" pitchFamily="49" charset="0"/>
              </a:rPr>
              <a:t>                     [--world | --US | --ca | --fl | --ore | --tx]</a:t>
            </a:r>
          </a:p>
          <a:p>
            <a:pPr marL="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Plot lat, long, count points.</a:t>
            </a:r>
          </a:p>
          <a:p>
            <a:pPr marL="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options:</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-h, --help            show this help message and exit</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-v, --version</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--myfilename MYFILENAME</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--world, -w</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--US, --united_states, --usa, --us</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--ca, --cal, --california</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--fl, --fla, --florida</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--ore, --oregon</a:t>
            </a:r>
          </a:p>
          <a:p>
            <a:pPr marL="0" indent="0">
              <a:lnSpc>
                <a:spcPct val="100000"/>
              </a:lnSpc>
              <a:spcBef>
                <a:spcPts val="0"/>
              </a:spcBef>
              <a:buNone/>
            </a:pPr>
            <a:r>
              <a:rPr lang="en-US" sz="2200">
                <a:latin typeface="Courier New" panose="02070309020205020404" pitchFamily="49" charset="0"/>
                <a:cs typeface="Courier New" panose="02070309020205020404" pitchFamily="49" charset="0"/>
              </a:rPr>
              <a:t>  --tx, --tex, --texas</a:t>
            </a:r>
          </a:p>
        </p:txBody>
      </p:sp>
      <p:sp>
        <p:nvSpPr>
          <p:cNvPr id="4" name="Slide Number Placeholder 3">
            <a:extLst>
              <a:ext uri="{FF2B5EF4-FFF2-40B4-BE49-F238E27FC236}">
                <a16:creationId xmlns:a16="http://schemas.microsoft.com/office/drawing/2014/main" id="{8334559B-BE43-180B-12DE-BEA485A805C4}"/>
              </a:ext>
            </a:extLst>
          </p:cNvPr>
          <p:cNvSpPr>
            <a:spLocks noGrp="1"/>
          </p:cNvSpPr>
          <p:nvPr>
            <p:ph type="sldNum" sz="quarter" idx="12"/>
          </p:nvPr>
        </p:nvSpPr>
        <p:spPr/>
        <p:txBody>
          <a:bodyPr/>
          <a:lstStyle/>
          <a:p>
            <a:fld id="{3FD30764-6A12-1944-9F3A-72E2B79B36CF}" type="slidenum">
              <a:rPr lang="en-US"/>
              <a:t>93</a:t>
            </a:fld>
            <a:endParaRPr lang="en-US"/>
          </a:p>
        </p:txBody>
      </p:sp>
    </p:spTree>
    <p:extLst>
      <p:ext uri="{BB962C8B-B14F-4D97-AF65-F5344CB8AC3E}">
        <p14:creationId xmlns:p14="http://schemas.microsoft.com/office/powerpoint/2010/main" val="33313897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E0286-0A4A-506D-7DEF-FFB88F2B9500}"/>
              </a:ext>
            </a:extLst>
          </p:cNvPr>
          <p:cNvSpPr>
            <a:spLocks noGrp="1"/>
          </p:cNvSpPr>
          <p:nvPr>
            <p:ph type="ctrTitle"/>
          </p:nvPr>
        </p:nvSpPr>
        <p:spPr>
          <a:xfrm>
            <a:off x="198120" y="252854"/>
            <a:ext cx="8637270" cy="581536"/>
          </a:xfrm>
        </p:spPr>
        <p:txBody>
          <a:bodyPr>
            <a:normAutofit/>
          </a:bodyPr>
          <a:lstStyle/>
          <a:p>
            <a:pPr algn="l"/>
            <a:r>
              <a:rPr lang="en-US" sz="3200" b="1">
                <a:latin typeface="Calibri" panose="020F0502020204030204" pitchFamily="34" charset="0"/>
                <a:cs typeface="Calibri" panose="020F0502020204030204" pitchFamily="34" charset="0"/>
              </a:rPr>
              <a:t>12. Sanitizing/Validating/Encoding Inputs/Fuzzing</a:t>
            </a:r>
            <a:endParaRPr lang="en-US" sz="320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92820D0-9480-16C4-DB22-7674BB4FDEE7}"/>
              </a:ext>
            </a:extLst>
          </p:cNvPr>
          <p:cNvSpPr txBox="1"/>
          <p:nvPr/>
        </p:nvSpPr>
        <p:spPr>
          <a:xfrm>
            <a:off x="4144010" y="6143481"/>
            <a:ext cx="7354570" cy="461665"/>
          </a:xfrm>
          <a:prstGeom prst="rect">
            <a:avLst/>
          </a:prstGeom>
          <a:noFill/>
        </p:spPr>
        <p:txBody>
          <a:bodyPr wrap="square">
            <a:spAutoFit/>
          </a:bodyPr>
          <a:lstStyle/>
          <a:p>
            <a:r>
              <a:rPr lang="en-US" sz="2400"/>
              <a:t> https://xkcd.com/327/   </a:t>
            </a:r>
          </a:p>
        </p:txBody>
      </p:sp>
      <p:pic>
        <p:nvPicPr>
          <p:cNvPr id="6" name="Picture 5">
            <a:extLst>
              <a:ext uri="{FF2B5EF4-FFF2-40B4-BE49-F238E27FC236}">
                <a16:creationId xmlns:a16="http://schemas.microsoft.com/office/drawing/2014/main" id="{B083D037-6DC9-4C59-37C1-4513ED6C273F}"/>
              </a:ext>
            </a:extLst>
          </p:cNvPr>
          <p:cNvPicPr>
            <a:picLocks noChangeAspect="1"/>
          </p:cNvPicPr>
          <p:nvPr/>
        </p:nvPicPr>
        <p:blipFill>
          <a:blip r:embed="rId2"/>
          <a:stretch>
            <a:fillRect/>
          </a:stretch>
        </p:blipFill>
        <p:spPr>
          <a:xfrm>
            <a:off x="4144010" y="3583940"/>
            <a:ext cx="7772400" cy="2437374"/>
          </a:xfrm>
          <a:prstGeom prst="rect">
            <a:avLst/>
          </a:prstGeom>
        </p:spPr>
      </p:pic>
    </p:spTree>
    <p:extLst>
      <p:ext uri="{BB962C8B-B14F-4D97-AF65-F5344CB8AC3E}">
        <p14:creationId xmlns:p14="http://schemas.microsoft.com/office/powerpoint/2010/main" val="27617529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Defensive Coding: Sanitizing/Validating/Encoding Input</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r>
              <a:rPr lang="en-US" sz="2400"/>
              <a:t>If you are developing an application for general use, assume that users WILL accidentally (or intentionally) throw unexpected/malicious/random input at it. As some people put it, "expect cats to dance on the user's keyboard while the program is running."</a:t>
            </a:r>
            <a:br>
              <a:rPr lang="en-US" sz="2400"/>
            </a:br>
            <a:endParaRPr lang="en-US" sz="2400"/>
          </a:p>
          <a:p>
            <a:pPr>
              <a:spcAft>
                <a:spcPts val="1000"/>
              </a:spcAft>
            </a:pPr>
            <a:r>
              <a:rPr lang="en-US" sz="2400"/>
              <a:t>It is UP TO YOU to ensure that you don't inadvertently allow unexpected input to impact your system, your code, or the data your program interacts with. There are different approaches to handling this issue, with potentially different levels of protection:</a:t>
            </a:r>
          </a:p>
          <a:p>
            <a:pPr lvl="1"/>
            <a:r>
              <a:rPr lang="en-US" b="1"/>
              <a:t>Static typing</a:t>
            </a:r>
            <a:r>
              <a:rPr lang="en-US"/>
              <a:t> (perhaps using my[py])</a:t>
            </a:r>
          </a:p>
          <a:p>
            <a:pPr lvl="1"/>
            <a:r>
              <a:rPr lang="en-US" b="1"/>
              <a:t>Full input validation</a:t>
            </a:r>
            <a:r>
              <a:rPr lang="en-US"/>
              <a:t> (perhaps using pydantic, building on static typing)</a:t>
            </a:r>
          </a:p>
          <a:p>
            <a:pPr lvl="1"/>
            <a:r>
              <a:rPr lang="en-US" b="1"/>
              <a:t>Escaping all HTML-format input</a:t>
            </a:r>
          </a:p>
          <a:p>
            <a:pPr lvl="1"/>
            <a:r>
              <a:rPr lang="en-US" b="1"/>
              <a:t>Using specially tailored validators</a:t>
            </a:r>
            <a:r>
              <a:rPr lang="en-US"/>
              <a:t> (for example, for email addresses)</a:t>
            </a:r>
          </a:p>
          <a:p>
            <a:endParaRPr lang="en-US"/>
          </a:p>
          <a:p>
            <a:r>
              <a:rPr lang="en-US" sz="2400"/>
              <a:t>Think you've got it all handled? Try using a </a:t>
            </a:r>
            <a:r>
              <a:rPr lang="en-US" sz="2400" b="1"/>
              <a:t>fuzzer</a:t>
            </a:r>
            <a:r>
              <a:rPr lang="en-US" sz="2400"/>
              <a:t> to test it (the bad guys certainly will!)</a:t>
            </a:r>
          </a:p>
        </p:txBody>
      </p:sp>
      <p:sp>
        <p:nvSpPr>
          <p:cNvPr id="4" name="Slide Number Placeholder 3">
            <a:extLst>
              <a:ext uri="{FF2B5EF4-FFF2-40B4-BE49-F238E27FC236}">
                <a16:creationId xmlns:a16="http://schemas.microsoft.com/office/drawing/2014/main" id="{C6CD86E9-7EA9-FA66-1932-13A4BDF0F38E}"/>
              </a:ext>
            </a:extLst>
          </p:cNvPr>
          <p:cNvSpPr>
            <a:spLocks noGrp="1"/>
          </p:cNvSpPr>
          <p:nvPr>
            <p:ph type="sldNum" sz="quarter" idx="12"/>
          </p:nvPr>
        </p:nvSpPr>
        <p:spPr/>
        <p:txBody>
          <a:bodyPr/>
          <a:lstStyle/>
          <a:p>
            <a:fld id="{3FD30764-6A12-1944-9F3A-72E2B79B36CF}" type="slidenum">
              <a:rPr lang="en-US"/>
              <a:t>95</a:t>
            </a:fld>
            <a:endParaRPr lang="en-US"/>
          </a:p>
        </p:txBody>
      </p:sp>
    </p:spTree>
    <p:extLst>
      <p:ext uri="{BB962C8B-B14F-4D97-AF65-F5344CB8AC3E}">
        <p14:creationId xmlns:p14="http://schemas.microsoft.com/office/powerpoint/2010/main" val="1178352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Static type declarations for Python: my[py]</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r>
              <a:rPr lang="en-US" sz="2400"/>
              <a:t>https://mypy.readthedocs.io/en/stable/getting_started.html illustrates the key concept:</a:t>
            </a:r>
          </a:p>
          <a:p>
            <a:pPr marL="0" indent="0">
              <a:buNone/>
            </a:pPr>
            <a:endParaRPr lang="en-US" sz="2400"/>
          </a:p>
          <a:p>
            <a:pPr marL="0" indent="0">
              <a:buNone/>
            </a:pPr>
            <a:endParaRPr lang="en-US" sz="2400"/>
          </a:p>
          <a:p>
            <a:pPr marL="0" indent="0">
              <a:buNone/>
            </a:pPr>
            <a:endParaRPr lang="en-US" sz="2400"/>
          </a:p>
          <a:p>
            <a:pPr marL="0" indent="0">
              <a:buNone/>
            </a:pPr>
            <a:endParaRPr lang="en-US" sz="2400"/>
          </a:p>
          <a:p>
            <a:pPr marL="0" indent="0">
              <a:buNone/>
            </a:pPr>
            <a:endParaRPr lang="en-US" sz="2400"/>
          </a:p>
          <a:p>
            <a:pPr marL="0" indent="0">
              <a:buNone/>
            </a:pPr>
            <a:endParaRPr lang="en-US" sz="2400"/>
          </a:p>
          <a:p>
            <a:pPr marL="0" indent="0">
              <a:buNone/>
            </a:pPr>
            <a:endParaRPr lang="en-US" sz="2400"/>
          </a:p>
          <a:p>
            <a:pPr marL="0" indent="0">
              <a:buNone/>
            </a:pPr>
            <a:endParaRPr lang="en-US" sz="2400"/>
          </a:p>
          <a:p>
            <a:pPr marL="0" indent="0">
              <a:buNone/>
            </a:pPr>
            <a:endParaRPr lang="en-US" sz="2400"/>
          </a:p>
          <a:p>
            <a:pPr marL="0" indent="0">
              <a:buNone/>
            </a:pPr>
            <a:endParaRPr lang="en-US" sz="2400"/>
          </a:p>
        </p:txBody>
      </p:sp>
      <p:pic>
        <p:nvPicPr>
          <p:cNvPr id="5" name="Picture 4">
            <a:extLst>
              <a:ext uri="{FF2B5EF4-FFF2-40B4-BE49-F238E27FC236}">
                <a16:creationId xmlns:a16="http://schemas.microsoft.com/office/drawing/2014/main" id="{F9673EEA-F775-22CA-022B-747B31285A55}"/>
              </a:ext>
            </a:extLst>
          </p:cNvPr>
          <p:cNvPicPr>
            <a:picLocks noChangeAspect="1"/>
          </p:cNvPicPr>
          <p:nvPr/>
        </p:nvPicPr>
        <p:blipFill>
          <a:blip r:embed="rId2"/>
          <a:stretch>
            <a:fillRect/>
          </a:stretch>
        </p:blipFill>
        <p:spPr>
          <a:xfrm>
            <a:off x="953769" y="1651528"/>
            <a:ext cx="9166499" cy="4704821"/>
          </a:xfrm>
          <a:prstGeom prst="rect">
            <a:avLst/>
          </a:prstGeom>
        </p:spPr>
      </p:pic>
      <p:sp>
        <p:nvSpPr>
          <p:cNvPr id="4" name="Slide Number Placeholder 3">
            <a:extLst>
              <a:ext uri="{FF2B5EF4-FFF2-40B4-BE49-F238E27FC236}">
                <a16:creationId xmlns:a16="http://schemas.microsoft.com/office/drawing/2014/main" id="{C93D3F8E-926E-1D81-F1AF-3056987EC596}"/>
              </a:ext>
            </a:extLst>
          </p:cNvPr>
          <p:cNvSpPr>
            <a:spLocks noGrp="1"/>
          </p:cNvSpPr>
          <p:nvPr>
            <p:ph type="sldNum" sz="quarter" idx="12"/>
          </p:nvPr>
        </p:nvSpPr>
        <p:spPr/>
        <p:txBody>
          <a:bodyPr/>
          <a:lstStyle/>
          <a:p>
            <a:fld id="{3FD30764-6A12-1944-9F3A-72E2B79B36CF}" type="slidenum">
              <a:rPr lang="en-US"/>
              <a:t>96</a:t>
            </a:fld>
            <a:endParaRPr lang="en-US"/>
          </a:p>
        </p:txBody>
      </p:sp>
    </p:spTree>
    <p:extLst>
      <p:ext uri="{BB962C8B-B14F-4D97-AF65-F5344CB8AC3E}">
        <p14:creationId xmlns:p14="http://schemas.microsoft.com/office/powerpoint/2010/main" val="16484788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81473"/>
          </a:xfrm>
        </p:spPr>
        <p:txBody>
          <a:bodyPr>
            <a:normAutofit/>
          </a:bodyPr>
          <a:lstStyle/>
          <a:p>
            <a:r>
              <a:rPr lang="en-US" sz="3200" b="1">
                <a:latin typeface="Calibri" panose="020F0502020204030204" pitchFamily="34" charset="0"/>
                <a:cs typeface="Calibri" panose="020F0502020204030204" pitchFamily="34" charset="0"/>
              </a:rPr>
              <a:t>"So How About Just Defensively Escaping Any HTML Input?"</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57250"/>
            <a:ext cx="11671442" cy="5718212"/>
          </a:xfrm>
        </p:spPr>
        <p:txBody>
          <a:bodyPr>
            <a:normAutofit/>
          </a:bodyPr>
          <a:lstStyle/>
          <a:p>
            <a:r>
              <a:rPr lang="en-US" sz="2400"/>
              <a:t>If HTML input must be allowed, one (not recommended) approach is to escape the input:</a:t>
            </a:r>
            <a:br>
              <a:rPr lang="en-US" sz="2400"/>
            </a:br>
            <a:br>
              <a:rPr lang="en-US" sz="2400"/>
            </a:br>
            <a:r>
              <a:rPr lang="en-US" sz="1800" b="1">
                <a:highlight>
                  <a:srgbClr val="FFFF00"/>
                </a:highlight>
                <a:latin typeface="Courier New" panose="02070309020205020404" pitchFamily="49" charset="0"/>
                <a:cs typeface="Courier New" panose="02070309020205020404" pitchFamily="49" charset="0"/>
              </a:rPr>
              <a:t>import html</a:t>
            </a:r>
            <a:br>
              <a:rPr lang="en-US" sz="1800">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input = '&lt;LI&gt;&lt;B&gt;&lt;A HREF="https://www.stsauver.com/joe/"&gt;Joe''s Site&lt;/A&gt;&lt;/B&gt;'</a:t>
            </a:r>
            <a:br>
              <a:rPr lang="en-US" sz="1800">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sanitized = </a:t>
            </a:r>
            <a:r>
              <a:rPr lang="en-US" sz="1800" b="1">
                <a:highlight>
                  <a:srgbClr val="FFFF00"/>
                </a:highlight>
                <a:latin typeface="Courier New" panose="02070309020205020404" pitchFamily="49" charset="0"/>
                <a:cs typeface="Courier New" panose="02070309020205020404" pitchFamily="49" charset="0"/>
              </a:rPr>
              <a:t>html.escape</a:t>
            </a:r>
            <a:r>
              <a:rPr lang="en-US" sz="1800">
                <a:latin typeface="Courier New" panose="02070309020205020404" pitchFamily="49" charset="0"/>
                <a:cs typeface="Courier New" panose="02070309020205020404" pitchFamily="49" charset="0"/>
              </a:rPr>
              <a:t>(input)</a:t>
            </a:r>
            <a:br>
              <a:rPr lang="en-US" sz="1800">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print(sanitized)</a:t>
            </a:r>
            <a:br>
              <a:rPr lang="en-US" sz="1800">
                <a:latin typeface="Courier New" panose="02070309020205020404" pitchFamily="49" charset="0"/>
                <a:cs typeface="Courier New" panose="02070309020205020404" pitchFamily="49" charset="0"/>
              </a:rPr>
            </a:br>
            <a:br>
              <a:rPr lang="en-US" sz="1800">
                <a:latin typeface="Courier New" panose="02070309020205020404" pitchFamily="49" charset="0"/>
                <a:cs typeface="Courier New" panose="02070309020205020404" pitchFamily="49" charset="0"/>
              </a:rPr>
            </a:br>
            <a:r>
              <a:rPr lang="en-US" sz="1800">
                <a:latin typeface="Courier New" panose="02070309020205020404" pitchFamily="49" charset="0"/>
                <a:cs typeface="Courier New" panose="02070309020205020404" pitchFamily="49" charset="0"/>
              </a:rPr>
              <a:t>&amp;lt;LI&amp;gt;&amp;lt;B&amp;gt;&amp;lt;A HREF=&amp;quot;https://www.stsauver.com/joe/&amp;quot;&amp;gt;Joes Site&amp;lt;/A&amp;gt;&amp;lt;/B&amp;gt;</a:t>
            </a:r>
          </a:p>
          <a:p>
            <a:endParaRPr lang="en-US" sz="2400"/>
          </a:p>
          <a:p>
            <a:r>
              <a:rPr lang="en-US" sz="2400"/>
              <a:t>BUT note that </a:t>
            </a:r>
            <a:r>
              <a:rPr lang="en-US" sz="2200">
                <a:latin typeface="Courier New" panose="02070309020205020404" pitchFamily="49" charset="0"/>
                <a:cs typeface="Courier New" panose="02070309020205020404" pitchFamily="49" charset="0"/>
              </a:rPr>
              <a:t>https://cheatsheetseries.owasp.org/cheatsheets/</a:t>
            </a:r>
            <a:br>
              <a:rPr lang="en-US" sz="2400"/>
            </a:br>
            <a:r>
              <a:rPr lang="en-US" sz="2200">
                <a:latin typeface="Courier New" panose="02070309020205020404" pitchFamily="49" charset="0"/>
                <a:cs typeface="Courier New" panose="02070309020205020404" pitchFamily="49" charset="0"/>
              </a:rPr>
              <a:t>SQL_Injection_Prevention_Cheat_Sheet.html</a:t>
            </a:r>
            <a:r>
              <a:rPr lang="en-US" sz="2400"/>
              <a:t> explicitly says:</a:t>
            </a:r>
          </a:p>
          <a:p>
            <a:pPr marL="457200" indent="0">
              <a:buNone/>
            </a:pPr>
            <a:br>
              <a:rPr lang="en-US" sz="2400"/>
            </a:br>
            <a:r>
              <a:rPr lang="en-US" sz="2200">
                <a:latin typeface="Calibri" panose="020F0502020204030204" pitchFamily="34" charset="0"/>
                <a:cs typeface="Calibri" panose="020F0502020204030204" pitchFamily="34" charset="0"/>
              </a:rPr>
              <a:t>"</a:t>
            </a:r>
            <a:r>
              <a:rPr lang="en-US" sz="2200" b="1">
                <a:latin typeface="Calibri" panose="020F0502020204030204" pitchFamily="34" charset="0"/>
                <a:cs typeface="Calibri" panose="020F0502020204030204" pitchFamily="34" charset="0"/>
              </a:rPr>
              <a:t>Defense Option 4: STRONGLY DISCOURAGED: Escaping All User-Supplied Input</a:t>
            </a:r>
            <a:br>
              <a:rPr lang="en-US" sz="2200" b="1">
                <a:latin typeface="Calibri" panose="020F0502020204030204" pitchFamily="34" charset="0"/>
                <a:cs typeface="Calibri" panose="020F0502020204030204" pitchFamily="34" charset="0"/>
              </a:rPr>
            </a:br>
            <a:br>
              <a:rPr lang="en-US" sz="2200" b="1">
                <a:latin typeface="Calibri" panose="020F0502020204030204" pitchFamily="34" charset="0"/>
                <a:cs typeface="Calibri" panose="020F0502020204030204" pitchFamily="34" charset="0"/>
              </a:rPr>
            </a:br>
            <a:r>
              <a:rPr lang="en-US" sz="2200">
                <a:latin typeface="Calibri" panose="020F0502020204030204" pitchFamily="34" charset="0"/>
                <a:cs typeface="Calibri" panose="020F0502020204030204" pitchFamily="34" charset="0"/>
              </a:rPr>
              <a:t>In this approach, the developer will escape all user input before putting it in a query. It is very database specific in its implementation. This methodology is frail compared to other defenses and we CANNOT guarantee that this option will prevent all SQL injections in all situations."</a:t>
            </a:r>
            <a:endParaRPr lang="en-US" sz="24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2D3EE88-ABFA-E48F-CE43-73E7307A1E0A}"/>
              </a:ext>
            </a:extLst>
          </p:cNvPr>
          <p:cNvSpPr>
            <a:spLocks noGrp="1"/>
          </p:cNvSpPr>
          <p:nvPr>
            <p:ph type="sldNum" sz="quarter" idx="12"/>
          </p:nvPr>
        </p:nvSpPr>
        <p:spPr/>
        <p:txBody>
          <a:bodyPr/>
          <a:lstStyle/>
          <a:p>
            <a:fld id="{3FD30764-6A12-1944-9F3A-72E2B79B36CF}" type="slidenum">
              <a:rPr lang="en-US"/>
              <a:t>97</a:t>
            </a:fld>
            <a:endParaRPr lang="en-US"/>
          </a:p>
        </p:txBody>
      </p:sp>
    </p:spTree>
    <p:extLst>
      <p:ext uri="{BB962C8B-B14F-4D97-AF65-F5344CB8AC3E}">
        <p14:creationId xmlns:p14="http://schemas.microsoft.com/office/powerpoint/2010/main" val="42584571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454803"/>
          </a:xfrm>
        </p:spPr>
        <p:txBody>
          <a:bodyPr>
            <a:normAutofit/>
          </a:bodyPr>
          <a:lstStyle/>
          <a:p>
            <a:r>
              <a:rPr lang="en-US" sz="3200" b="1">
                <a:latin typeface="Calibri" panose="020F0502020204030204" pitchFamily="34" charset="0"/>
                <a:cs typeface="Calibri" panose="020F0502020204030204" pitchFamily="34" charset="0"/>
              </a:rPr>
              <a:t>Email address validation: </a:t>
            </a:r>
            <a:r>
              <a:rPr lang="en-US" sz="2300" b="1">
                <a:latin typeface="Courier New" panose="02070309020205020404" pitchFamily="49" charset="0"/>
                <a:cs typeface="Courier New" panose="02070309020205020404" pitchFamily="49" charset="0"/>
              </a:rPr>
              <a:t>https://pypi.org/project/email-validator/</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841248"/>
            <a:ext cx="11671442" cy="5734214"/>
          </a:xfrm>
        </p:spPr>
        <p:txBody>
          <a:bodyPr>
            <a:normAutofit/>
          </a:bodyPr>
          <a:lstStyle/>
          <a:p>
            <a:pPr marL="0" indent="0">
              <a:lnSpc>
                <a:spcPct val="100000"/>
              </a:lnSpc>
              <a:spcBef>
                <a:spcPts val="0"/>
              </a:spcBef>
              <a:buNone/>
            </a:pPr>
            <a:r>
              <a:rPr lang="en-US" sz="2400">
                <a:latin typeface="Calibri" panose="020F0502020204030204" pitchFamily="34" charset="0"/>
                <a:cs typeface="Calibri" panose="020F0502020204030204" pitchFamily="34" charset="0"/>
              </a:rPr>
              <a:t>The M3AAWG audience may be particularly interested in validating email addresses. </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This is a nice example where a special validating library may be a convenient option:</a:t>
            </a:r>
          </a:p>
          <a:p>
            <a:pPr marL="457200" indent="0">
              <a:lnSpc>
                <a:spcPct val="100000"/>
              </a:lnSpc>
              <a:spcBef>
                <a:spcPts val="0"/>
              </a:spcBef>
              <a:buNone/>
            </a:pPr>
            <a:endParaRPr lang="en-US" sz="22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000" b="1">
                <a:highlight>
                  <a:srgbClr val="FFFF00"/>
                </a:highlight>
                <a:latin typeface="Courier New" panose="02070309020205020404" pitchFamily="49" charset="0"/>
                <a:cs typeface="Courier New" panose="02070309020205020404" pitchFamily="49" charset="0"/>
              </a:rPr>
              <a:t>from email_validator import validate_email, EmailNotValidError</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test_addresses = ['root@co.uk', 'jane@@blah']</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for addr in test_addresses:</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try:</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emailinfo = </a:t>
            </a:r>
            <a:r>
              <a:rPr lang="en-US" sz="2000" b="1">
                <a:highlight>
                  <a:srgbClr val="FFFF00"/>
                </a:highlight>
                <a:latin typeface="Courier New" panose="02070309020205020404" pitchFamily="49" charset="0"/>
                <a:cs typeface="Courier New" panose="02070309020205020404" pitchFamily="49" charset="0"/>
              </a:rPr>
              <a:t>validate_email(addr, check_deliverability=True)</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norm_email = </a:t>
            </a:r>
            <a:r>
              <a:rPr lang="en-US" sz="2000" b="1">
                <a:highlight>
                  <a:srgbClr val="FFFF00"/>
                </a:highlight>
                <a:latin typeface="Courier New" panose="02070309020205020404" pitchFamily="49" charset="0"/>
                <a:cs typeface="Courier New" panose="02070309020205020404" pitchFamily="49" charset="0"/>
              </a:rPr>
              <a:t>emailinfo.normalized</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print("superficially valid: ", norm_email)</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except EmailNotValidError as e:</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            print(str(e))</a:t>
            </a:r>
          </a:p>
          <a:p>
            <a:pPr marL="0" indent="0">
              <a:lnSpc>
                <a:spcPct val="100000"/>
              </a:lnSpc>
              <a:spcBef>
                <a:spcPts val="0"/>
              </a:spcBef>
              <a:spcAft>
                <a:spcPts val="1000"/>
              </a:spcAft>
              <a:buNone/>
            </a:pPr>
            <a:endParaRPr lang="en-US" sz="2000">
              <a:latin typeface="Courier New" panose="02070309020205020404" pitchFamily="49" charset="0"/>
              <a:cs typeface="Courier New" panose="02070309020205020404" pitchFamily="49" charset="0"/>
            </a:endParaRPr>
          </a:p>
          <a:p>
            <a:pPr marL="0" indent="0">
              <a:lnSpc>
                <a:spcPct val="100000"/>
              </a:lnSpc>
              <a:spcBef>
                <a:spcPts val="0"/>
              </a:spcBef>
              <a:spcAft>
                <a:spcPts val="1000"/>
              </a:spcAft>
              <a:buNone/>
            </a:pPr>
            <a:endParaRPr lang="en-US" sz="2000">
              <a:latin typeface="Courier New" panose="02070309020205020404" pitchFamily="49" charset="0"/>
              <a:cs typeface="Courier New" panose="02070309020205020404" pitchFamily="49" charset="0"/>
            </a:endParaRP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The domain name co.uk does not accept email.</a:t>
            </a:r>
          </a:p>
          <a:p>
            <a:pPr marL="0" indent="0">
              <a:lnSpc>
                <a:spcPct val="100000"/>
              </a:lnSpc>
              <a:spcBef>
                <a:spcPts val="0"/>
              </a:spcBef>
              <a:buNone/>
            </a:pPr>
            <a:r>
              <a:rPr lang="en-US" sz="2000">
                <a:latin typeface="Courier New" panose="02070309020205020404" pitchFamily="49" charset="0"/>
                <a:cs typeface="Courier New" panose="02070309020205020404" pitchFamily="49" charset="0"/>
              </a:rPr>
              <a:t>The email address is not valid. It must have exactly one @-sign.</a:t>
            </a:r>
          </a:p>
        </p:txBody>
      </p:sp>
      <p:sp>
        <p:nvSpPr>
          <p:cNvPr id="4" name="Slide Number Placeholder 3">
            <a:extLst>
              <a:ext uri="{FF2B5EF4-FFF2-40B4-BE49-F238E27FC236}">
                <a16:creationId xmlns:a16="http://schemas.microsoft.com/office/drawing/2014/main" id="{391580E0-98A6-E96F-BE76-B61AE99BD4E8}"/>
              </a:ext>
            </a:extLst>
          </p:cNvPr>
          <p:cNvSpPr>
            <a:spLocks noGrp="1"/>
          </p:cNvSpPr>
          <p:nvPr>
            <p:ph type="sldNum" sz="quarter" idx="12"/>
          </p:nvPr>
        </p:nvSpPr>
        <p:spPr/>
        <p:txBody>
          <a:bodyPr/>
          <a:lstStyle/>
          <a:p>
            <a:fld id="{3FD30764-6A12-1944-9F3A-72E2B79B36CF}" type="slidenum">
              <a:rPr lang="en-US"/>
              <a:t>98</a:t>
            </a:fld>
            <a:endParaRPr lang="en-US"/>
          </a:p>
        </p:txBody>
      </p:sp>
    </p:spTree>
    <p:extLst>
      <p:ext uri="{BB962C8B-B14F-4D97-AF65-F5344CB8AC3E}">
        <p14:creationId xmlns:p14="http://schemas.microsoft.com/office/powerpoint/2010/main" val="19584269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DF-B2C4-1804-4D2D-9CAF54859296}"/>
              </a:ext>
            </a:extLst>
          </p:cNvPr>
          <p:cNvSpPr>
            <a:spLocks noGrp="1"/>
          </p:cNvSpPr>
          <p:nvPr>
            <p:ph type="title"/>
          </p:nvPr>
        </p:nvSpPr>
        <p:spPr>
          <a:xfrm>
            <a:off x="308225" y="215757"/>
            <a:ext cx="11671442" cy="626724"/>
          </a:xfrm>
        </p:spPr>
        <p:txBody>
          <a:bodyPr>
            <a:normAutofit/>
          </a:bodyPr>
          <a:lstStyle/>
          <a:p>
            <a:r>
              <a:rPr lang="en-US" sz="3200" b="1">
                <a:latin typeface="Calibri" panose="020F0502020204030204" pitchFamily="34" charset="0"/>
                <a:cs typeface="Calibri" panose="020F0502020204030204" pitchFamily="34" charset="0"/>
              </a:rPr>
              <a:t>Confident You're Set? </a:t>
            </a:r>
            <a:r>
              <a:rPr lang="en-US" sz="3200" b="1">
                <a:highlight>
                  <a:srgbClr val="FFFF00"/>
                </a:highlight>
                <a:latin typeface="Calibri" panose="020F0502020204030204" pitchFamily="34" charset="0"/>
                <a:cs typeface="Calibri" panose="020F0502020204030204" pitchFamily="34" charset="0"/>
              </a:rPr>
              <a:t>Fuzz It! (Test Your Code With Random Input)</a:t>
            </a:r>
          </a:p>
        </p:txBody>
      </p:sp>
      <p:sp>
        <p:nvSpPr>
          <p:cNvPr id="3" name="Content Placeholder 2">
            <a:extLst>
              <a:ext uri="{FF2B5EF4-FFF2-40B4-BE49-F238E27FC236}">
                <a16:creationId xmlns:a16="http://schemas.microsoft.com/office/drawing/2014/main" id="{C9EA1329-1960-A14A-104C-0E0E02988147}"/>
              </a:ext>
            </a:extLst>
          </p:cNvPr>
          <p:cNvSpPr>
            <a:spLocks noGrp="1"/>
          </p:cNvSpPr>
          <p:nvPr>
            <p:ph idx="1"/>
          </p:nvPr>
        </p:nvSpPr>
        <p:spPr>
          <a:xfrm>
            <a:off x="308225" y="965772"/>
            <a:ext cx="11671442" cy="5609690"/>
          </a:xfrm>
        </p:spPr>
        <p:txBody>
          <a:bodyPr>
            <a:normAutofit/>
          </a:bodyPr>
          <a:lstStyle/>
          <a:p>
            <a:r>
              <a:rPr lang="en-US" sz="2400"/>
              <a:t>See https://www.fuzzingbook.org/</a:t>
            </a:r>
            <a:r>
              <a:rPr lang="en-US" sz="2400" i="1"/>
              <a:t> </a:t>
            </a:r>
            <a:br>
              <a:rPr lang="en-US" sz="2400" i="1"/>
            </a:br>
            <a:br>
              <a:rPr lang="en-US" sz="2400" i="1"/>
            </a:br>
            <a:r>
              <a:rPr lang="en-US" sz="2400"/>
              <a:t>This is a freely available and wonderful online book that has been written by Andreas Zeller, Rahul Gopinath, Marcel Böhme, Gordon Fraser, and Christian Holler. They say:</a:t>
            </a:r>
            <a:br>
              <a:rPr lang="en-US" sz="2400"/>
            </a:br>
            <a:br>
              <a:rPr lang="en-US" sz="2400"/>
            </a:br>
            <a:r>
              <a:rPr lang="en-US" sz="2400"/>
              <a:t>"You can use this book in four ways: [...] You can read chapters in your browser. Check out the list of chapters in the menu above, or start right away with the introduction to testing or the introduction to fuzzing. All code is available for download. [continues]"</a:t>
            </a:r>
            <a:br>
              <a:rPr lang="en-US" sz="2400"/>
            </a:br>
            <a:br>
              <a:rPr lang="en-US" sz="2400"/>
            </a:br>
            <a:r>
              <a:rPr lang="en-US" sz="2400"/>
              <a:t>"This work is designed as a </a:t>
            </a:r>
            <a:r>
              <a:rPr lang="en-US" sz="2400" i="1"/>
              <a:t>textbook</a:t>
            </a:r>
            <a:r>
              <a:rPr lang="en-US" sz="2400"/>
              <a:t> for a course in software testing or security testing; as </a:t>
            </a:r>
            <a:r>
              <a:rPr lang="en-US" sz="2400" i="1"/>
              <a:t>supplementary material</a:t>
            </a:r>
            <a:r>
              <a:rPr lang="en-US" sz="2400"/>
              <a:t> in a software testing, security testing, or software engineering course; and as a </a:t>
            </a:r>
            <a:r>
              <a:rPr lang="en-US" sz="2400" i="1"/>
              <a:t>resource for software developers</a:t>
            </a:r>
            <a:r>
              <a:rPr lang="en-US" sz="2400"/>
              <a:t>. We cover random fuzzing, mutation-based fuzzing, grammar-based test generation, symbolic testing, and much more, illustrating all techniques with code examples that you can try out yourself."</a:t>
            </a:r>
            <a:br>
              <a:rPr lang="en-US" sz="2400"/>
            </a:br>
            <a:br>
              <a:rPr lang="en-US" sz="2400"/>
            </a:br>
            <a:r>
              <a:rPr lang="en-US" sz="2400"/>
              <a:t>"When formatted as a PDF, @TheFuzzingBook now has 1,477 pages"</a:t>
            </a:r>
          </a:p>
        </p:txBody>
      </p:sp>
      <p:sp>
        <p:nvSpPr>
          <p:cNvPr id="4" name="Slide Number Placeholder 3">
            <a:extLst>
              <a:ext uri="{FF2B5EF4-FFF2-40B4-BE49-F238E27FC236}">
                <a16:creationId xmlns:a16="http://schemas.microsoft.com/office/drawing/2014/main" id="{0C327812-FC08-E073-0C40-67F9BB829417}"/>
              </a:ext>
            </a:extLst>
          </p:cNvPr>
          <p:cNvSpPr>
            <a:spLocks noGrp="1"/>
          </p:cNvSpPr>
          <p:nvPr>
            <p:ph type="sldNum" sz="quarter" idx="12"/>
          </p:nvPr>
        </p:nvSpPr>
        <p:spPr/>
        <p:txBody>
          <a:bodyPr/>
          <a:lstStyle/>
          <a:p>
            <a:fld id="{3FD30764-6A12-1944-9F3A-72E2B79B36CF}" type="slidenum">
              <a:rPr lang="en-US"/>
              <a:t>99</a:t>
            </a:fld>
            <a:endParaRPr lang="en-US"/>
          </a:p>
        </p:txBody>
      </p:sp>
    </p:spTree>
    <p:extLst>
      <p:ext uri="{BB962C8B-B14F-4D97-AF65-F5344CB8AC3E}">
        <p14:creationId xmlns:p14="http://schemas.microsoft.com/office/powerpoint/2010/main" val="18227877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20115</TotalTime>
  <Words>14754</Words>
  <Application>Microsoft Macintosh PowerPoint</Application>
  <PresentationFormat>Widescreen</PresentationFormat>
  <Paragraphs>1013</Paragraphs>
  <Slides>111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111</vt:i4>
      </vt:variant>
    </vt:vector>
  </HeadingPairs>
  <TitlesOfParts>
    <vt:vector size="117" baseType="lpstr">
      <vt:lpstr>Calibri</vt:lpstr>
      <vt:lpstr>Wingdings</vt:lpstr>
      <vt:lpstr>Courier New</vt:lpstr>
      <vt:lpstr>Calibri Light</vt:lpstr>
      <vt:lpstr>Arial</vt:lpstr>
      <vt:lpstr>Office Theme</vt:lpstr>
      <vt:lpstr>Writing Better Python3</vt:lpstr>
      <vt:lpstr>On Writing Python3 Code</vt:lpstr>
      <vt:lpstr>There Are a Lot of Things We're NOT Going To Cover Today</vt:lpstr>
      <vt:lpstr>Copying &amp; Pasting Code Snippets From Presentations</vt:lpstr>
      <vt:lpstr>Today's Itinerary</vt:lpstr>
      <vt:lpstr>1. Untangling Your Python3 Installation  Do you already have Python3  installed? What version(s)?  Should you upgrade?  Which version are you running by default? How can you change the default version?  What if you must use some  newly-released feature?</vt:lpstr>
      <vt:lpstr>Python3 on Your System</vt:lpstr>
      <vt:lpstr>PowerPoint Presentation</vt:lpstr>
      <vt:lpstr>Which Specific Installation of Python3 Will I Run By Default?</vt:lpstr>
      <vt:lpstr>What About Upgrades? How To Install NEW Versions of Python3</vt:lpstr>
      <vt:lpstr>Feature Awareness and Explicitly Handling Required Versions</vt:lpstr>
      <vt:lpstr>"What About Anaconda, etc.?"</vt:lpstr>
      <vt:lpstr>2. Options for Writing Python3 Programs  Using IDEs, Notebooks, Editors Coding Style and PEP 8 Linting</vt:lpstr>
      <vt:lpstr>Picking A Way To Write Python3</vt:lpstr>
      <vt:lpstr>Follow PEP 8 Coding Style</vt:lpstr>
      <vt:lpstr>helloworld.py: one line of Python3  a 0/10 score from pylint...</vt:lpstr>
      <vt:lpstr>helloworld.py: add a doc string to then get a 10/10 from pylint</vt:lpstr>
      <vt:lpstr>3. Python3 and LLMs  Risks of Using An LLM to Write Code  Dealing with Mechanical Issues When Cutting-and-Pasting LLM Generated Code  LLM-Generated Code May Have Stylistic Problems  LLMs May Make Wrong Assumptions  LLMs Solutions May be Initially Be "Minimally Responsive" (Unless Pushed)</vt:lpstr>
      <vt:lpstr>Using An LLM To Write Code</vt:lpstr>
      <vt:lpstr>A Sample LLM Python Code Generation Project (In One Sentence)</vt:lpstr>
      <vt:lpstr>Sample ChatGPT Output (pylint rated the first code at 5.95/10.0)</vt:lpstr>
      <vt:lpstr>Even After Repeated Iterations,  ChatGPT Code STILL Didn't Follow Basic Python3 Coding Standards</vt:lpstr>
      <vt:lpstr>More Substantially, It Simply "Assumed" I'd Be Using Maildir Format</vt:lpstr>
      <vt:lpstr>And What About MIME Multi-part Messages?</vt:lpstr>
      <vt:lpstr>Full headers? (we ARE working with spam samples, after all)</vt:lpstr>
      <vt:lpstr>Human Users  Should Get Human-formatted Output...</vt:lpstr>
      <vt:lpstr>PowerPoint Presentation</vt:lpstr>
      <vt:lpstr>4: Quick Review of Basic Python3 Statements: You Don't Need to Know  "Everything" To Have a Working Knowledge of Python3                                                      Source: https://go.pendo.io/rs/185-LQW-370/imagess/                                                                                   Pendo_Whitepaper_2020_FeatureAdoptionReport_Refresh.pdf</vt:lpstr>
      <vt:lpstr>Statements</vt:lpstr>
      <vt:lpstr>1) Assignment Statements (=)</vt:lpstr>
      <vt:lpstr>Variable Names</vt:lpstr>
      <vt:lpstr>2) Blocks of Code</vt:lpstr>
      <vt:lpstr>3) Comments</vt:lpstr>
      <vt:lpstr>4) Error handling with try / except</vt:lpstr>
      <vt:lpstr>EAFP vs LBYL: What Kind of Programmer Are YOU?</vt:lpstr>
      <vt:lpstr>5) for loops – there are two main types of for loops in Python3</vt:lpstr>
      <vt:lpstr>6) if / elif / else</vt:lpstr>
      <vt:lpstr>7) import</vt:lpstr>
      <vt:lpstr>8) User-Defined Functions in Python</vt:lpstr>
      <vt:lpstr>Variable Scoping ("LEGB"  local, enclosing, global, built-in)</vt:lpstr>
      <vt:lpstr>9) while: repeat a block of code until a condition is met</vt:lpstr>
      <vt:lpstr>10) with</vt:lpstr>
      <vt:lpstr>5. I/O</vt:lpstr>
      <vt:lpstr>Python3 Command Line I/O in general...</vt:lpstr>
      <vt:lpstr>Example of Simple Python3 Interactive Command Line Input/Output</vt:lpstr>
      <vt:lpstr>Input: read from &lt;stdin&gt; OR from filenames supplied on the cmd line</vt:lpstr>
      <vt:lpstr>"Casual" Output with Print()</vt:lpstr>
      <vt:lpstr>"What about Unicode?"</vt:lpstr>
      <vt:lpstr>Formatting Output with "f" strings</vt:lpstr>
      <vt:lpstr>"f" string formatting characters</vt:lpstr>
      <vt:lpstr>"Pretty Printing" Python3 Data Structures</vt:lpstr>
      <vt:lpstr>Using print for Output in Python3 Will Sometimes Trigger Warnings</vt:lpstr>
      <vt:lpstr>Writing Logging Entries From Python3 On A Mac</vt:lpstr>
      <vt:lpstr>What If I Want to Send ERROR Output To  &lt;stderr&gt; (instead of a log)</vt:lpstr>
      <vt:lpstr>"Isn't assert 'good enough' for printing errors?"</vt:lpstr>
      <vt:lpstr>6. Simple Data Types: Integers, Floats, Strings, Booleans, etc.</vt:lpstr>
      <vt:lpstr>PowerPoint Presentation</vt:lpstr>
      <vt:lpstr>Some Operations on Strings / String Methods</vt:lpstr>
      <vt:lpstr>Using Regular Expressions on Strings with the re Library</vt:lpstr>
      <vt:lpstr>7. LISTS: A Fundamental Python3 Data Structure</vt:lpstr>
      <vt:lpstr>Python3 Lists</vt:lpstr>
      <vt:lpstr>Basics of Creating and Referring To Parts of Lists</vt:lpstr>
      <vt:lpstr>Some Approaches to Performing List "Surgery"</vt:lpstr>
      <vt:lpstr>Two common errors when working with list functions</vt:lpstr>
      <vt:lpstr>zip: combine lists (if alpha/beta were sets, random pairs would form)</vt:lpstr>
      <vt:lpstr>Comprehensions: A Succinct Way of Operating on A List's Elements</vt:lpstr>
      <vt:lpstr>8. DICTIONARIES</vt:lpstr>
      <vt:lpstr>Python3 Dictionaries</vt:lpstr>
      <vt:lpstr>Sample Code to Read and "Pretty Print" JSON Data</vt:lpstr>
      <vt:lpstr>Sample Output</vt:lpstr>
      <vt:lpstr>A requested dictionary element MUST exist, or you'll get a KeyError</vt:lpstr>
      <vt:lpstr>You can loop ("iterate") over a Python3 dictionary...</vt:lpstr>
      <vt:lpstr>9. Other Python3 Data Structures</vt:lpstr>
      <vt:lpstr>Python3 Sets</vt:lpstr>
      <vt:lpstr>Working With Sets</vt:lpstr>
      <vt:lpstr>Python3 Tuples</vt:lpstr>
      <vt:lpstr>dataclasses and a sample user-defined custom dataclass</vt:lpstr>
      <vt:lpstr>10. Packages/Libraries  The role of 3rd-party packages/libraries  Installing 3rd-party packages  Virtual environments  What if there are multiple library options for a given task?  Copyrights and Licensing  Security of 3rd-party packages/libraries</vt:lpstr>
      <vt:lpstr>The Role of Packages/Libraries</vt:lpstr>
      <vt:lpstr>Use A Virtual Environment To Avoid Running Into "Package Conflicts"</vt:lpstr>
      <vt:lpstr>Choice of Packages: Pick Really Carefully!</vt:lpstr>
      <vt:lpstr>libraries.io Stats For Two Packages Used for Making RESTful Queries</vt:lpstr>
      <vt:lpstr>The "most relevant" package may not be the one you actually want</vt:lpstr>
      <vt:lpstr>"So I Think I'd Like To Upgrade ALL My Python3 Packages..."</vt:lpstr>
      <vt:lpstr>"So What Do I Do If I'm Trapped In Some Sort of Dependency Hell?"</vt:lpstr>
      <vt:lpstr>Python Package Copyright and Licensing</vt:lpstr>
      <vt:lpstr>PowerPoint Presentation</vt:lpstr>
      <vt:lpstr>Running The Same Static Code Checker Those Researchers Used...</vt:lpstr>
      <vt:lpstr>And A Recent Example of a Supply Chain Attack...</vt:lpstr>
      <vt:lpstr>11: argparse: a built-in library that simplifies documenting your command-line interface</vt:lpstr>
      <vt:lpstr>Producing An In-Program Help Synopsis with argparse</vt:lpstr>
      <vt:lpstr>Accessing Arguments from Argparse</vt:lpstr>
      <vt:lpstr>Sample Automatically Generated Help Summary</vt:lpstr>
      <vt:lpstr>12. Sanitizing/Validating/Encoding Inputs/Fuzzing</vt:lpstr>
      <vt:lpstr>Defensive Coding: Sanitizing/Validating/Encoding Input</vt:lpstr>
      <vt:lpstr>Static type declarations for Python: my[py]</vt:lpstr>
      <vt:lpstr>"So How About Just Defensively Escaping Any HTML Input?"</vt:lpstr>
      <vt:lpstr>Email address validation: https://pypi.org/project/email-validator/</vt:lpstr>
      <vt:lpstr>Confident You're Set? Fuzz It! (Test Your Code With Random Input)</vt:lpstr>
      <vt:lpstr>13. Other Python3 Testing</vt:lpstr>
      <vt:lpstr>Output Testing: Let's Look At A Python Uniform Random Number Generator – Does It Seem to Produce Uniformly Distributed Values?</vt:lpstr>
      <vt:lpstr>Is the output approximately uniformly distributed?</vt:lpstr>
      <vt:lpstr>Unit Testing with pytest ( https://docs.pytest.org/en/8.0.x/ )</vt:lpstr>
      <vt:lpstr>Black Box Testing with https://pypi.org/project/pbbt/</vt:lpstr>
      <vt:lpstr>Profiling Python3 Code</vt:lpstr>
      <vt:lpstr>14. Exercises</vt:lpstr>
      <vt:lpstr>Why Exercises?</vt:lpstr>
      <vt:lpstr>#1: Tic Tac Toe</vt:lpstr>
      <vt:lpstr>#2: Recover Access to a PDF With A Forgotten Password</vt:lpstr>
      <vt:lpstr>#3: Computational Linguistics: Let's Analyze Some Executive Orders!</vt:lpstr>
      <vt:lpstr>#4: Make a Basic GUI Calculator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Python3 and Testing</dc:title>
  <dc:subject/>
  <dc:creator>Joe St Sauver</dc:creator>
  <cp:keywords/>
  <dc:description/>
  <cp:lastModifiedBy>JS</cp:lastModifiedBy>
  <cp:revision>457</cp:revision>
  <cp:lastPrinted>2024-04-02T19:05:56Z</cp:lastPrinted>
  <dcterms:created xsi:type="dcterms:W3CDTF">2024-02-19T18:44:04Z</dcterms:created>
  <dcterms:modified xsi:type="dcterms:W3CDTF">2024-06-03T09:12:33Z</dcterms:modified>
  <cp:category/>
</cp:coreProperties>
</file>