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6"/>
  </p:notesMasterIdLst>
  <p:handoutMasterIdLst>
    <p:handoutMasterId r:id="rId87"/>
  </p:handoutMasterIdLst>
  <p:sldIdLst>
    <p:sldId id="256" r:id="rId2"/>
    <p:sldId id="266" r:id="rId3"/>
    <p:sldId id="265" r:id="rId4"/>
    <p:sldId id="335" r:id="rId5"/>
    <p:sldId id="334" r:id="rId6"/>
    <p:sldId id="307" r:id="rId7"/>
    <p:sldId id="332" r:id="rId8"/>
    <p:sldId id="308" r:id="rId9"/>
    <p:sldId id="309" r:id="rId10"/>
    <p:sldId id="310" r:id="rId11"/>
    <p:sldId id="330" r:id="rId12"/>
    <p:sldId id="311" r:id="rId13"/>
    <p:sldId id="313" r:id="rId14"/>
    <p:sldId id="257" r:id="rId15"/>
    <p:sldId id="264" r:id="rId16"/>
    <p:sldId id="263" r:id="rId17"/>
    <p:sldId id="314" r:id="rId18"/>
    <p:sldId id="315" r:id="rId19"/>
    <p:sldId id="274" r:id="rId20"/>
    <p:sldId id="272" r:id="rId21"/>
    <p:sldId id="259" r:id="rId22"/>
    <p:sldId id="271" r:id="rId23"/>
    <p:sldId id="269" r:id="rId24"/>
    <p:sldId id="270" r:id="rId25"/>
    <p:sldId id="276" r:id="rId26"/>
    <p:sldId id="331" r:id="rId27"/>
    <p:sldId id="336" r:id="rId28"/>
    <p:sldId id="260" r:id="rId29"/>
    <p:sldId id="261" r:id="rId30"/>
    <p:sldId id="333" r:id="rId31"/>
    <p:sldId id="258" r:id="rId32"/>
    <p:sldId id="273" r:id="rId33"/>
    <p:sldId id="275" r:id="rId34"/>
    <p:sldId id="277" r:id="rId35"/>
    <p:sldId id="322" r:id="rId36"/>
    <p:sldId id="337" r:id="rId37"/>
    <p:sldId id="325" r:id="rId38"/>
    <p:sldId id="324" r:id="rId39"/>
    <p:sldId id="326" r:id="rId40"/>
    <p:sldId id="327" r:id="rId41"/>
    <p:sldId id="319" r:id="rId42"/>
    <p:sldId id="323" r:id="rId43"/>
    <p:sldId id="321" r:id="rId44"/>
    <p:sldId id="318" r:id="rId45"/>
    <p:sldId id="320" r:id="rId46"/>
    <p:sldId id="317" r:id="rId47"/>
    <p:sldId id="268" r:id="rId48"/>
    <p:sldId id="278" r:id="rId49"/>
    <p:sldId id="316" r:id="rId50"/>
    <p:sldId id="279" r:id="rId51"/>
    <p:sldId id="280" r:id="rId52"/>
    <p:sldId id="281" r:id="rId53"/>
    <p:sldId id="282" r:id="rId54"/>
    <p:sldId id="283" r:id="rId55"/>
    <p:sldId id="284" r:id="rId56"/>
    <p:sldId id="285" r:id="rId57"/>
    <p:sldId id="286" r:id="rId58"/>
    <p:sldId id="338" r:id="rId59"/>
    <p:sldId id="287" r:id="rId60"/>
    <p:sldId id="288" r:id="rId61"/>
    <p:sldId id="289" r:id="rId62"/>
    <p:sldId id="290" r:id="rId63"/>
    <p:sldId id="300" r:id="rId64"/>
    <p:sldId id="301" r:id="rId65"/>
    <p:sldId id="302" r:id="rId66"/>
    <p:sldId id="303" r:id="rId67"/>
    <p:sldId id="304" r:id="rId68"/>
    <p:sldId id="339" r:id="rId69"/>
    <p:sldId id="340" r:id="rId70"/>
    <p:sldId id="341" r:id="rId71"/>
    <p:sldId id="342" r:id="rId72"/>
    <p:sldId id="343" r:id="rId73"/>
    <p:sldId id="344" r:id="rId74"/>
    <p:sldId id="298" r:id="rId75"/>
    <p:sldId id="329" r:id="rId76"/>
    <p:sldId id="328" r:id="rId77"/>
    <p:sldId id="291" r:id="rId78"/>
    <p:sldId id="292" r:id="rId79"/>
    <p:sldId id="293" r:id="rId80"/>
    <p:sldId id="294" r:id="rId81"/>
    <p:sldId id="295" r:id="rId82"/>
    <p:sldId id="296" r:id="rId83"/>
    <p:sldId id="299" r:id="rId84"/>
    <p:sldId id="297" r:id="rId8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610" autoAdjust="0"/>
    <p:restoredTop sz="97107" autoAdjust="0"/>
  </p:normalViewPr>
  <p:slideViewPr>
    <p:cSldViewPr snapToGrid="0" snapToObjects="1">
      <p:cViewPr varScale="1">
        <p:scale>
          <a:sx n="67" d="100"/>
          <a:sy n="67" d="100"/>
        </p:scale>
        <p:origin x="-648" y="-104"/>
      </p:cViewPr>
      <p:guideLst>
        <p:guide orient="horz" pos="2160"/>
        <p:guide pos="2880"/>
      </p:guideLst>
    </p:cSldViewPr>
  </p:slideViewPr>
  <p:outlineViewPr>
    <p:cViewPr>
      <p:scale>
        <a:sx n="33" d="100"/>
        <a:sy n="33" d="100"/>
      </p:scale>
      <p:origin x="9576" y="57240"/>
    </p:cViewPr>
  </p:outlineViewPr>
  <p:notesTextViewPr>
    <p:cViewPr>
      <p:scale>
        <a:sx n="100" d="100"/>
        <a:sy n="100" d="100"/>
      </p:scale>
      <p:origin x="0" y="0"/>
    </p:cViewPr>
  </p:notesTextViewPr>
  <p:sorterViewPr>
    <p:cViewPr>
      <p:scale>
        <a:sx n="66" d="100"/>
        <a:sy n="66" d="100"/>
      </p:scale>
      <p:origin x="0" y="16360"/>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viewProps" Target="viewProps.xml"/><Relationship Id="rId91" Type="http://schemas.openxmlformats.org/officeDocument/2006/relationships/theme" Target="theme/theme1.xml"/><Relationship Id="rId9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notesMaster" Target="notesMasters/notesMaster1.xml"/><Relationship Id="rId87" Type="http://schemas.openxmlformats.org/officeDocument/2006/relationships/handoutMaster" Target="handoutMasters/handoutMaster1.xml"/><Relationship Id="rId88" Type="http://schemas.openxmlformats.org/officeDocument/2006/relationships/printerSettings" Target="printerSettings/printerSettings1.bin"/><Relationship Id="rId8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F2DA5AF-B2FE-4943-BCF0-68D69A318319}" type="datetimeFigureOut">
              <a:rPr lang="en-US" smtClean="0"/>
              <a:t>10/18/16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FADC0A-B74B-D544-AE70-33C41AD6977E}" type="slidenum">
              <a:rPr lang="en-US" smtClean="0"/>
              <a:t>‹#›</a:t>
            </a:fld>
            <a:endParaRPr lang="en-US"/>
          </a:p>
        </p:txBody>
      </p:sp>
    </p:spTree>
    <p:extLst>
      <p:ext uri="{BB962C8B-B14F-4D97-AF65-F5344CB8AC3E}">
        <p14:creationId xmlns:p14="http://schemas.microsoft.com/office/powerpoint/2010/main" val="1389011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79F1D3-B6E7-6746-A14C-6FDA7988630C}" type="datetimeFigureOut">
              <a:rPr lang="en-US" smtClean="0"/>
              <a:t>10/18/16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971FB-7BCF-EF4A-AC89-91C9EB26E02E}" type="slidenum">
              <a:rPr lang="en-US" smtClean="0"/>
              <a:t>‹#›</a:t>
            </a:fld>
            <a:endParaRPr lang="en-US"/>
          </a:p>
        </p:txBody>
      </p:sp>
    </p:spTree>
    <p:extLst>
      <p:ext uri="{BB962C8B-B14F-4D97-AF65-F5344CB8AC3E}">
        <p14:creationId xmlns:p14="http://schemas.microsoft.com/office/powerpoint/2010/main" val="36095455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8CA886-1987-A241-BB8B-FF442FAE3BCE}" type="datetime1">
              <a:rPr lang="en-US" smtClean="0"/>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81466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D2A6BF-B594-6646-B4F4-E03B9332D377}" type="datetime1">
              <a:rPr lang="en-US" smtClean="0"/>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2812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5EB8C3-01E9-B04D-AD82-FB2EB25EFF9D}" type="datetime1">
              <a:rPr lang="en-US" smtClean="0"/>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54236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C488C-FE61-974E-8721-5AD04824D0F5}" type="datetime1">
              <a:rPr lang="en-US" smtClean="0"/>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1150447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C6D09C-1628-8B49-89E7-E417C047FCAC}" type="datetime1">
              <a:rPr lang="en-US" smtClean="0"/>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332981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F22481-10BB-7F43-BACC-C8C359F75960}" type="datetime1">
              <a:rPr lang="en-US" smtClean="0"/>
              <a:t>10/18/16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106968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877DC8-8209-0840-BD87-06F1F4258A7C}" type="datetime1">
              <a:rPr lang="en-US" smtClean="0"/>
              <a:t>10/18/16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2888770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77C086-4940-EE43-A977-758CF4D7BCAE}" type="datetime1">
              <a:rPr lang="en-US" smtClean="0"/>
              <a:t>10/18/16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245017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92A87-7266-B44E-9561-A7CBDB5D6AEF}" type="datetime1">
              <a:rPr lang="en-US" smtClean="0"/>
              <a:t>10/18/16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830673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8C8CC-2D8B-8948-94D2-19D6E73633B8}" type="datetime1">
              <a:rPr lang="en-US" smtClean="0"/>
              <a:t>10/18/16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113561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B76C77-4572-EF4A-A9EC-60C7A1F8EFA3}" type="datetime1">
              <a:rPr lang="en-US" smtClean="0"/>
              <a:t>10/18/16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35781-039F-F445-AEE5-B784B11AE184}" type="slidenum">
              <a:rPr lang="en-US" smtClean="0"/>
              <a:t>‹#›</a:t>
            </a:fld>
            <a:endParaRPr lang="en-US"/>
          </a:p>
        </p:txBody>
      </p:sp>
    </p:spTree>
    <p:extLst>
      <p:ext uri="{BB962C8B-B14F-4D97-AF65-F5344CB8AC3E}">
        <p14:creationId xmlns:p14="http://schemas.microsoft.com/office/powerpoint/2010/main" val="38182647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12EA1-435B-BB47-AE0B-F8BD4BD66CAE}" type="datetime1">
              <a:rPr lang="en-US" smtClean="0"/>
              <a:t>10/18/16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35781-039F-F445-AEE5-B784B11AE184}" type="slidenum">
              <a:rPr lang="en-US" smtClean="0"/>
              <a:t>‹#›</a:t>
            </a:fld>
            <a:endParaRPr lang="en-US"/>
          </a:p>
        </p:txBody>
      </p:sp>
    </p:spTree>
    <p:extLst>
      <p:ext uri="{BB962C8B-B14F-4D97-AF65-F5344CB8AC3E}">
        <p14:creationId xmlns:p14="http://schemas.microsoft.com/office/powerpoint/2010/main" val="2569912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3684"/>
            <a:ext cx="7772400" cy="1470025"/>
          </a:xfrm>
        </p:spPr>
        <p:txBody>
          <a:bodyPr>
            <a:noAutofit/>
          </a:bodyPr>
          <a:lstStyle/>
          <a:p>
            <a:r>
              <a:rPr lang="en-US" sz="3200" b="1" dirty="0"/>
              <a:t>Batch </a:t>
            </a:r>
            <a:r>
              <a:rPr lang="en-US" sz="3200" b="1" dirty="0" smtClean="0"/>
              <a:t>Versus </a:t>
            </a:r>
            <a:r>
              <a:rPr lang="en-US" sz="3200" b="1" dirty="0"/>
              <a:t>Flow: </a:t>
            </a:r>
            <a:r>
              <a:rPr lang="en-US" sz="3200" b="1" dirty="0" smtClean="0"/>
              <a:t/>
            </a:r>
            <a:br>
              <a:rPr lang="en-US" sz="3200" b="1" dirty="0" smtClean="0"/>
            </a:br>
            <a:r>
              <a:rPr lang="en-US" sz="3200" b="1" dirty="0" smtClean="0"/>
              <a:t>"Real</a:t>
            </a:r>
            <a:r>
              <a:rPr lang="en-US" sz="3200" b="1" dirty="0"/>
              <a:t>-</a:t>
            </a:r>
            <a:r>
              <a:rPr lang="en-US" sz="3200" b="1" dirty="0" smtClean="0"/>
              <a:t>Time</a:t>
            </a:r>
            <a:r>
              <a:rPr lang="en-US" sz="3200" b="1" dirty="0"/>
              <a:t>" </a:t>
            </a:r>
            <a:r>
              <a:rPr lang="en-US" sz="3200" b="1" dirty="0" smtClean="0"/>
              <a:t>Data-Driven </a:t>
            </a:r>
            <a:r>
              <a:rPr lang="en-US" sz="3200" b="1" dirty="0"/>
              <a:t>Network </a:t>
            </a:r>
            <a:r>
              <a:rPr lang="en-US" sz="3200" b="1" dirty="0" smtClean="0"/>
              <a:t>Security</a:t>
            </a:r>
            <a:endParaRPr lang="en-US" sz="3200" b="1" dirty="0"/>
          </a:p>
        </p:txBody>
      </p:sp>
      <p:sp>
        <p:nvSpPr>
          <p:cNvPr id="3" name="Subtitle 2"/>
          <p:cNvSpPr>
            <a:spLocks noGrp="1"/>
          </p:cNvSpPr>
          <p:nvPr>
            <p:ph type="subTitle" idx="1"/>
          </p:nvPr>
        </p:nvSpPr>
        <p:spPr>
          <a:xfrm>
            <a:off x="1371600" y="2591324"/>
            <a:ext cx="6400800" cy="3642566"/>
          </a:xfrm>
        </p:spPr>
        <p:txBody>
          <a:bodyPr>
            <a:normAutofit/>
          </a:bodyPr>
          <a:lstStyle/>
          <a:p>
            <a:r>
              <a:rPr lang="en-US" sz="2400" dirty="0" smtClean="0">
                <a:solidFill>
                  <a:srgbClr val="000000"/>
                </a:solidFill>
              </a:rPr>
              <a:t>NWACC Information Security Workshop</a:t>
            </a:r>
          </a:p>
          <a:p>
            <a:r>
              <a:rPr lang="en-US" sz="2400" dirty="0" smtClean="0">
                <a:solidFill>
                  <a:srgbClr val="000000"/>
                </a:solidFill>
              </a:rPr>
              <a:t>2:00-3:00 PM, Tuesday, October 18</a:t>
            </a:r>
            <a:r>
              <a:rPr lang="en-US" sz="2400" baseline="30000" dirty="0" smtClean="0">
                <a:solidFill>
                  <a:srgbClr val="000000"/>
                </a:solidFill>
              </a:rPr>
              <a:t>th</a:t>
            </a:r>
            <a:r>
              <a:rPr lang="en-US" sz="2400" dirty="0" smtClean="0">
                <a:solidFill>
                  <a:srgbClr val="000000"/>
                </a:solidFill>
              </a:rPr>
              <a:t>, 2016</a:t>
            </a:r>
          </a:p>
          <a:p>
            <a:r>
              <a:rPr lang="en-US" sz="2400" dirty="0" smtClean="0">
                <a:solidFill>
                  <a:srgbClr val="000000"/>
                </a:solidFill>
              </a:rPr>
              <a:t>Courtyard by Marriott, Portland City Center</a:t>
            </a:r>
          </a:p>
          <a:p>
            <a:endParaRPr lang="en-US" sz="2400" dirty="0">
              <a:solidFill>
                <a:srgbClr val="000000"/>
              </a:solidFill>
            </a:endParaRPr>
          </a:p>
          <a:p>
            <a:r>
              <a:rPr lang="en-US" sz="2400" dirty="0" smtClean="0">
                <a:solidFill>
                  <a:srgbClr val="000000"/>
                </a:solidFill>
              </a:rPr>
              <a:t>Joe St Sauver, Ph.D. (</a:t>
            </a:r>
            <a:r>
              <a:rPr lang="en-US" sz="2400" dirty="0" err="1" smtClean="0">
                <a:solidFill>
                  <a:srgbClr val="000000"/>
                </a:solidFill>
              </a:rPr>
              <a:t>stsauver@fsi.io</a:t>
            </a:r>
            <a:r>
              <a:rPr lang="en-US" sz="2400" dirty="0" smtClean="0">
                <a:solidFill>
                  <a:srgbClr val="000000"/>
                </a:solidFill>
              </a:rPr>
              <a:t>)</a:t>
            </a:r>
          </a:p>
          <a:p>
            <a:r>
              <a:rPr lang="en-US" sz="2400" dirty="0" smtClean="0">
                <a:solidFill>
                  <a:srgbClr val="000000"/>
                </a:solidFill>
              </a:rPr>
              <a:t>Scientist, Farsight Security, Inc.</a:t>
            </a:r>
          </a:p>
          <a:p>
            <a:endParaRPr lang="en-US" sz="2400" dirty="0">
              <a:solidFill>
                <a:srgbClr val="000000"/>
              </a:solidFill>
            </a:endParaRPr>
          </a:p>
          <a:p>
            <a:r>
              <a:rPr lang="en-US" sz="2400" dirty="0">
                <a:solidFill>
                  <a:schemeClr val="tx1"/>
                </a:solidFill>
              </a:rPr>
              <a:t>https://</a:t>
            </a:r>
            <a:r>
              <a:rPr lang="en-US" sz="2400" dirty="0" err="1">
                <a:solidFill>
                  <a:schemeClr val="tx1"/>
                </a:solidFill>
              </a:rPr>
              <a:t>www.stsauver.com</a:t>
            </a:r>
            <a:r>
              <a:rPr lang="en-US" sz="2400" dirty="0">
                <a:solidFill>
                  <a:schemeClr val="tx1"/>
                </a:solidFill>
              </a:rPr>
              <a:t>/joe/batch-vs-flow/</a:t>
            </a:r>
          </a:p>
          <a:p>
            <a:endParaRPr lang="en-US" sz="2400" dirty="0">
              <a:solidFill>
                <a:srgbClr val="000000"/>
              </a:solidFill>
            </a:endParaRPr>
          </a:p>
        </p:txBody>
      </p:sp>
    </p:spTree>
    <p:extLst>
      <p:ext uri="{BB962C8B-B14F-4D97-AF65-F5344CB8AC3E}">
        <p14:creationId xmlns:p14="http://schemas.microsoft.com/office/powerpoint/2010/main" val="11797540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321"/>
            <a:ext cx="8229600" cy="789411"/>
          </a:xfrm>
        </p:spPr>
        <p:txBody>
          <a:bodyPr>
            <a:normAutofit/>
          </a:bodyPr>
          <a:lstStyle/>
          <a:p>
            <a:r>
              <a:rPr lang="en-US" sz="3200" b="1" dirty="0" smtClean="0"/>
              <a:t>"Real-Time SIE Waterfall Processing"</a:t>
            </a:r>
            <a:endParaRPr lang="en-US" sz="3200" b="1" dirty="0"/>
          </a:p>
        </p:txBody>
      </p:sp>
      <p:sp>
        <p:nvSpPr>
          <p:cNvPr id="3" name="Content Placeholder 2"/>
          <p:cNvSpPr>
            <a:spLocks noGrp="1"/>
          </p:cNvSpPr>
          <p:nvPr>
            <p:ph idx="1"/>
          </p:nvPr>
        </p:nvSpPr>
        <p:spPr>
          <a:xfrm>
            <a:off x="205965" y="823732"/>
            <a:ext cx="8753524" cy="5851931"/>
          </a:xfrm>
        </p:spPr>
        <p:txBody>
          <a:bodyPr/>
          <a:lstStyle/>
          <a:p>
            <a:r>
              <a:rPr lang="en-US" sz="2400" dirty="0" smtClean="0"/>
              <a:t>The easy-to-miss bit from the preceding diagram (even when I've boxed it in red!) is the "real-time waterfall processing" comment...</a:t>
            </a:r>
            <a:endParaRPr lang="en-US" sz="2400" dirty="0"/>
          </a:p>
          <a:p>
            <a:r>
              <a:rPr lang="en-US" sz="2400" b="1" dirty="0" smtClean="0">
                <a:solidFill>
                  <a:srgbClr val="000000"/>
                </a:solidFill>
              </a:rPr>
              <a:t>"Real-Time?" </a:t>
            </a:r>
            <a:r>
              <a:rPr lang="en-US" sz="2400" dirty="0" smtClean="0">
                <a:solidFill>
                  <a:srgbClr val="000000"/>
                </a:solidFill>
              </a:rPr>
              <a:t>More accurately, "NEAR-real time. (At least to me, TRUE "real-time" means millisecond time scales and a </a:t>
            </a:r>
            <a:r>
              <a:rPr lang="en-US" sz="2400" dirty="0">
                <a:solidFill>
                  <a:srgbClr val="000000"/>
                </a:solidFill>
              </a:rPr>
              <a:t>true RTOS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(https</a:t>
            </a:r>
            <a:r>
              <a:rPr lang="en-US" sz="2400" dirty="0">
                <a:solidFill>
                  <a:srgbClr val="000000"/>
                </a:solidFill>
              </a:rPr>
              <a:t>://</a:t>
            </a:r>
            <a:r>
              <a:rPr lang="en-US" sz="2400" dirty="0" err="1">
                <a:solidFill>
                  <a:srgbClr val="000000"/>
                </a:solidFill>
              </a:rPr>
              <a:t>en.wikipedia.org</a:t>
            </a:r>
            <a:r>
              <a:rPr lang="en-US" sz="2400" dirty="0">
                <a:solidFill>
                  <a:srgbClr val="000000"/>
                </a:solidFill>
              </a:rPr>
              <a:t>/wiki/Real-</a:t>
            </a:r>
            <a:r>
              <a:rPr lang="en-US" sz="2400" dirty="0" err="1" smtClean="0">
                <a:solidFill>
                  <a:srgbClr val="000000"/>
                </a:solidFill>
              </a:rPr>
              <a:t>time_operating_system</a:t>
            </a:r>
            <a:r>
              <a:rPr lang="en-US" sz="2400" dirty="0" smtClean="0">
                <a:solidFill>
                  <a:srgbClr val="000000"/>
                </a:solidFill>
              </a:rPr>
              <a:t> )).</a:t>
            </a:r>
            <a:br>
              <a:rPr lang="en-US" sz="2400" dirty="0" smtClean="0">
                <a:solidFill>
                  <a:srgbClr val="000000"/>
                </a:solidFill>
              </a:rPr>
            </a:br>
            <a:r>
              <a:rPr lang="en-US" sz="2400" dirty="0" smtClean="0">
                <a:solidFill>
                  <a:srgbClr val="000000"/>
                </a:solidFill>
              </a:rPr>
              <a:t>SIE latencies are still very low, however, typically just seconds).</a:t>
            </a:r>
          </a:p>
          <a:p>
            <a:r>
              <a:rPr lang="en-US" sz="2400" b="1" dirty="0" smtClean="0">
                <a:solidFill>
                  <a:srgbClr val="000000"/>
                </a:solidFill>
              </a:rPr>
              <a:t>"Waterfall?" </a:t>
            </a:r>
            <a:r>
              <a:rPr lang="en-US" sz="2400" dirty="0" smtClean="0">
                <a:solidFill>
                  <a:srgbClr val="000000"/>
                </a:solidFill>
              </a:rPr>
              <a:t>A very appropriate term for SIE data:</a:t>
            </a:r>
            <a:br>
              <a:rPr lang="en-US" sz="2400" dirty="0" smtClean="0">
                <a:solidFill>
                  <a:srgbClr val="000000"/>
                </a:solidFill>
              </a:rPr>
            </a:br>
            <a:r>
              <a:rPr lang="en-US" sz="2400" dirty="0" smtClean="0">
                <a:solidFill>
                  <a:srgbClr val="000000"/>
                </a:solidFill>
              </a:rPr>
              <a:t>-- At least some data at SIE, such as passive DNS data, gets </a:t>
            </a:r>
            <a:br>
              <a:rPr lang="en-US" sz="2400" dirty="0" smtClean="0">
                <a:solidFill>
                  <a:srgbClr val="000000"/>
                </a:solidFill>
              </a:rPr>
            </a:br>
            <a:r>
              <a:rPr lang="en-US" sz="2400" dirty="0" smtClean="0">
                <a:solidFill>
                  <a:srgbClr val="000000"/>
                </a:solidFill>
              </a:rPr>
              <a:t>    cascaded down through successive stages of</a:t>
            </a:r>
            <a:r>
              <a:rPr lang="en-US" sz="2400" dirty="0">
                <a:solidFill>
                  <a:srgbClr val="000000"/>
                </a:solidFill>
              </a:rPr>
              <a:t> </a:t>
            </a:r>
            <a:r>
              <a:rPr lang="en-US" sz="2400" dirty="0" smtClean="0">
                <a:solidFill>
                  <a:srgbClr val="000000"/>
                </a:solidFill>
              </a:rPr>
              <a:t>processing</a:t>
            </a:r>
            <a:r>
              <a:rPr lang="en-US" sz="2400" dirty="0">
                <a:solidFill>
                  <a:srgbClr val="000000"/>
                </a:solidFill>
              </a:rPr>
              <a:t> </a:t>
            </a:r>
            <a:r>
              <a:rPr lang="en-US" sz="2400" dirty="0" smtClean="0">
                <a:solidFill>
                  <a:srgbClr val="000000"/>
                </a:solidFill>
              </a:rPr>
              <a:t>and</a:t>
            </a:r>
            <a:br>
              <a:rPr lang="en-US" sz="2400" dirty="0" smtClean="0">
                <a:solidFill>
                  <a:srgbClr val="000000"/>
                </a:solidFill>
              </a:rPr>
            </a:br>
            <a:r>
              <a:rPr lang="en-US" sz="2400" dirty="0" smtClean="0">
                <a:solidFill>
                  <a:srgbClr val="000000"/>
                </a:solidFill>
              </a:rPr>
              <a:t>    refinement, like water falling through a series of cataracts</a:t>
            </a:r>
            <a:br>
              <a:rPr lang="en-US" sz="2400" dirty="0" smtClean="0">
                <a:solidFill>
                  <a:srgbClr val="000000"/>
                </a:solidFill>
              </a:rPr>
            </a:br>
            <a:r>
              <a:rPr lang="en-US" sz="2400" dirty="0" smtClean="0">
                <a:solidFill>
                  <a:srgbClr val="000000"/>
                </a:solidFill>
              </a:rPr>
              <a:t>-- The volume of data on some SIE channels can be somewhat </a:t>
            </a:r>
            <a:br>
              <a:rPr lang="en-US" sz="2400" dirty="0" smtClean="0">
                <a:solidFill>
                  <a:srgbClr val="000000"/>
                </a:solidFill>
              </a:rPr>
            </a:br>
            <a:r>
              <a:rPr lang="en-US" sz="2400" dirty="0" smtClean="0">
                <a:solidFill>
                  <a:srgbClr val="000000"/>
                </a:solidFill>
              </a:rPr>
              <a:t>    overwhelming, just like the volume of water coming off a </a:t>
            </a:r>
            <a:br>
              <a:rPr lang="en-US" sz="2400" dirty="0" smtClean="0">
                <a:solidFill>
                  <a:srgbClr val="000000"/>
                </a:solidFill>
              </a:rPr>
            </a:br>
            <a:r>
              <a:rPr lang="en-US" sz="2400" dirty="0" smtClean="0">
                <a:solidFill>
                  <a:srgbClr val="000000"/>
                </a:solidFill>
              </a:rPr>
              <a:t>    waterfall (note to self: never try standing in the water coming</a:t>
            </a:r>
            <a:br>
              <a:rPr lang="en-US" sz="2400" dirty="0" smtClean="0">
                <a:solidFill>
                  <a:srgbClr val="000000"/>
                </a:solidFill>
              </a:rPr>
            </a:br>
            <a:r>
              <a:rPr lang="en-US" sz="2400" dirty="0" smtClean="0">
                <a:solidFill>
                  <a:srgbClr val="000000"/>
                </a:solidFill>
              </a:rPr>
              <a:t>    off an actual waterfall, F=ma applies even to water!)</a:t>
            </a:r>
          </a:p>
        </p:txBody>
      </p:sp>
      <p:sp>
        <p:nvSpPr>
          <p:cNvPr id="4" name="Slide Number Placeholder 3"/>
          <p:cNvSpPr>
            <a:spLocks noGrp="1"/>
          </p:cNvSpPr>
          <p:nvPr>
            <p:ph type="sldNum" sz="quarter" idx="12"/>
          </p:nvPr>
        </p:nvSpPr>
        <p:spPr/>
        <p:txBody>
          <a:bodyPr/>
          <a:lstStyle/>
          <a:p>
            <a:fld id="{44635781-039F-F445-AEE5-B784B11AE184}" type="slidenum">
              <a:rPr lang="en-US" smtClean="0"/>
              <a:t>10</a:t>
            </a:fld>
            <a:endParaRPr lang="en-US"/>
          </a:p>
        </p:txBody>
      </p:sp>
    </p:spTree>
    <p:extLst>
      <p:ext uri="{BB962C8B-B14F-4D97-AF65-F5344CB8AC3E}">
        <p14:creationId xmlns:p14="http://schemas.microsoft.com/office/powerpoint/2010/main" val="14068704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67"/>
            <a:ext cx="8229600" cy="514833"/>
          </a:xfrm>
        </p:spPr>
        <p:txBody>
          <a:bodyPr>
            <a:normAutofit/>
          </a:bodyPr>
          <a:lstStyle/>
          <a:p>
            <a:r>
              <a:rPr lang="en-US" sz="3200" b="1" dirty="0" smtClean="0"/>
              <a:t>Who </a:t>
            </a:r>
            <a:r>
              <a:rPr lang="en-US" sz="3200" b="1" u="sng" dirty="0" smtClean="0"/>
              <a:t>Uses</a:t>
            </a:r>
            <a:r>
              <a:rPr lang="en-US" sz="3200" b="1" dirty="0" smtClean="0"/>
              <a:t> SIE?</a:t>
            </a:r>
            <a:endParaRPr lang="en-US" sz="3200" b="1" dirty="0"/>
          </a:p>
        </p:txBody>
      </p:sp>
      <p:sp>
        <p:nvSpPr>
          <p:cNvPr id="3" name="Content Placeholder 2"/>
          <p:cNvSpPr>
            <a:spLocks noGrp="1"/>
          </p:cNvSpPr>
          <p:nvPr>
            <p:ph idx="1"/>
          </p:nvPr>
        </p:nvSpPr>
        <p:spPr>
          <a:xfrm>
            <a:off x="205965" y="841790"/>
            <a:ext cx="8753524" cy="5833874"/>
          </a:xfrm>
        </p:spPr>
        <p:txBody>
          <a:bodyPr/>
          <a:lstStyle/>
          <a:p>
            <a:r>
              <a:rPr lang="en-US" sz="2400" b="1" dirty="0" smtClean="0"/>
              <a:t>Farsight itself </a:t>
            </a:r>
            <a:r>
              <a:rPr lang="en-US" sz="2400" dirty="0" smtClean="0"/>
              <a:t>uses SIE: we us data from SIE for DNSDB (our passive DNS product), as well as for other Farsight products</a:t>
            </a:r>
          </a:p>
          <a:p>
            <a:r>
              <a:rPr lang="en-US" sz="2400" dirty="0"/>
              <a:t>W</a:t>
            </a:r>
            <a:r>
              <a:rPr lang="en-US" sz="2400" dirty="0" smtClean="0"/>
              <a:t>e also sell access to SIE to </a:t>
            </a:r>
            <a:r>
              <a:rPr lang="en-US" sz="2400" b="1" dirty="0" smtClean="0"/>
              <a:t>vetted commercial customers </a:t>
            </a:r>
            <a:r>
              <a:rPr lang="en-US" sz="2400" dirty="0" smtClean="0"/>
              <a:t>(but this is not a sales spiel and I'm not a sales guy). </a:t>
            </a:r>
          </a:p>
          <a:p>
            <a:r>
              <a:rPr lang="en-US" sz="2400" dirty="0" smtClean="0"/>
              <a:t>If you are a </a:t>
            </a:r>
            <a:r>
              <a:rPr lang="en-US" sz="2400" b="1" dirty="0" smtClean="0"/>
              <a:t>higher education institution </a:t>
            </a:r>
            <a:r>
              <a:rPr lang="en-US" sz="2400" dirty="0" smtClean="0"/>
              <a:t>and potentially interested in SIE access for </a:t>
            </a:r>
            <a:r>
              <a:rPr lang="en-US" sz="2400" u="sng" dirty="0" smtClean="0"/>
              <a:t>operational</a:t>
            </a:r>
            <a:r>
              <a:rPr lang="en-US" sz="2400" dirty="0" smtClean="0"/>
              <a:t> security purposes, drop me a note and I'll be happy to connect you with the right folks, </a:t>
            </a:r>
            <a:r>
              <a:rPr lang="en-US" sz="2400" b="1" dirty="0" smtClean="0"/>
              <a:t>particularly if you're a member of a higher education cyber security trust community </a:t>
            </a:r>
            <a:r>
              <a:rPr lang="en-US" sz="2400" dirty="0" smtClean="0"/>
              <a:t>or you'd like to talk about </a:t>
            </a:r>
            <a:r>
              <a:rPr lang="en-US" sz="2400" b="1" dirty="0" smtClean="0"/>
              <a:t>potentially trading data for discounted access.</a:t>
            </a:r>
            <a:endParaRPr lang="en-US" sz="2400" dirty="0"/>
          </a:p>
          <a:p>
            <a:r>
              <a:rPr lang="en-US" sz="2400" b="1" dirty="0">
                <a:solidFill>
                  <a:srgbClr val="FF0000"/>
                </a:solidFill>
              </a:rPr>
              <a:t>Approved academic </a:t>
            </a:r>
            <a:r>
              <a:rPr lang="en-US" sz="2400" b="1" dirty="0" smtClean="0">
                <a:solidFill>
                  <a:srgbClr val="FF0000"/>
                </a:solidFill>
              </a:rPr>
              <a:t>researchers (vetted </a:t>
            </a:r>
            <a:r>
              <a:rPr lang="en-US" sz="2400" b="1" dirty="0">
                <a:solidFill>
                  <a:srgbClr val="FF0000"/>
                </a:solidFill>
              </a:rPr>
              <a:t>faculty and grad student </a:t>
            </a:r>
            <a:r>
              <a:rPr lang="en-US" sz="2400" b="1" dirty="0" smtClean="0">
                <a:solidFill>
                  <a:srgbClr val="FF0000"/>
                </a:solidFill>
              </a:rPr>
              <a:t>researchers) </a:t>
            </a:r>
            <a:r>
              <a:rPr lang="en-US" sz="2400" b="1" dirty="0">
                <a:solidFill>
                  <a:srgbClr val="FF0000"/>
                </a:solidFill>
              </a:rPr>
              <a:t>can request </a:t>
            </a:r>
            <a:r>
              <a:rPr lang="en-US" sz="2400" b="1" dirty="0" smtClean="0">
                <a:solidFill>
                  <a:srgbClr val="FF0000"/>
                </a:solidFill>
              </a:rPr>
              <a:t>FREE </a:t>
            </a:r>
            <a:r>
              <a:rPr lang="en-US" sz="2400" b="1" dirty="0">
                <a:solidFill>
                  <a:srgbClr val="FF0000"/>
                </a:solidFill>
              </a:rPr>
              <a:t>(or, in some cases, cost-recovery-only) </a:t>
            </a:r>
            <a:r>
              <a:rPr lang="en-US" sz="2400" b="1" dirty="0" smtClean="0">
                <a:solidFill>
                  <a:srgbClr val="FF0000"/>
                </a:solidFill>
              </a:rPr>
              <a:t>access </a:t>
            </a:r>
            <a:r>
              <a:rPr lang="en-US" sz="2400" b="1" dirty="0">
                <a:solidFill>
                  <a:srgbClr val="FF0000"/>
                </a:solidFill>
              </a:rPr>
              <a:t>to SIE for </a:t>
            </a:r>
            <a:r>
              <a:rPr lang="en-US" sz="2400" b="1" u="sng" dirty="0">
                <a:solidFill>
                  <a:srgbClr val="FF0000"/>
                </a:solidFill>
              </a:rPr>
              <a:t>research </a:t>
            </a:r>
            <a:r>
              <a:rPr lang="en-US" sz="2400" b="1" u="sng" dirty="0" smtClean="0">
                <a:solidFill>
                  <a:srgbClr val="FF0000"/>
                </a:solidFill>
              </a:rPr>
              <a:t>purposes</a:t>
            </a:r>
            <a:r>
              <a:rPr lang="en-US" sz="2400" b="1" dirty="0" smtClean="0">
                <a:solidFill>
                  <a:srgbClr val="FF0000"/>
                </a:solidFill>
              </a:rPr>
              <a:t>. </a:t>
            </a:r>
            <a:r>
              <a:rPr lang="en-US" sz="2400" b="1" dirty="0">
                <a:solidFill>
                  <a:srgbClr val="FF0000"/>
                </a:solidFill>
              </a:rPr>
              <a:t>This SIE option </a:t>
            </a:r>
            <a:r>
              <a:rPr lang="en-US" sz="2400" b="1" dirty="0" smtClean="0">
                <a:solidFill>
                  <a:srgbClr val="FF0000"/>
                </a:solidFill>
              </a:rPr>
              <a:t>is</a:t>
            </a:r>
            <a:r>
              <a:rPr lang="en-US" sz="2400" b="1" dirty="0">
                <a:solidFill>
                  <a:srgbClr val="FF0000"/>
                </a:solidFill>
              </a:rPr>
              <a:t>, and has been, grossly </a:t>
            </a:r>
            <a:r>
              <a:rPr lang="en-US" sz="2400" b="1" dirty="0" smtClean="0">
                <a:solidFill>
                  <a:srgbClr val="FF0000"/>
                </a:solidFill>
              </a:rPr>
              <a:t>underutilized IMO. I'd </a:t>
            </a:r>
            <a:r>
              <a:rPr lang="en-US" sz="2400" b="1" dirty="0">
                <a:solidFill>
                  <a:srgbClr val="FF0000"/>
                </a:solidFill>
              </a:rPr>
              <a:t>like to fix that</a:t>
            </a:r>
            <a:r>
              <a:rPr lang="en-US" sz="2400" b="1" dirty="0" smtClean="0">
                <a:solidFill>
                  <a:srgbClr val="FF0000"/>
                </a:solidFill>
              </a:rPr>
              <a:t>.</a:t>
            </a:r>
            <a:endParaRPr lang="en-US" sz="2400" b="1" dirty="0">
              <a:solidFill>
                <a:srgbClr val="FF0000"/>
              </a:solidFill>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11</a:t>
            </a:fld>
            <a:endParaRPr lang="en-US"/>
          </a:p>
        </p:txBody>
      </p:sp>
    </p:spTree>
    <p:extLst>
      <p:ext uri="{BB962C8B-B14F-4D97-AF65-F5344CB8AC3E}">
        <p14:creationId xmlns:p14="http://schemas.microsoft.com/office/powerpoint/2010/main" val="7137536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321"/>
            <a:ext cx="8229600" cy="482567"/>
          </a:xfrm>
        </p:spPr>
        <p:txBody>
          <a:bodyPr>
            <a:normAutofit/>
          </a:bodyPr>
          <a:lstStyle/>
          <a:p>
            <a:r>
              <a:rPr lang="en-US" sz="3200" b="1" dirty="0"/>
              <a:t>Dipping A </a:t>
            </a:r>
            <a:r>
              <a:rPr lang="en-US" sz="3200" b="1" dirty="0" smtClean="0"/>
              <a:t>Bucket vs. Running a Hydro Plant </a:t>
            </a:r>
            <a:endParaRPr lang="en-US" sz="3200" b="1" dirty="0"/>
          </a:p>
        </p:txBody>
      </p:sp>
      <p:sp>
        <p:nvSpPr>
          <p:cNvPr id="3" name="Content Placeholder 2"/>
          <p:cNvSpPr>
            <a:spLocks noGrp="1"/>
          </p:cNvSpPr>
          <p:nvPr>
            <p:ph idx="1"/>
          </p:nvPr>
        </p:nvSpPr>
        <p:spPr>
          <a:xfrm>
            <a:off x="205965" y="649802"/>
            <a:ext cx="8753524" cy="6025861"/>
          </a:xfrm>
        </p:spPr>
        <p:txBody>
          <a:bodyPr/>
          <a:lstStyle/>
          <a:p>
            <a:r>
              <a:rPr lang="en-US" sz="2400" dirty="0" smtClean="0"/>
              <a:t>Let's get back to batch vs. flow...</a:t>
            </a:r>
          </a:p>
          <a:p>
            <a:r>
              <a:rPr lang="en-US" sz="2400" dirty="0" smtClean="0"/>
              <a:t>Most statisticians are used to working with </a:t>
            </a:r>
            <a:r>
              <a:rPr lang="en-US" sz="2400" b="1" dirty="0" smtClean="0"/>
              <a:t>samples.</a:t>
            </a:r>
            <a:r>
              <a:rPr lang="en-US" sz="2400" dirty="0" smtClean="0"/>
              <a:t> Taking a sample his is analogous to dipping a bucket into a river and pulling out some water.</a:t>
            </a:r>
            <a:r>
              <a:rPr lang="en-US" sz="2400" dirty="0"/>
              <a:t> </a:t>
            </a:r>
            <a:r>
              <a:rPr lang="en-US" sz="2400" dirty="0" smtClean="0"/>
              <a:t>If you like "dipping buckets," </a:t>
            </a:r>
            <a:r>
              <a:rPr lang="en-US" sz="2400" dirty="0"/>
              <a:t>y</a:t>
            </a:r>
            <a:r>
              <a:rPr lang="en-US" sz="2400" dirty="0" smtClean="0"/>
              <a:t>ou can still do so at SIE: we make it easy to extract and save a sample of SIE data and then process it as you normally would. For example, for one paper, I took roughly 30 million observations from the SIE "DNS Changes" channel during a 24 hour period ending May 22</a:t>
            </a:r>
            <a:r>
              <a:rPr lang="en-US" sz="2400" baseline="30000" dirty="0" smtClean="0"/>
              <a:t>nd</a:t>
            </a:r>
            <a:r>
              <a:rPr lang="en-US" sz="2400" dirty="0" smtClean="0"/>
              <a:t>, 2015. (Dividing that out, on average that's about 360 </a:t>
            </a:r>
            <a:r>
              <a:rPr lang="en-US" sz="2400" dirty="0" err="1" smtClean="0"/>
              <a:t>obs</a:t>
            </a:r>
            <a:r>
              <a:rPr lang="en-US" sz="2400" dirty="0" smtClean="0"/>
              <a:t>/second).</a:t>
            </a:r>
            <a:endParaRPr lang="en-US" sz="2400" dirty="0">
              <a:solidFill>
                <a:srgbClr val="000000"/>
              </a:solidFill>
            </a:endParaRPr>
          </a:p>
          <a:p>
            <a:r>
              <a:rPr lang="en-US" sz="2400" dirty="0" smtClean="0">
                <a:solidFill>
                  <a:srgbClr val="000000"/>
                </a:solidFill>
              </a:rPr>
              <a:t>However, the </a:t>
            </a:r>
            <a:r>
              <a:rPr lang="en-US" sz="2400" u="sng" dirty="0" smtClean="0">
                <a:solidFill>
                  <a:srgbClr val="000000"/>
                </a:solidFill>
              </a:rPr>
              <a:t>real challenge</a:t>
            </a:r>
            <a:r>
              <a:rPr lang="en-US" sz="2400" dirty="0" smtClean="0">
                <a:solidFill>
                  <a:srgbClr val="000000"/>
                </a:solidFill>
              </a:rPr>
              <a:t> is getting to the point where you can comfortably harness a </a:t>
            </a:r>
            <a:r>
              <a:rPr lang="en-US" sz="2400" u="sng" dirty="0" smtClean="0">
                <a:solidFill>
                  <a:srgbClr val="000000"/>
                </a:solidFill>
              </a:rPr>
              <a:t>continual</a:t>
            </a:r>
            <a:r>
              <a:rPr lang="en-US" sz="2400" dirty="0" smtClean="0">
                <a:solidFill>
                  <a:srgbClr val="000000"/>
                </a:solidFill>
              </a:rPr>
              <a:t> stream of data at scale, much in the way that a hydroelectric plant routinely/continually uses the huge volume of water surging through its penstocks.</a:t>
            </a:r>
          </a:p>
          <a:p>
            <a:r>
              <a:rPr lang="en-US" sz="2400" b="1" dirty="0"/>
              <a:t>Today's talk is really about beginning to make that paradigm shift, going from </a:t>
            </a:r>
            <a:r>
              <a:rPr lang="en-US" sz="2400" b="1" dirty="0" smtClean="0"/>
              <a:t>dipping a bucket to emulating Bonneville.</a:t>
            </a:r>
            <a:endParaRPr lang="en-US" sz="2400" b="1" dirty="0"/>
          </a:p>
        </p:txBody>
      </p:sp>
      <p:sp>
        <p:nvSpPr>
          <p:cNvPr id="4" name="Slide Number Placeholder 3"/>
          <p:cNvSpPr>
            <a:spLocks noGrp="1"/>
          </p:cNvSpPr>
          <p:nvPr>
            <p:ph type="sldNum" sz="quarter" idx="12"/>
          </p:nvPr>
        </p:nvSpPr>
        <p:spPr/>
        <p:txBody>
          <a:bodyPr/>
          <a:lstStyle/>
          <a:p>
            <a:fld id="{44635781-039F-F445-AEE5-B784B11AE184}" type="slidenum">
              <a:rPr lang="en-US" smtClean="0"/>
              <a:t>12</a:t>
            </a:fld>
            <a:endParaRPr lang="en-US"/>
          </a:p>
        </p:txBody>
      </p:sp>
    </p:spTree>
    <p:extLst>
      <p:ext uri="{BB962C8B-B14F-4D97-AF65-F5344CB8AC3E}">
        <p14:creationId xmlns:p14="http://schemas.microsoft.com/office/powerpoint/2010/main" val="407450104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63471"/>
            <a:ext cx="7772400" cy="1470025"/>
          </a:xfrm>
        </p:spPr>
        <p:txBody>
          <a:bodyPr>
            <a:normAutofit/>
          </a:bodyPr>
          <a:lstStyle/>
          <a:p>
            <a:pPr algn="l"/>
            <a:r>
              <a:rPr lang="en-US" sz="3200" b="1" dirty="0" smtClean="0"/>
              <a:t>II. Batch vs. Flow In Everyday Life, and</a:t>
            </a:r>
            <a:br>
              <a:rPr lang="en-US" sz="3200" b="1" dirty="0" smtClean="0"/>
            </a:br>
            <a:r>
              <a:rPr lang="en-US" sz="3200" b="1" dirty="0" smtClean="0"/>
              <a:t>In Data-Driven Cyber Security Operations</a:t>
            </a:r>
            <a:endParaRPr lang="en-US" sz="3200" b="1" dirty="0"/>
          </a:p>
        </p:txBody>
      </p:sp>
    </p:spTree>
    <p:extLst>
      <p:ext uri="{BB962C8B-B14F-4D97-AF65-F5344CB8AC3E}">
        <p14:creationId xmlns:p14="http://schemas.microsoft.com/office/powerpoint/2010/main" val="121782782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89"/>
            <a:ext cx="8229600" cy="686443"/>
          </a:xfrm>
        </p:spPr>
        <p:txBody>
          <a:bodyPr>
            <a:normAutofit/>
          </a:bodyPr>
          <a:lstStyle/>
          <a:p>
            <a:r>
              <a:rPr lang="en-US" sz="3200" b="1" dirty="0" smtClean="0"/>
              <a:t>Batch vs. Flow Processes in </a:t>
            </a:r>
            <a:r>
              <a:rPr lang="en-US" sz="3200" b="1" u="sng" dirty="0" smtClean="0"/>
              <a:t>Everyday Life</a:t>
            </a:r>
            <a:endParaRPr lang="en-US" sz="3200" b="1" u="sng" dirty="0"/>
          </a:p>
        </p:txBody>
      </p:sp>
      <p:sp>
        <p:nvSpPr>
          <p:cNvPr id="3" name="Content Placeholder 2"/>
          <p:cNvSpPr>
            <a:spLocks noGrp="1"/>
          </p:cNvSpPr>
          <p:nvPr>
            <p:ph idx="1"/>
          </p:nvPr>
        </p:nvSpPr>
        <p:spPr>
          <a:xfrm>
            <a:off x="205965" y="978182"/>
            <a:ext cx="8753524" cy="5697481"/>
          </a:xfrm>
        </p:spPr>
        <p:txBody>
          <a:bodyPr/>
          <a:lstStyle/>
          <a:p>
            <a:r>
              <a:rPr lang="en-US" sz="2400" b="1" dirty="0" smtClean="0"/>
              <a:t>Batch Process: </a:t>
            </a:r>
            <a:r>
              <a:rPr lang="en-US" sz="2400" dirty="0" smtClean="0"/>
              <a:t>A dairy makes a batch of vanilla ice cream, then a batch of chocolate chip cookie dough, then a batch of chocolate, then a batch of strawberry, ... </a:t>
            </a:r>
            <a:endParaRPr lang="en-US" sz="2400" dirty="0"/>
          </a:p>
          <a:p>
            <a:r>
              <a:rPr lang="en-US" sz="2400" dirty="0" smtClean="0"/>
              <a:t>A shoe factory makes a batch of running shoes, then a batch of loafers, then a batch of work boots, then a batch of cowboy boots</a:t>
            </a:r>
          </a:p>
          <a:p>
            <a:r>
              <a:rPr lang="en-US" sz="2400" dirty="0" smtClean="0"/>
              <a:t>A tanker truck load of acetone gets delivered to its purchaser.</a:t>
            </a:r>
            <a:br>
              <a:rPr lang="en-US" sz="2400" dirty="0" smtClean="0"/>
            </a:br>
            <a:endParaRPr lang="en-US" sz="2400" dirty="0"/>
          </a:p>
          <a:p>
            <a:r>
              <a:rPr lang="en-US" sz="2400" b="1" dirty="0" smtClean="0"/>
              <a:t>Flow ("Continuous") Process:</a:t>
            </a:r>
            <a:r>
              <a:rPr lang="en-US" sz="2400" dirty="0" smtClean="0"/>
              <a:t> A petroleum refinery continually produces unleaded gasoline for passenger cars, diesel fuel for home heating and diesel vehicles, asphalt for paving, etc.</a:t>
            </a:r>
          </a:p>
          <a:p>
            <a:r>
              <a:rPr lang="en-US" sz="2400" dirty="0" smtClean="0"/>
              <a:t>A water purification plant continually processes water from a reservoir for distribution to homes and businesses.</a:t>
            </a:r>
          </a:p>
          <a:p>
            <a:r>
              <a:rPr lang="en-US" sz="2400" dirty="0" smtClean="0"/>
              <a:t>A pipeline delivers natural gas for use in industrial processes and use in home gas appliances (water heaters, furnaces, ranges, etc.)</a:t>
            </a:r>
          </a:p>
        </p:txBody>
      </p:sp>
      <p:sp>
        <p:nvSpPr>
          <p:cNvPr id="4" name="Slide Number Placeholder 3"/>
          <p:cNvSpPr>
            <a:spLocks noGrp="1"/>
          </p:cNvSpPr>
          <p:nvPr>
            <p:ph type="sldNum" sz="quarter" idx="12"/>
          </p:nvPr>
        </p:nvSpPr>
        <p:spPr/>
        <p:txBody>
          <a:bodyPr/>
          <a:lstStyle/>
          <a:p>
            <a:fld id="{44635781-039F-F445-AEE5-B784B11AE184}" type="slidenum">
              <a:rPr lang="en-US" smtClean="0"/>
              <a:t>14</a:t>
            </a:fld>
            <a:endParaRPr lang="en-US"/>
          </a:p>
        </p:txBody>
      </p:sp>
    </p:spTree>
    <p:extLst>
      <p:ext uri="{BB962C8B-B14F-4D97-AF65-F5344CB8AC3E}">
        <p14:creationId xmlns:p14="http://schemas.microsoft.com/office/powerpoint/2010/main" val="56250681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450"/>
            <a:ext cx="8229600" cy="549155"/>
          </a:xfrm>
        </p:spPr>
        <p:txBody>
          <a:bodyPr>
            <a:normAutofit/>
          </a:bodyPr>
          <a:lstStyle/>
          <a:p>
            <a:r>
              <a:rPr lang="en-US" sz="3200" b="1" dirty="0" smtClean="0"/>
              <a:t>Why Choose Flow? Why Choose Batch?</a:t>
            </a:r>
            <a:endParaRPr lang="en-US" sz="3200" b="1" dirty="0"/>
          </a:p>
        </p:txBody>
      </p:sp>
      <p:sp>
        <p:nvSpPr>
          <p:cNvPr id="4" name="Text Placeholder 3"/>
          <p:cNvSpPr>
            <a:spLocks noGrp="1"/>
          </p:cNvSpPr>
          <p:nvPr>
            <p:ph type="body" idx="1"/>
          </p:nvPr>
        </p:nvSpPr>
        <p:spPr>
          <a:xfrm>
            <a:off x="223129" y="1003924"/>
            <a:ext cx="4274259" cy="403285"/>
          </a:xfrm>
        </p:spPr>
        <p:txBody>
          <a:bodyPr>
            <a:noAutofit/>
          </a:bodyPr>
          <a:lstStyle/>
          <a:p>
            <a:pPr algn="ctr"/>
            <a:r>
              <a:rPr lang="en-US" sz="3200" dirty="0" smtClean="0"/>
              <a:t>Flow</a:t>
            </a:r>
            <a:endParaRPr lang="en-US" sz="3200" dirty="0"/>
          </a:p>
        </p:txBody>
      </p:sp>
      <p:sp>
        <p:nvSpPr>
          <p:cNvPr id="3" name="Content Placeholder 2"/>
          <p:cNvSpPr>
            <a:spLocks noGrp="1"/>
          </p:cNvSpPr>
          <p:nvPr>
            <p:ph sz="half" idx="2"/>
          </p:nvPr>
        </p:nvSpPr>
        <p:spPr>
          <a:xfrm>
            <a:off x="223129" y="1613141"/>
            <a:ext cx="4274259" cy="4993877"/>
          </a:xfrm>
        </p:spPr>
        <p:txBody>
          <a:bodyPr/>
          <a:lstStyle/>
          <a:p>
            <a:r>
              <a:rPr lang="en-US" b="1" dirty="0" smtClean="0"/>
              <a:t>(Usually) dedicated facilities</a:t>
            </a:r>
          </a:p>
          <a:p>
            <a:r>
              <a:rPr lang="en-US" b="1" dirty="0" smtClean="0"/>
              <a:t>Long planning horizon with</a:t>
            </a:r>
            <a:r>
              <a:rPr lang="en-US" b="1" dirty="0"/>
              <a:t> </a:t>
            </a:r>
            <a:r>
              <a:rPr lang="en-US" b="1" dirty="0" smtClean="0"/>
              <a:t>readily predictable demand</a:t>
            </a:r>
          </a:p>
          <a:p>
            <a:r>
              <a:rPr lang="en-US" b="1" dirty="0"/>
              <a:t>Broad user </a:t>
            </a:r>
            <a:r>
              <a:rPr lang="en-US" b="1" dirty="0" smtClean="0"/>
              <a:t>base</a:t>
            </a:r>
            <a:endParaRPr lang="en-US" b="1" dirty="0"/>
          </a:p>
          <a:p>
            <a:r>
              <a:rPr lang="en-US" dirty="0" smtClean="0"/>
              <a:t>High volume, low margin</a:t>
            </a:r>
          </a:p>
          <a:p>
            <a:r>
              <a:rPr lang="en-US" dirty="0" smtClean="0"/>
              <a:t>Few (regulated?) producers </a:t>
            </a:r>
          </a:p>
          <a:p>
            <a:r>
              <a:rPr lang="en-US" dirty="0" smtClean="0"/>
              <a:t>High change costs (e.g., </a:t>
            </a:r>
            <a:br>
              <a:rPr lang="en-US" dirty="0" smtClean="0"/>
            </a:br>
            <a:r>
              <a:rPr lang="en-US" dirty="0" smtClean="0"/>
              <a:t>"build a new petroleum fractioning plant")</a:t>
            </a:r>
            <a:endParaRPr lang="en-US" dirty="0"/>
          </a:p>
          <a:p>
            <a:r>
              <a:rPr lang="en-US" b="1" dirty="0" smtClean="0"/>
              <a:t>Produce for</a:t>
            </a:r>
            <a:r>
              <a:rPr lang="en-US" b="1" dirty="0"/>
              <a:t> </a:t>
            </a:r>
            <a:r>
              <a:rPr lang="en-US" b="1" dirty="0" smtClean="0"/>
              <a:t>immediate-use (typically </a:t>
            </a:r>
            <a:r>
              <a:rPr lang="en-US" b="1" u="sng" dirty="0" smtClean="0"/>
              <a:t>little inventory</a:t>
            </a:r>
            <a:r>
              <a:rPr lang="en-US" b="1" dirty="0" smtClean="0"/>
              <a:t>)</a:t>
            </a:r>
          </a:p>
          <a:p>
            <a:r>
              <a:rPr lang="en-US" b="1" u="sng" dirty="0" smtClean="0"/>
              <a:t>Monitored in real-time</a:t>
            </a:r>
          </a:p>
          <a:p>
            <a:endParaRPr lang="en-US" dirty="0" smtClean="0"/>
          </a:p>
        </p:txBody>
      </p:sp>
      <p:sp>
        <p:nvSpPr>
          <p:cNvPr id="5" name="Text Placeholder 4"/>
          <p:cNvSpPr>
            <a:spLocks noGrp="1"/>
          </p:cNvSpPr>
          <p:nvPr>
            <p:ph type="body" sz="quarter" idx="3"/>
          </p:nvPr>
        </p:nvSpPr>
        <p:spPr>
          <a:xfrm>
            <a:off x="4645025" y="1003924"/>
            <a:ext cx="4041775" cy="403285"/>
          </a:xfrm>
        </p:spPr>
        <p:txBody>
          <a:bodyPr>
            <a:noAutofit/>
          </a:bodyPr>
          <a:lstStyle/>
          <a:p>
            <a:pPr algn="ctr"/>
            <a:r>
              <a:rPr lang="en-US" sz="3200" dirty="0" smtClean="0"/>
              <a:t>Batch</a:t>
            </a:r>
            <a:endParaRPr lang="en-US" sz="3200" dirty="0"/>
          </a:p>
        </p:txBody>
      </p:sp>
      <p:sp>
        <p:nvSpPr>
          <p:cNvPr id="6" name="Content Placeholder 5"/>
          <p:cNvSpPr>
            <a:spLocks noGrp="1"/>
          </p:cNvSpPr>
          <p:nvPr>
            <p:ph sz="quarter" idx="4"/>
          </p:nvPr>
        </p:nvSpPr>
        <p:spPr>
          <a:xfrm>
            <a:off x="4645025" y="1613141"/>
            <a:ext cx="4314464" cy="4993878"/>
          </a:xfrm>
        </p:spPr>
        <p:txBody>
          <a:bodyPr/>
          <a:lstStyle/>
          <a:p>
            <a:r>
              <a:rPr lang="en-US" b="1" dirty="0"/>
              <a:t>G</a:t>
            </a:r>
            <a:r>
              <a:rPr lang="en-US" b="1" dirty="0" smtClean="0"/>
              <a:t>eneral purpose facilities</a:t>
            </a:r>
          </a:p>
          <a:p>
            <a:r>
              <a:rPr lang="en-US" b="1" dirty="0" smtClean="0"/>
              <a:t>Uncertain demand/</a:t>
            </a:r>
            <a:r>
              <a:rPr lang="en-US" b="1" i="1" dirty="0" smtClean="0"/>
              <a:t>ad hoc </a:t>
            </a:r>
            <a:r>
              <a:rPr lang="en-US" b="1" dirty="0" smtClean="0"/>
              <a:t>market ("this year's style...")</a:t>
            </a:r>
            <a:endParaRPr lang="en-US" b="1" i="1" dirty="0" smtClean="0"/>
          </a:p>
          <a:p>
            <a:r>
              <a:rPr lang="en-US" b="1" dirty="0" smtClean="0"/>
              <a:t>Diverse user requirements</a:t>
            </a:r>
            <a:endParaRPr lang="en-US" b="1" dirty="0"/>
          </a:p>
          <a:p>
            <a:r>
              <a:rPr lang="en-US" dirty="0" smtClean="0"/>
              <a:t>Low volume, high(</a:t>
            </a:r>
            <a:r>
              <a:rPr lang="en-US" dirty="0" err="1" smtClean="0"/>
              <a:t>er</a:t>
            </a:r>
            <a:r>
              <a:rPr lang="en-US" dirty="0" smtClean="0"/>
              <a:t>) margin</a:t>
            </a:r>
          </a:p>
          <a:p>
            <a:r>
              <a:rPr lang="en-US" dirty="0" smtClean="0"/>
              <a:t>Many potential competitors</a:t>
            </a:r>
            <a:endParaRPr lang="en-US" dirty="0"/>
          </a:p>
          <a:p>
            <a:r>
              <a:rPr lang="en-US" dirty="0" smtClean="0"/>
              <a:t>Low change costs (e.g.,</a:t>
            </a:r>
            <a:br>
              <a:rPr lang="en-US" dirty="0" smtClean="0"/>
            </a:br>
            <a:r>
              <a:rPr lang="en-US" dirty="0" smtClean="0"/>
              <a:t>"hose out the mixer, then start up a batch of chocolate")</a:t>
            </a:r>
          </a:p>
          <a:p>
            <a:r>
              <a:rPr lang="en-US" b="1" dirty="0" smtClean="0"/>
              <a:t>Produce for</a:t>
            </a:r>
            <a:r>
              <a:rPr lang="en-US" b="1" dirty="0"/>
              <a:t> </a:t>
            </a:r>
            <a:r>
              <a:rPr lang="en-US" b="1" dirty="0" smtClean="0"/>
              <a:t>inventory</a:t>
            </a:r>
            <a:endParaRPr lang="en-US" b="1" dirty="0"/>
          </a:p>
          <a:p>
            <a:r>
              <a:rPr lang="en-US" b="1" u="sng" dirty="0" smtClean="0"/>
              <a:t>Quality control stats may be run on a per-batch basis</a:t>
            </a:r>
          </a:p>
        </p:txBody>
      </p:sp>
      <p:sp>
        <p:nvSpPr>
          <p:cNvPr id="7" name="Slide Number Placeholder 6"/>
          <p:cNvSpPr>
            <a:spLocks noGrp="1"/>
          </p:cNvSpPr>
          <p:nvPr>
            <p:ph type="sldNum" sz="quarter" idx="12"/>
          </p:nvPr>
        </p:nvSpPr>
        <p:spPr/>
        <p:txBody>
          <a:bodyPr/>
          <a:lstStyle/>
          <a:p>
            <a:fld id="{44635781-039F-F445-AEE5-B784B11AE184}" type="slidenum">
              <a:rPr lang="en-US" smtClean="0"/>
              <a:t>15</a:t>
            </a:fld>
            <a:endParaRPr lang="en-US"/>
          </a:p>
        </p:txBody>
      </p:sp>
    </p:spTree>
    <p:extLst>
      <p:ext uri="{BB962C8B-B14F-4D97-AF65-F5344CB8AC3E}">
        <p14:creationId xmlns:p14="http://schemas.microsoft.com/office/powerpoint/2010/main" val="237963334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480510"/>
          </a:xfrm>
        </p:spPr>
        <p:txBody>
          <a:bodyPr>
            <a:normAutofit/>
          </a:bodyPr>
          <a:lstStyle/>
          <a:p>
            <a:r>
              <a:rPr lang="en-US" sz="3200" b="1" dirty="0" smtClean="0"/>
              <a:t>Objective of Monitoring/Quality Control In Real Life</a:t>
            </a:r>
            <a:endParaRPr lang="en-US" sz="3200" b="1" u="sng" dirty="0"/>
          </a:p>
        </p:txBody>
      </p:sp>
      <p:sp>
        <p:nvSpPr>
          <p:cNvPr id="3" name="Content Placeholder 2"/>
          <p:cNvSpPr>
            <a:spLocks noGrp="1"/>
          </p:cNvSpPr>
          <p:nvPr>
            <p:ph idx="1"/>
          </p:nvPr>
        </p:nvSpPr>
        <p:spPr>
          <a:xfrm>
            <a:off x="205965" y="789410"/>
            <a:ext cx="8753524" cy="5886253"/>
          </a:xfrm>
        </p:spPr>
        <p:txBody>
          <a:bodyPr/>
          <a:lstStyle/>
          <a:p>
            <a:r>
              <a:rPr lang="en-US" sz="2400" dirty="0" smtClean="0"/>
              <a:t>Whether you're doing continuous monitoring of a flow process, or computing per-batch stats for a batch processes, the objective in real life is typically the same</a:t>
            </a:r>
            <a:r>
              <a:rPr lang="en-US" sz="2400" b="1" dirty="0" smtClean="0"/>
              <a:t>: you want to quickly catch anything that's anomalous or "out-of-spec."</a:t>
            </a:r>
          </a:p>
          <a:p>
            <a:r>
              <a:rPr lang="en-US" sz="2400" dirty="0" smtClean="0"/>
              <a:t>Parts that are dimensionally incorrect due to operator error or tool wear, for example, may end up having to be scrapped.</a:t>
            </a:r>
            <a:r>
              <a:rPr lang="en-US" sz="2400" dirty="0"/>
              <a:t> </a:t>
            </a:r>
            <a:r>
              <a:rPr lang="en-US" sz="2400" dirty="0" smtClean="0"/>
              <a:t>Obviously you want to minimize the number of parts you need to rework or junk.</a:t>
            </a:r>
          </a:p>
          <a:p>
            <a:r>
              <a:rPr lang="en-US" sz="2400" dirty="0" smtClean="0"/>
              <a:t>Processes that are not running as expected may need to be quickly corrected to prevent production of defective products or damage to the production facility itself. For example, it's really bad if water flows through a water treatment plant without the right levels of purifying chemicals.</a:t>
            </a:r>
          </a:p>
          <a:p>
            <a:r>
              <a:rPr lang="en-US" sz="2400" dirty="0" smtClean="0"/>
              <a:t>That's thinking about "real life" processes. What about the data-driven cyber security case?</a:t>
            </a:r>
          </a:p>
        </p:txBody>
      </p:sp>
      <p:sp>
        <p:nvSpPr>
          <p:cNvPr id="4" name="Slide Number Placeholder 3"/>
          <p:cNvSpPr>
            <a:spLocks noGrp="1"/>
          </p:cNvSpPr>
          <p:nvPr>
            <p:ph type="sldNum" sz="quarter" idx="12"/>
          </p:nvPr>
        </p:nvSpPr>
        <p:spPr/>
        <p:txBody>
          <a:bodyPr/>
          <a:lstStyle/>
          <a:p>
            <a:fld id="{44635781-039F-F445-AEE5-B784B11AE184}" type="slidenum">
              <a:rPr lang="en-US" smtClean="0"/>
              <a:t>16</a:t>
            </a:fld>
            <a:endParaRPr lang="en-US" dirty="0"/>
          </a:p>
        </p:txBody>
      </p:sp>
    </p:spTree>
    <p:extLst>
      <p:ext uri="{BB962C8B-B14F-4D97-AF65-F5344CB8AC3E}">
        <p14:creationId xmlns:p14="http://schemas.microsoft.com/office/powerpoint/2010/main" val="233769748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480510"/>
          </a:xfrm>
        </p:spPr>
        <p:txBody>
          <a:bodyPr>
            <a:normAutofit/>
          </a:bodyPr>
          <a:lstStyle/>
          <a:p>
            <a:r>
              <a:rPr lang="en-US" sz="3200" b="1" dirty="0" smtClean="0"/>
              <a:t>Batch vs. Flow WRT Collecting </a:t>
            </a:r>
            <a:r>
              <a:rPr lang="en-US" sz="3200" b="1" u="sng" dirty="0" smtClean="0"/>
              <a:t>Cyber Security Data</a:t>
            </a:r>
            <a:endParaRPr lang="en-US" sz="3200" b="1" u="sng" dirty="0"/>
          </a:p>
        </p:txBody>
      </p:sp>
      <p:sp>
        <p:nvSpPr>
          <p:cNvPr id="3" name="Content Placeholder 2"/>
          <p:cNvSpPr>
            <a:spLocks noGrp="1"/>
          </p:cNvSpPr>
          <p:nvPr>
            <p:ph idx="1"/>
          </p:nvPr>
        </p:nvSpPr>
        <p:spPr>
          <a:xfrm>
            <a:off x="205965" y="789410"/>
            <a:ext cx="8753524" cy="5886253"/>
          </a:xfrm>
        </p:spPr>
        <p:txBody>
          <a:bodyPr/>
          <a:lstStyle/>
          <a:p>
            <a:r>
              <a:rPr lang="en-US" sz="2400" b="1" dirty="0" smtClean="0"/>
              <a:t>Batch Process: </a:t>
            </a:r>
            <a:r>
              <a:rPr lang="en-US" sz="2400" dirty="0" smtClean="0"/>
              <a:t>A  campus does a one-time scan of its network to identify vulnerable CCTV cameras exploitable by the </a:t>
            </a:r>
            <a:r>
              <a:rPr lang="en-US" sz="2400" dirty="0" err="1" smtClean="0"/>
              <a:t>Mirai</a:t>
            </a:r>
            <a:r>
              <a:rPr lang="en-US" sz="2400" dirty="0" smtClean="0"/>
              <a:t> botnet </a:t>
            </a:r>
            <a:br>
              <a:rPr lang="en-US" sz="2400" dirty="0" smtClean="0"/>
            </a:br>
            <a:r>
              <a:rPr lang="en-US" sz="2400" dirty="0" smtClean="0"/>
              <a:t>(https</a:t>
            </a:r>
            <a:r>
              <a:rPr lang="en-US" sz="2400" dirty="0"/>
              <a:t>://</a:t>
            </a:r>
            <a:r>
              <a:rPr lang="en-US" sz="2400" dirty="0" err="1"/>
              <a:t>www.incapsula.com</a:t>
            </a:r>
            <a:r>
              <a:rPr lang="en-US" sz="2400" dirty="0"/>
              <a:t>/blog/malware-analysis-</a:t>
            </a:r>
            <a:r>
              <a:rPr lang="en-US" sz="2400" dirty="0" err="1"/>
              <a:t>mirai</a:t>
            </a:r>
            <a:r>
              <a:rPr lang="en-US" sz="2400" dirty="0"/>
              <a:t>-</a:t>
            </a:r>
            <a:r>
              <a:rPr lang="en-US" sz="2400" dirty="0" err="1"/>
              <a:t>ddos-</a:t>
            </a:r>
            <a:r>
              <a:rPr lang="en-US" sz="2400" dirty="0" err="1" smtClean="0"/>
              <a:t>botnet.html</a:t>
            </a:r>
            <a:r>
              <a:rPr lang="en-US" sz="2400" dirty="0" smtClean="0"/>
              <a:t> )</a:t>
            </a:r>
            <a:endParaRPr lang="en-US" sz="2400" dirty="0"/>
          </a:p>
          <a:p>
            <a:r>
              <a:rPr lang="en-US" sz="2400" dirty="0" smtClean="0"/>
              <a:t>A daily </a:t>
            </a:r>
            <a:r>
              <a:rPr lang="en-US" sz="2400" dirty="0" err="1" smtClean="0"/>
              <a:t>cron</a:t>
            </a:r>
            <a:r>
              <a:rPr lang="en-US" sz="2400" dirty="0" smtClean="0"/>
              <a:t> job runs to summarize syslog files for distribution to relevant system administrators and the IT security department.</a:t>
            </a:r>
          </a:p>
          <a:p>
            <a:r>
              <a:rPr lang="en-US" sz="2400" dirty="0" smtClean="0"/>
              <a:t>A forensic review is performed on suspected compromised hosts.</a:t>
            </a:r>
            <a:endParaRPr lang="en-US" sz="2400" dirty="0"/>
          </a:p>
          <a:p>
            <a:r>
              <a:rPr lang="en-US" sz="2400" dirty="0" smtClean="0"/>
              <a:t>An </a:t>
            </a:r>
            <a:r>
              <a:rPr lang="en-US" sz="2400" dirty="0" err="1" smtClean="0"/>
              <a:t>Sflow</a:t>
            </a:r>
            <a:r>
              <a:rPr lang="en-US" sz="2400" dirty="0" smtClean="0"/>
              <a:t> probe is installed to diagnose a new tricky network issue.</a:t>
            </a:r>
            <a:endParaRPr lang="en-US" sz="2400" dirty="0"/>
          </a:p>
          <a:p>
            <a:r>
              <a:rPr lang="en-US" sz="2400" b="1" dirty="0" smtClean="0"/>
              <a:t>Flow ("Continuous") Process:</a:t>
            </a:r>
            <a:r>
              <a:rPr lang="en-US" sz="2400" dirty="0" smtClean="0"/>
              <a:t> An IDS passively monitors border traffic for anomalous traffic, generating alerts if a hit occurs.</a:t>
            </a:r>
          </a:p>
          <a:p>
            <a:r>
              <a:rPr lang="en-US" sz="2400" dirty="0" smtClean="0"/>
              <a:t>SNMP counters on network devices are continually polled to ensure that network traffic levels (packets/sec, octets/sec, etc.) are nominal, often updating </a:t>
            </a:r>
            <a:r>
              <a:rPr lang="en-US" sz="2400" dirty="0" err="1" smtClean="0"/>
              <a:t>RRDtool</a:t>
            </a:r>
            <a:r>
              <a:rPr lang="en-US" sz="2400" dirty="0" smtClean="0"/>
              <a:t> graphs with the results.</a:t>
            </a:r>
            <a:endParaRPr lang="en-US" sz="2400" dirty="0"/>
          </a:p>
          <a:p>
            <a:r>
              <a:rPr lang="en-US" sz="2400" dirty="0" smtClean="0"/>
              <a:t>Netflow data gets collected at the border and routinely archived.</a:t>
            </a:r>
          </a:p>
        </p:txBody>
      </p:sp>
      <p:sp>
        <p:nvSpPr>
          <p:cNvPr id="4" name="Slide Number Placeholder 3"/>
          <p:cNvSpPr>
            <a:spLocks noGrp="1"/>
          </p:cNvSpPr>
          <p:nvPr>
            <p:ph type="sldNum" sz="quarter" idx="12"/>
          </p:nvPr>
        </p:nvSpPr>
        <p:spPr/>
        <p:txBody>
          <a:bodyPr/>
          <a:lstStyle/>
          <a:p>
            <a:fld id="{44635781-039F-F445-AEE5-B784B11AE184}" type="slidenum">
              <a:rPr lang="en-US" smtClean="0"/>
              <a:t>17</a:t>
            </a:fld>
            <a:endParaRPr lang="en-US"/>
          </a:p>
        </p:txBody>
      </p:sp>
    </p:spTree>
    <p:extLst>
      <p:ext uri="{BB962C8B-B14F-4D97-AF65-F5344CB8AC3E}">
        <p14:creationId xmlns:p14="http://schemas.microsoft.com/office/powerpoint/2010/main" val="142999776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480510"/>
          </a:xfrm>
        </p:spPr>
        <p:txBody>
          <a:bodyPr>
            <a:normAutofit/>
          </a:bodyPr>
          <a:lstStyle/>
          <a:p>
            <a:r>
              <a:rPr lang="en-US" sz="3200" b="1" dirty="0" smtClean="0"/>
              <a:t>Why Monitor </a:t>
            </a:r>
            <a:r>
              <a:rPr lang="en-US" sz="3200" b="1" u="sng" dirty="0" smtClean="0"/>
              <a:t>Cyber Security Data?</a:t>
            </a:r>
            <a:endParaRPr lang="en-US" sz="3200" b="1" u="sng" dirty="0"/>
          </a:p>
        </p:txBody>
      </p:sp>
      <p:sp>
        <p:nvSpPr>
          <p:cNvPr id="3" name="Content Placeholder 2"/>
          <p:cNvSpPr>
            <a:spLocks noGrp="1"/>
          </p:cNvSpPr>
          <p:nvPr>
            <p:ph idx="1"/>
          </p:nvPr>
        </p:nvSpPr>
        <p:spPr>
          <a:xfrm>
            <a:off x="205965" y="789410"/>
            <a:ext cx="8753524" cy="5886253"/>
          </a:xfrm>
        </p:spPr>
        <p:txBody>
          <a:bodyPr/>
          <a:lstStyle/>
          <a:p>
            <a:r>
              <a:rPr lang="en-US" sz="2400" dirty="0" smtClean="0"/>
              <a:t>In the cyber security world, we want to detect </a:t>
            </a:r>
            <a:r>
              <a:rPr lang="en-US" sz="2400" b="1" dirty="0" smtClean="0"/>
              <a:t>anomalies</a:t>
            </a:r>
            <a:r>
              <a:rPr lang="en-US" sz="2400" dirty="0" smtClean="0"/>
              <a:t> (anything that's "out-of-spec") when it comes to network </a:t>
            </a:r>
            <a:br>
              <a:rPr lang="en-US" sz="2400" dirty="0" smtClean="0"/>
            </a:br>
            <a:r>
              <a:rPr lang="en-US" sz="2400" dirty="0" smtClean="0"/>
              <a:t>traffic or the operations of systems.</a:t>
            </a:r>
            <a:endParaRPr lang="en-US" sz="2400" dirty="0"/>
          </a:p>
          <a:p>
            <a:r>
              <a:rPr lang="en-US" sz="2400" dirty="0"/>
              <a:t>W</a:t>
            </a:r>
            <a:r>
              <a:rPr lang="en-US" sz="2400" dirty="0" smtClean="0"/>
              <a:t>e want to discover security anomalies </a:t>
            </a:r>
            <a:r>
              <a:rPr lang="en-US" sz="2400" b="1" u="sng" dirty="0" smtClean="0"/>
              <a:t>as soon as they occur</a:t>
            </a:r>
            <a:r>
              <a:rPr lang="en-US" sz="2400" b="1" dirty="0" smtClean="0"/>
              <a:t> </a:t>
            </a:r>
            <a:r>
              <a:rPr lang="en-US" sz="2400" dirty="0" smtClean="0"/>
              <a:t>to limit the damage that may occur or the magnitude of the remediation efforts we may  need to undertake.</a:t>
            </a:r>
          </a:p>
          <a:p>
            <a:r>
              <a:rPr lang="en-US" sz="2400" dirty="0" smtClean="0"/>
              <a:t>Other times, </a:t>
            </a:r>
            <a:r>
              <a:rPr lang="en-US" sz="2400" b="1" dirty="0" smtClean="0"/>
              <a:t>you may only be able to effectively collect crucial intelligence in real time: </a:t>
            </a:r>
            <a:r>
              <a:rPr lang="en-US" sz="2400" dirty="0" smtClean="0"/>
              <a:t>if you're experiencing a DDoS, you want to detect it while you can still potentially work with other operators to volumetrically trace spoofed traffic to its source.</a:t>
            </a:r>
            <a:endParaRPr lang="en-US" sz="2400" dirty="0"/>
          </a:p>
          <a:p>
            <a:r>
              <a:rPr lang="en-US" sz="2400" dirty="0" smtClean="0"/>
              <a:t>That's one reason why it's so important that we move from a batch mode of operation to a continuous flow process for cyber security data-driven operations.</a:t>
            </a:r>
            <a:endParaRPr lang="en-US" sz="2400" dirty="0"/>
          </a:p>
          <a:p>
            <a:r>
              <a:rPr lang="en-US" sz="2400" dirty="0" smtClean="0"/>
              <a:t>Let's focus for a minute about some of the issues with a batch-oriented mode of security data collection.</a:t>
            </a:r>
          </a:p>
        </p:txBody>
      </p:sp>
      <p:sp>
        <p:nvSpPr>
          <p:cNvPr id="4" name="Slide Number Placeholder 3"/>
          <p:cNvSpPr>
            <a:spLocks noGrp="1"/>
          </p:cNvSpPr>
          <p:nvPr>
            <p:ph type="sldNum" sz="quarter" idx="12"/>
          </p:nvPr>
        </p:nvSpPr>
        <p:spPr/>
        <p:txBody>
          <a:bodyPr/>
          <a:lstStyle/>
          <a:p>
            <a:fld id="{44635781-039F-F445-AEE5-B784B11AE184}" type="slidenum">
              <a:rPr lang="en-US" smtClean="0"/>
              <a:t>18</a:t>
            </a:fld>
            <a:endParaRPr lang="en-US"/>
          </a:p>
        </p:txBody>
      </p:sp>
    </p:spTree>
    <p:extLst>
      <p:ext uri="{BB962C8B-B14F-4D97-AF65-F5344CB8AC3E}">
        <p14:creationId xmlns:p14="http://schemas.microsoft.com/office/powerpoint/2010/main" val="14361318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799" y="963471"/>
            <a:ext cx="8205035" cy="1470025"/>
          </a:xfrm>
        </p:spPr>
        <p:txBody>
          <a:bodyPr>
            <a:normAutofit/>
          </a:bodyPr>
          <a:lstStyle/>
          <a:p>
            <a:pPr algn="l"/>
            <a:r>
              <a:rPr lang="en-US" sz="3200" b="1" dirty="0" smtClean="0"/>
              <a:t>III. Why Using Traditional Batches Can Be </a:t>
            </a:r>
            <a:br>
              <a:rPr lang="en-US" sz="3200" b="1" dirty="0" smtClean="0"/>
            </a:br>
            <a:r>
              <a:rPr lang="en-US" sz="3200" b="1" dirty="0" smtClean="0"/>
              <a:t>A Challenging Choice</a:t>
            </a:r>
            <a:endParaRPr lang="en-US" sz="3200" b="1" dirty="0"/>
          </a:p>
        </p:txBody>
      </p:sp>
    </p:spTree>
    <p:extLst>
      <p:ext uri="{BB962C8B-B14F-4D97-AF65-F5344CB8AC3E}">
        <p14:creationId xmlns:p14="http://schemas.microsoft.com/office/powerpoint/2010/main" val="2245910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63471"/>
            <a:ext cx="7772400" cy="1470025"/>
          </a:xfrm>
        </p:spPr>
        <p:txBody>
          <a:bodyPr>
            <a:normAutofit/>
          </a:bodyPr>
          <a:lstStyle/>
          <a:p>
            <a:pPr algn="l"/>
            <a:r>
              <a:rPr lang="en-US" sz="3200" b="1" dirty="0" smtClean="0"/>
              <a:t>I. Introduction</a:t>
            </a:r>
            <a:endParaRPr lang="en-US" sz="3200" b="1" dirty="0"/>
          </a:p>
        </p:txBody>
      </p:sp>
    </p:spTree>
    <p:extLst>
      <p:ext uri="{BB962C8B-B14F-4D97-AF65-F5344CB8AC3E}">
        <p14:creationId xmlns:p14="http://schemas.microsoft.com/office/powerpoint/2010/main" val="10206350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Some Batch-Related Issues</a:t>
            </a:r>
            <a:endParaRPr lang="en-US" sz="3200" b="1" dirty="0"/>
          </a:p>
        </p:txBody>
      </p:sp>
      <p:sp>
        <p:nvSpPr>
          <p:cNvPr id="3" name="Content Placeholder 2"/>
          <p:cNvSpPr>
            <a:spLocks noGrp="1"/>
          </p:cNvSpPr>
          <p:nvPr>
            <p:ph idx="1"/>
          </p:nvPr>
        </p:nvSpPr>
        <p:spPr>
          <a:xfrm>
            <a:off x="205965" y="978182"/>
            <a:ext cx="8753524" cy="5697481"/>
          </a:xfrm>
        </p:spPr>
        <p:txBody>
          <a:bodyPr/>
          <a:lstStyle/>
          <a:p>
            <a:pPr marL="457200" indent="-457200">
              <a:buFont typeface="+mj-lt"/>
              <a:buAutoNum type="arabicParenR"/>
            </a:pPr>
            <a:r>
              <a:rPr lang="en-US" sz="2400" dirty="0" smtClean="0"/>
              <a:t>Latency may cause decision making to be "deferred"</a:t>
            </a:r>
          </a:p>
          <a:p>
            <a:pPr marL="457200" indent="-457200">
              <a:buFont typeface="+mj-lt"/>
              <a:buAutoNum type="arabicParenR"/>
            </a:pPr>
            <a:endParaRPr lang="en-US" sz="2400" dirty="0" smtClean="0"/>
          </a:p>
          <a:p>
            <a:pPr marL="457200" indent="-457200">
              <a:buFont typeface="+mj-lt"/>
              <a:buAutoNum type="arabicParenR"/>
            </a:pPr>
            <a:r>
              <a:rPr lang="en-US" sz="2400" dirty="0" smtClean="0"/>
              <a:t>Non-representative samples may mislead the decision maker</a:t>
            </a:r>
          </a:p>
          <a:p>
            <a:pPr marL="457200" indent="-457200">
              <a:buFont typeface="+mj-lt"/>
              <a:buAutoNum type="arabicParenR"/>
            </a:pPr>
            <a:endParaRPr lang="en-US" sz="2400" dirty="0" smtClean="0"/>
          </a:p>
          <a:p>
            <a:pPr marL="457200" indent="-457200">
              <a:buFont typeface="+mj-lt"/>
              <a:buAutoNum type="arabicParenR"/>
            </a:pPr>
            <a:r>
              <a:rPr lang="en-US" sz="2400" dirty="0" smtClean="0"/>
              <a:t>Averaging effects may mask critical phenomena</a:t>
            </a:r>
          </a:p>
          <a:p>
            <a:pPr marL="457200" indent="-457200">
              <a:buFont typeface="+mj-lt"/>
              <a:buAutoNum type="arabicParenR"/>
            </a:pPr>
            <a:endParaRPr lang="en-US" sz="2400" dirty="0" smtClean="0"/>
          </a:p>
          <a:p>
            <a:pPr marL="457200" indent="-457200">
              <a:buFont typeface="+mj-lt"/>
              <a:buAutoNum type="arabicParenR"/>
            </a:pPr>
            <a:r>
              <a:rPr lang="en-US" sz="2400" dirty="0" smtClean="0"/>
              <a:t>Batch size vs. power: we can minimize some batch-related effects by reducing the size of batches, but then we may lose statistical power, and become unable to detect genuine differences</a:t>
            </a:r>
          </a:p>
          <a:p>
            <a:pPr marL="457200" indent="-457200">
              <a:buFont typeface="+mj-lt"/>
              <a:buAutoNum type="arabicParenR"/>
            </a:pPr>
            <a:endParaRPr lang="en-US" sz="2400" dirty="0" smtClean="0"/>
          </a:p>
          <a:p>
            <a:pPr marL="457200" indent="-457200">
              <a:buFont typeface="+mj-lt"/>
              <a:buAutoNum type="arabicParenR"/>
            </a:pPr>
            <a:r>
              <a:rPr lang="en-US" sz="2400" dirty="0" smtClean="0"/>
              <a:t>Data collected as batches can quickly become historical, and </a:t>
            </a:r>
            <a:br>
              <a:rPr lang="en-US" sz="2400" dirty="0" smtClean="0"/>
            </a:br>
            <a:r>
              <a:rPr lang="en-US" sz="2400" dirty="0" smtClean="0"/>
              <a:t>a historical focus limits our ability to evolve what's collected</a:t>
            </a:r>
          </a:p>
        </p:txBody>
      </p:sp>
      <p:sp>
        <p:nvSpPr>
          <p:cNvPr id="4" name="Slide Number Placeholder 3"/>
          <p:cNvSpPr>
            <a:spLocks noGrp="1"/>
          </p:cNvSpPr>
          <p:nvPr>
            <p:ph type="sldNum" sz="quarter" idx="12"/>
          </p:nvPr>
        </p:nvSpPr>
        <p:spPr/>
        <p:txBody>
          <a:bodyPr/>
          <a:lstStyle/>
          <a:p>
            <a:fld id="{44635781-039F-F445-AEE5-B784B11AE184}" type="slidenum">
              <a:rPr lang="en-US" smtClean="0"/>
              <a:t>20</a:t>
            </a:fld>
            <a:endParaRPr lang="en-US"/>
          </a:p>
        </p:txBody>
      </p:sp>
    </p:spTree>
    <p:extLst>
      <p:ext uri="{BB962C8B-B14F-4D97-AF65-F5344CB8AC3E}">
        <p14:creationId xmlns:p14="http://schemas.microsoft.com/office/powerpoint/2010/main" val="15473654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90"/>
            <a:ext cx="8229600" cy="411866"/>
          </a:xfrm>
        </p:spPr>
        <p:txBody>
          <a:bodyPr>
            <a:normAutofit/>
          </a:bodyPr>
          <a:lstStyle/>
          <a:p>
            <a:r>
              <a:rPr lang="en-US" sz="3200" b="1" u="sng" dirty="0" smtClean="0"/>
              <a:t>1) Latency</a:t>
            </a:r>
            <a:endParaRPr lang="en-US" sz="3200" b="1" u="sng" dirty="0"/>
          </a:p>
        </p:txBody>
      </p:sp>
      <p:sp>
        <p:nvSpPr>
          <p:cNvPr id="3" name="Content Placeholder 2"/>
          <p:cNvSpPr>
            <a:spLocks noGrp="1"/>
          </p:cNvSpPr>
          <p:nvPr>
            <p:ph idx="1"/>
          </p:nvPr>
        </p:nvSpPr>
        <p:spPr>
          <a:xfrm>
            <a:off x="205965" y="737928"/>
            <a:ext cx="8753524" cy="5937736"/>
          </a:xfrm>
        </p:spPr>
        <p:txBody>
          <a:bodyPr/>
          <a:lstStyle/>
          <a:p>
            <a:r>
              <a:rPr lang="en-US" sz="2400" b="1" dirty="0" smtClean="0"/>
              <a:t>Collecting batches of data takes time. During that time, decision making may be "deferred."</a:t>
            </a:r>
            <a:r>
              <a:rPr lang="en-US" sz="2400" dirty="0" smtClean="0"/>
              <a:t> This can potentially cause "issues."</a:t>
            </a:r>
          </a:p>
          <a:p>
            <a:r>
              <a:rPr lang="en-US" sz="2400" dirty="0" smtClean="0"/>
              <a:t>"Hypothetical" example: assume a plane's altitude (as reported </a:t>
            </a:r>
            <a:br>
              <a:rPr lang="en-US" sz="2400" dirty="0" smtClean="0"/>
            </a:br>
            <a:r>
              <a:rPr lang="en-US" sz="2400" dirty="0" smtClean="0"/>
              <a:t>by its altimeter) lags the true altitude of the airplane. Obvious issue? You'd like the altimeter to accurately report the plane's ACTUAL altitude NOW so you don't accidentally "fly too low."</a:t>
            </a:r>
          </a:p>
          <a:p>
            <a:r>
              <a:rPr lang="en-US" sz="2400" i="1" dirty="0" smtClean="0"/>
              <a:t>Bad news: </a:t>
            </a:r>
            <a:r>
              <a:rPr lang="en-US" sz="2400" dirty="0" smtClean="0"/>
              <a:t>a lag in reporting changes in altitude is actually a real phenomena, normally referred to as </a:t>
            </a:r>
            <a:r>
              <a:rPr lang="en-US" sz="2400" b="1" dirty="0" smtClean="0"/>
              <a:t>"altimeter hysteresis."</a:t>
            </a:r>
            <a:endParaRPr lang="en-US" sz="2400" b="1" dirty="0"/>
          </a:p>
          <a:p>
            <a:r>
              <a:rPr lang="en-US" sz="2400" i="1" dirty="0" smtClean="0"/>
              <a:t>"Good" news: </a:t>
            </a:r>
            <a:r>
              <a:rPr lang="en-US" sz="2400" dirty="0" smtClean="0"/>
              <a:t>"</a:t>
            </a:r>
            <a:r>
              <a:rPr lang="en-US" sz="2400" dirty="0"/>
              <a:t>This error has been </a:t>
            </a:r>
            <a:r>
              <a:rPr lang="en-US" sz="2400" i="1" dirty="0"/>
              <a:t>significantly reduced </a:t>
            </a:r>
            <a:r>
              <a:rPr lang="en-US" sz="2400" dirty="0"/>
              <a:t>in modern altimeters and is considered negligible at </a:t>
            </a:r>
            <a:r>
              <a:rPr lang="en-US" sz="2400" i="1" dirty="0"/>
              <a:t>normal</a:t>
            </a:r>
            <a:r>
              <a:rPr lang="en-US" sz="2400" dirty="0"/>
              <a:t> </a:t>
            </a:r>
            <a:r>
              <a:rPr lang="en-US" sz="2400" dirty="0" smtClean="0"/>
              <a:t>rates </a:t>
            </a:r>
            <a:r>
              <a:rPr lang="en-US" sz="2400" dirty="0"/>
              <a:t>of descent for </a:t>
            </a:r>
            <a:r>
              <a:rPr lang="en-US" sz="2400" i="1" dirty="0"/>
              <a:t>jet</a:t>
            </a:r>
            <a:r>
              <a:rPr lang="en-US" sz="2400" dirty="0"/>
              <a:t> aircraft.</a:t>
            </a:r>
            <a:r>
              <a:rPr lang="en-US" sz="2400" dirty="0" smtClean="0"/>
              <a:t>" [see http</a:t>
            </a:r>
            <a:r>
              <a:rPr lang="en-US" sz="2400" dirty="0"/>
              <a:t>://</a:t>
            </a:r>
            <a:r>
              <a:rPr lang="en-US" sz="2400" dirty="0" err="1"/>
              <a:t>www.pilotfriend.com</a:t>
            </a:r>
            <a:r>
              <a:rPr lang="en-US" sz="2400" dirty="0"/>
              <a:t>/training/</a:t>
            </a:r>
            <a:r>
              <a:rPr lang="en-US" sz="2400" dirty="0" err="1"/>
              <a:t>flight_training</a:t>
            </a:r>
            <a:r>
              <a:rPr lang="en-US" sz="2400" dirty="0"/>
              <a:t>/</a:t>
            </a:r>
            <a:r>
              <a:rPr lang="en-US" sz="2400" dirty="0" err="1"/>
              <a:t>fxd_wing</a:t>
            </a:r>
            <a:r>
              <a:rPr lang="en-US" sz="2400" dirty="0"/>
              <a:t>/</a:t>
            </a:r>
            <a:r>
              <a:rPr lang="en-US" sz="2400" dirty="0" err="1" smtClean="0"/>
              <a:t>alt.htm</a:t>
            </a:r>
            <a:r>
              <a:rPr lang="en-US" sz="2400" dirty="0" smtClean="0"/>
              <a:t>] (emphasis added)</a:t>
            </a:r>
          </a:p>
          <a:p>
            <a:r>
              <a:rPr lang="en-US" sz="2400" dirty="0" smtClean="0"/>
              <a:t>Note to already-nervous fliers: traditional altimeters now get augmented with other instruments (such as radar altimeters) to minimize or eliminate this sort of issue in practice.</a:t>
            </a:r>
          </a:p>
        </p:txBody>
      </p:sp>
      <p:sp>
        <p:nvSpPr>
          <p:cNvPr id="4" name="Slide Number Placeholder 3"/>
          <p:cNvSpPr>
            <a:spLocks noGrp="1"/>
          </p:cNvSpPr>
          <p:nvPr>
            <p:ph type="sldNum" sz="quarter" idx="12"/>
          </p:nvPr>
        </p:nvSpPr>
        <p:spPr/>
        <p:txBody>
          <a:bodyPr/>
          <a:lstStyle/>
          <a:p>
            <a:fld id="{44635781-039F-F445-AEE5-B784B11AE184}" type="slidenum">
              <a:rPr lang="en-US" smtClean="0"/>
              <a:t>21</a:t>
            </a:fld>
            <a:endParaRPr lang="en-US"/>
          </a:p>
        </p:txBody>
      </p:sp>
    </p:spTree>
    <p:extLst>
      <p:ext uri="{BB962C8B-B14F-4D97-AF65-F5344CB8AC3E}">
        <p14:creationId xmlns:p14="http://schemas.microsoft.com/office/powerpoint/2010/main" val="21293829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90"/>
            <a:ext cx="8229600" cy="411866"/>
          </a:xfrm>
        </p:spPr>
        <p:txBody>
          <a:bodyPr>
            <a:normAutofit/>
          </a:bodyPr>
          <a:lstStyle/>
          <a:p>
            <a:r>
              <a:rPr lang="en-US" sz="3200" b="1" dirty="0" smtClean="0"/>
              <a:t>Latency And Cyber Security Data</a:t>
            </a:r>
            <a:endParaRPr lang="en-US" sz="3200" b="1" u="sng" dirty="0"/>
          </a:p>
        </p:txBody>
      </p:sp>
      <p:sp>
        <p:nvSpPr>
          <p:cNvPr id="3" name="Content Placeholder 2"/>
          <p:cNvSpPr>
            <a:spLocks noGrp="1"/>
          </p:cNvSpPr>
          <p:nvPr>
            <p:ph idx="1"/>
          </p:nvPr>
        </p:nvSpPr>
        <p:spPr>
          <a:xfrm>
            <a:off x="205965" y="737928"/>
            <a:ext cx="8753524" cy="5937736"/>
          </a:xfrm>
        </p:spPr>
        <p:txBody>
          <a:bodyPr/>
          <a:lstStyle/>
          <a:p>
            <a:r>
              <a:rPr lang="en-US" sz="2400" dirty="0" smtClean="0"/>
              <a:t>Latency can be a problem for cyber security data-driven operations, too. </a:t>
            </a:r>
            <a:endParaRPr lang="en-US" sz="2400" dirty="0"/>
          </a:p>
          <a:p>
            <a:r>
              <a:rPr lang="en-US" sz="2400" dirty="0" smtClean="0"/>
              <a:t>As a simple example, </a:t>
            </a:r>
            <a:r>
              <a:rPr lang="en-US" sz="2400" b="1" dirty="0" smtClean="0"/>
              <a:t>imagine a signature based antivirus program that only updates its antivirus definitions once a week</a:t>
            </a:r>
            <a:r>
              <a:rPr lang="en-US" sz="2400" dirty="0" smtClean="0"/>
              <a:t>... During much of the week, newly-released malware would be able to run wild</a:t>
            </a:r>
            <a:r>
              <a:rPr lang="en-US" sz="2400" dirty="0"/>
              <a:t> </a:t>
            </a:r>
            <a:r>
              <a:rPr lang="en-US" sz="2400" dirty="0" smtClean="0"/>
              <a:t>(well, it may be able to do that normally, but I digress).</a:t>
            </a:r>
            <a:endParaRPr lang="en-US" sz="2400" dirty="0"/>
          </a:p>
          <a:p>
            <a:r>
              <a:rPr lang="en-US" sz="2400" dirty="0" smtClean="0"/>
              <a:t>Or think about </a:t>
            </a:r>
            <a:r>
              <a:rPr lang="en-US" sz="2400" b="1" dirty="0" smtClean="0"/>
              <a:t>data-exfiltration: </a:t>
            </a:r>
            <a:r>
              <a:rPr lang="en-US" sz="2400" dirty="0" smtClean="0"/>
              <a:t>if you only review outbound flows for suspicious activity once a day, an intruder might be able to fully transfer any/all files of interest before that intrusion was detected. Blocking exfiltration attempts would become impossible</a:t>
            </a:r>
          </a:p>
          <a:p>
            <a:r>
              <a:rPr lang="en-US" sz="2400" dirty="0" smtClean="0"/>
              <a:t>Or as a third example, imagine if a </a:t>
            </a:r>
            <a:r>
              <a:rPr lang="en-US" sz="2400" b="1" dirty="0" smtClean="0"/>
              <a:t>spammer can freely use a </a:t>
            </a:r>
            <a:r>
              <a:rPr lang="en-US" sz="2400" b="1" dirty="0" err="1" smtClean="0"/>
              <a:t>spamvertised</a:t>
            </a:r>
            <a:r>
              <a:rPr lang="en-US" sz="2400" b="1" dirty="0" smtClean="0"/>
              <a:t> domain for days</a:t>
            </a:r>
            <a:r>
              <a:rPr lang="en-US" sz="2400" dirty="0" smtClean="0"/>
              <a:t> before the domain is blocked, seized or otherwise handled, that's the definition of "works!"</a:t>
            </a:r>
          </a:p>
          <a:p>
            <a:r>
              <a:rPr lang="en-US" sz="2400" dirty="0" smtClean="0"/>
              <a:t>We need an approach that's </a:t>
            </a:r>
            <a:r>
              <a:rPr lang="en-US" sz="2400" b="1" dirty="0" smtClean="0"/>
              <a:t>lower latency and closer to "real-time"</a:t>
            </a:r>
            <a:r>
              <a:rPr lang="en-US" sz="2400" dirty="0" smtClean="0"/>
              <a:t> for most cyber security work.</a:t>
            </a:r>
            <a:endParaRPr lang="en-US" sz="2400" dirty="0"/>
          </a:p>
        </p:txBody>
      </p:sp>
      <p:sp>
        <p:nvSpPr>
          <p:cNvPr id="4" name="Slide Number Placeholder 3"/>
          <p:cNvSpPr>
            <a:spLocks noGrp="1"/>
          </p:cNvSpPr>
          <p:nvPr>
            <p:ph type="sldNum" sz="quarter" idx="12"/>
          </p:nvPr>
        </p:nvSpPr>
        <p:spPr/>
        <p:txBody>
          <a:bodyPr/>
          <a:lstStyle/>
          <a:p>
            <a:fld id="{44635781-039F-F445-AEE5-B784B11AE184}" type="slidenum">
              <a:rPr lang="en-US" smtClean="0"/>
              <a:t>22</a:t>
            </a:fld>
            <a:endParaRPr lang="en-US"/>
          </a:p>
        </p:txBody>
      </p:sp>
    </p:spTree>
    <p:extLst>
      <p:ext uri="{BB962C8B-B14F-4D97-AF65-F5344CB8AC3E}">
        <p14:creationId xmlns:p14="http://schemas.microsoft.com/office/powerpoint/2010/main" val="337165263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79338"/>
          </a:xfrm>
        </p:spPr>
        <p:txBody>
          <a:bodyPr>
            <a:normAutofit/>
          </a:bodyPr>
          <a:lstStyle/>
          <a:p>
            <a:r>
              <a:rPr lang="en-US" sz="3200" b="1" u="sng" dirty="0" smtClean="0"/>
              <a:t>2) Non-Representative Samples</a:t>
            </a:r>
            <a:endParaRPr lang="en-US" sz="3200" b="1" u="sng" dirty="0"/>
          </a:p>
        </p:txBody>
      </p:sp>
      <p:sp>
        <p:nvSpPr>
          <p:cNvPr id="3" name="Content Placeholder 2"/>
          <p:cNvSpPr>
            <a:spLocks noGrp="1"/>
          </p:cNvSpPr>
          <p:nvPr>
            <p:ph idx="1"/>
          </p:nvPr>
        </p:nvSpPr>
        <p:spPr>
          <a:xfrm>
            <a:off x="205965" y="782717"/>
            <a:ext cx="8753524" cy="5892947"/>
          </a:xfrm>
        </p:spPr>
        <p:txBody>
          <a:bodyPr/>
          <a:lstStyle/>
          <a:p>
            <a:r>
              <a:rPr lang="en-US" sz="2400" dirty="0" smtClean="0"/>
              <a:t>A fundamental assumption behind statistical approaches is that </a:t>
            </a:r>
            <a:r>
              <a:rPr lang="en-US" sz="2400" b="1" dirty="0" smtClean="0"/>
              <a:t>samples can be drawn which are representative of the underlying population.</a:t>
            </a:r>
            <a:r>
              <a:rPr lang="en-US" sz="2400" b="1" dirty="0"/>
              <a:t> </a:t>
            </a:r>
            <a:r>
              <a:rPr lang="en-US" sz="2400" dirty="0" smtClean="0"/>
              <a:t>Representative samples allow us to measure our sample, and then </a:t>
            </a:r>
            <a:r>
              <a:rPr lang="en-US" sz="2400" b="1" dirty="0" smtClean="0"/>
              <a:t>extrapolate</a:t>
            </a:r>
            <a:r>
              <a:rPr lang="en-US" sz="2400" dirty="0" smtClean="0"/>
              <a:t> from the sample to the population. Done right, we'll get good population estimates.</a:t>
            </a:r>
          </a:p>
          <a:p>
            <a:r>
              <a:rPr lang="en-US" sz="2400" dirty="0" smtClean="0"/>
              <a:t>But consider things like national presidential polls: if we have a sample of 3,000 Americans, that's only 60 people per state.</a:t>
            </a:r>
          </a:p>
          <a:p>
            <a:r>
              <a:rPr lang="en-US" sz="2400" dirty="0" smtClean="0"/>
              <a:t>Will you allocate that sample "evenly" to each state? If so, the preferences of people in sparsely populated states (such as Wyoming or South Dakota) will be disproportionately influential relative to highly populated states such as California or New York.</a:t>
            </a:r>
          </a:p>
          <a:p>
            <a:r>
              <a:rPr lang="en-US" sz="2400" dirty="0" smtClean="0"/>
              <a:t>And if you just take a simple random sample, will you be able to accurately estimate the true sense of small (but potentially highly influential subgroups) based on a tiny number of participants?</a:t>
            </a:r>
            <a:br>
              <a:rPr lang="en-US" sz="2400" dirty="0" smtClean="0"/>
            </a:br>
            <a:r>
              <a:rPr lang="en-US" sz="2400" dirty="0" smtClean="0"/>
              <a:t>More complex weighting schemes typically have a lot of value.</a:t>
            </a:r>
          </a:p>
        </p:txBody>
      </p:sp>
      <p:sp>
        <p:nvSpPr>
          <p:cNvPr id="4" name="Slide Number Placeholder 3"/>
          <p:cNvSpPr>
            <a:spLocks noGrp="1"/>
          </p:cNvSpPr>
          <p:nvPr>
            <p:ph type="sldNum" sz="quarter" idx="12"/>
          </p:nvPr>
        </p:nvSpPr>
        <p:spPr/>
        <p:txBody>
          <a:bodyPr/>
          <a:lstStyle/>
          <a:p>
            <a:fld id="{44635781-039F-F445-AEE5-B784B11AE184}" type="slidenum">
              <a:rPr lang="en-US" smtClean="0"/>
              <a:t>23</a:t>
            </a:fld>
            <a:endParaRPr lang="en-US"/>
          </a:p>
        </p:txBody>
      </p:sp>
    </p:spTree>
    <p:extLst>
      <p:ext uri="{BB962C8B-B14F-4D97-AF65-F5344CB8AC3E}">
        <p14:creationId xmlns:p14="http://schemas.microsoft.com/office/powerpoint/2010/main" val="196536864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531993"/>
          </a:xfrm>
        </p:spPr>
        <p:txBody>
          <a:bodyPr>
            <a:normAutofit/>
          </a:bodyPr>
          <a:lstStyle/>
          <a:p>
            <a:r>
              <a:rPr lang="en-US" sz="3200" b="1" dirty="0" smtClean="0"/>
              <a:t>Non-Representative Samples In Cyber Security Data</a:t>
            </a:r>
            <a:endParaRPr lang="en-US" sz="3200" b="1" dirty="0"/>
          </a:p>
        </p:txBody>
      </p:sp>
      <p:sp>
        <p:nvSpPr>
          <p:cNvPr id="3" name="Content Placeholder 2"/>
          <p:cNvSpPr>
            <a:spLocks noGrp="1"/>
          </p:cNvSpPr>
          <p:nvPr>
            <p:ph idx="1"/>
          </p:nvPr>
        </p:nvSpPr>
        <p:spPr>
          <a:xfrm>
            <a:off x="205965" y="823732"/>
            <a:ext cx="8753524" cy="5851931"/>
          </a:xfrm>
        </p:spPr>
        <p:txBody>
          <a:bodyPr/>
          <a:lstStyle/>
          <a:p>
            <a:r>
              <a:rPr lang="en-US" sz="2400" dirty="0" smtClean="0"/>
              <a:t>Let's think about </a:t>
            </a:r>
            <a:r>
              <a:rPr lang="en-US" sz="2400" dirty="0"/>
              <a:t>N</a:t>
            </a:r>
            <a:r>
              <a:rPr lang="en-US" sz="2400" dirty="0" smtClean="0"/>
              <a:t>etflow data a little. Sometimes Netflow is collected as </a:t>
            </a:r>
            <a:r>
              <a:rPr lang="en-US" sz="2400" b="1" dirty="0" smtClean="0"/>
              <a:t>"every Nth flow" </a:t>
            </a:r>
            <a:r>
              <a:rPr lang="en-US" sz="2400" dirty="0" smtClean="0"/>
              <a:t>in order to get </a:t>
            </a:r>
            <a:r>
              <a:rPr lang="en-US" sz="2400" b="1" dirty="0" smtClean="0"/>
              <a:t>"1-in-N Sampled Netflow."</a:t>
            </a:r>
          </a:p>
          <a:p>
            <a:r>
              <a:rPr lang="en-US" sz="2400" dirty="0" smtClean="0"/>
              <a:t>Unfortunately, that's </a:t>
            </a:r>
            <a:r>
              <a:rPr lang="en-US" sz="2400" b="1" dirty="0" smtClean="0"/>
              <a:t>NOT a random sample </a:t>
            </a:r>
            <a:r>
              <a:rPr lang="en-US" sz="2400" dirty="0" smtClean="0"/>
              <a:t>(defined to be "every observation has an equal probability of being selected").  There is 0% chance that if you selected observation foo, you'd also select  observation foo+1. You'd only ever get foo, </a:t>
            </a:r>
            <a:r>
              <a:rPr lang="en-US" sz="2400" dirty="0" err="1" smtClean="0"/>
              <a:t>foo</a:t>
            </a:r>
            <a:r>
              <a:rPr lang="en-US" sz="2400" b="1" dirty="0" err="1" smtClean="0"/>
              <a:t>+N</a:t>
            </a:r>
            <a:r>
              <a:rPr lang="en-US" sz="2400" dirty="0" smtClean="0"/>
              <a:t>, foo</a:t>
            </a:r>
            <a:r>
              <a:rPr lang="en-US" sz="2400" b="1" dirty="0" smtClean="0"/>
              <a:t>+2N</a:t>
            </a:r>
            <a:r>
              <a:rPr lang="en-US" sz="2400" dirty="0" smtClean="0"/>
              <a:t>, etc.</a:t>
            </a:r>
          </a:p>
          <a:p>
            <a:r>
              <a:rPr lang="en-US" sz="2400" dirty="0" smtClean="0"/>
              <a:t>This means that if you're collecting 1-in-100 </a:t>
            </a:r>
            <a:r>
              <a:rPr lang="en-US" sz="2400" dirty="0"/>
              <a:t>N</a:t>
            </a:r>
            <a:r>
              <a:rPr lang="en-US" sz="2400" dirty="0" smtClean="0"/>
              <a:t>etflow, and an attacker is squirting a fifty packet burst of random UDP traffic at you as an attack, on a lightly loaded circuit you'd never see that entire fifty packet burst </a:t>
            </a:r>
            <a:r>
              <a:rPr lang="mr-IN" sz="2400" dirty="0" smtClean="0"/>
              <a:t>–</a:t>
            </a:r>
            <a:r>
              <a:rPr lang="en-US" sz="2400" dirty="0" smtClean="0"/>
              <a:t> at best, you might only see one packet from that burst.</a:t>
            </a:r>
          </a:p>
          <a:p>
            <a:r>
              <a:rPr lang="en-US" sz="2400" dirty="0"/>
              <a:t>How </a:t>
            </a:r>
            <a:r>
              <a:rPr lang="en-US" sz="2400" b="1" i="1" dirty="0"/>
              <a:t>could</a:t>
            </a:r>
            <a:r>
              <a:rPr lang="en-US" sz="2400" dirty="0"/>
              <a:t> you select a truly random 1% </a:t>
            </a:r>
            <a:r>
              <a:rPr lang="en-US" sz="2400" dirty="0" smtClean="0"/>
              <a:t>Netflow </a:t>
            </a:r>
            <a:r>
              <a:rPr lang="en-US" sz="2400" dirty="0"/>
              <a:t>sample? Draw a </a:t>
            </a:r>
            <a:r>
              <a:rPr lang="en-US" sz="2400" dirty="0" smtClean="0"/>
              <a:t>uniform random </a:t>
            </a:r>
            <a:r>
              <a:rPr lang="en-US" sz="2400" dirty="0"/>
              <a:t>number from </a:t>
            </a:r>
            <a:r>
              <a:rPr lang="en-US" sz="2400" dirty="0" smtClean="0"/>
              <a:t>[0,1] for </a:t>
            </a:r>
            <a:r>
              <a:rPr lang="en-US" sz="2400" dirty="0"/>
              <a:t>each flow. If the random number is &lt;= 0.01, </a:t>
            </a:r>
            <a:r>
              <a:rPr lang="en-US" sz="2400" dirty="0" smtClean="0"/>
              <a:t>then select </a:t>
            </a:r>
            <a:r>
              <a:rPr lang="en-US" sz="2400" dirty="0"/>
              <a:t>that flow as part of </a:t>
            </a:r>
            <a:r>
              <a:rPr lang="en-US" sz="2400" dirty="0" smtClean="0"/>
              <a:t>your sample.</a:t>
            </a:r>
            <a:endParaRPr lang="en-US" sz="2400" dirty="0"/>
          </a:p>
        </p:txBody>
      </p:sp>
      <p:sp>
        <p:nvSpPr>
          <p:cNvPr id="4" name="Slide Number Placeholder 3"/>
          <p:cNvSpPr>
            <a:spLocks noGrp="1"/>
          </p:cNvSpPr>
          <p:nvPr>
            <p:ph type="sldNum" sz="quarter" idx="12"/>
          </p:nvPr>
        </p:nvSpPr>
        <p:spPr/>
        <p:txBody>
          <a:bodyPr/>
          <a:lstStyle/>
          <a:p>
            <a:fld id="{44635781-039F-F445-AEE5-B784B11AE184}" type="slidenum">
              <a:rPr lang="en-US" smtClean="0"/>
              <a:t>24</a:t>
            </a:fld>
            <a:endParaRPr lang="en-US"/>
          </a:p>
        </p:txBody>
      </p:sp>
    </p:spTree>
    <p:extLst>
      <p:ext uri="{BB962C8B-B14F-4D97-AF65-F5344CB8AC3E}">
        <p14:creationId xmlns:p14="http://schemas.microsoft.com/office/powerpoint/2010/main" val="350911109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andom-sampled.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292" y="1023485"/>
            <a:ext cx="8714906" cy="4308857"/>
          </a:xfrm>
          <a:prstGeom prst="rect">
            <a:avLst/>
          </a:prstGeom>
        </p:spPr>
      </p:pic>
      <p:sp>
        <p:nvSpPr>
          <p:cNvPr id="5" name="TextBox 4"/>
          <p:cNvSpPr txBox="1"/>
          <p:nvPr/>
        </p:nvSpPr>
        <p:spPr>
          <a:xfrm>
            <a:off x="240292" y="6042607"/>
            <a:ext cx="8383838" cy="369332"/>
          </a:xfrm>
          <a:prstGeom prst="rect">
            <a:avLst/>
          </a:prstGeom>
          <a:noFill/>
        </p:spPr>
        <p:txBody>
          <a:bodyPr wrap="none" rtlCol="0">
            <a:spAutoFit/>
          </a:bodyPr>
          <a:lstStyle/>
          <a:p>
            <a:r>
              <a:rPr lang="en-US" dirty="0"/>
              <a:t>Source: http://</a:t>
            </a:r>
            <a:r>
              <a:rPr lang="en-US" dirty="0" err="1"/>
              <a:t>www.cisco.com</a:t>
            </a:r>
            <a:r>
              <a:rPr lang="en-US" dirty="0"/>
              <a:t>/c/en/us/td/docs/</a:t>
            </a:r>
            <a:r>
              <a:rPr lang="en-US" dirty="0" err="1"/>
              <a:t>ios</a:t>
            </a:r>
            <a:r>
              <a:rPr lang="en-US" dirty="0"/>
              <a:t>/12_0s/feature/guide/</a:t>
            </a:r>
            <a:r>
              <a:rPr lang="en-US" dirty="0" err="1"/>
              <a:t>nfstatsa.html</a:t>
            </a:r>
            <a:endParaRPr lang="en-US" dirty="0"/>
          </a:p>
        </p:txBody>
      </p:sp>
      <p:sp>
        <p:nvSpPr>
          <p:cNvPr id="6" name="Slide Number Placeholder 5"/>
          <p:cNvSpPr>
            <a:spLocks noGrp="1"/>
          </p:cNvSpPr>
          <p:nvPr>
            <p:ph type="sldNum" sz="quarter" idx="12"/>
          </p:nvPr>
        </p:nvSpPr>
        <p:spPr/>
        <p:txBody>
          <a:bodyPr/>
          <a:lstStyle/>
          <a:p>
            <a:fld id="{44635781-039F-F445-AEE5-B784B11AE184}" type="slidenum">
              <a:rPr lang="en-US" smtClean="0"/>
              <a:t>25</a:t>
            </a:fld>
            <a:endParaRPr lang="en-US"/>
          </a:p>
        </p:txBody>
      </p:sp>
      <p:sp>
        <p:nvSpPr>
          <p:cNvPr id="7" name="Title 1"/>
          <p:cNvSpPr>
            <a:spLocks noGrp="1"/>
          </p:cNvSpPr>
          <p:nvPr>
            <p:ph type="title"/>
          </p:nvPr>
        </p:nvSpPr>
        <p:spPr>
          <a:xfrm>
            <a:off x="0" y="137289"/>
            <a:ext cx="9144000" cy="531993"/>
          </a:xfrm>
        </p:spPr>
        <p:txBody>
          <a:bodyPr>
            <a:normAutofit/>
          </a:bodyPr>
          <a:lstStyle/>
          <a:p>
            <a:r>
              <a:rPr lang="en-US" sz="3200" b="1" dirty="0" smtClean="0"/>
              <a:t>Sampled Netflow vs RANDOM Sampled Netflow</a:t>
            </a:r>
            <a:endParaRPr lang="en-US" sz="3200" b="1" dirty="0"/>
          </a:p>
        </p:txBody>
      </p:sp>
    </p:spTree>
    <p:extLst>
      <p:ext uri="{BB962C8B-B14F-4D97-AF65-F5344CB8AC3E}">
        <p14:creationId xmlns:p14="http://schemas.microsoft.com/office/powerpoint/2010/main" val="204729562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531993"/>
          </a:xfrm>
        </p:spPr>
        <p:txBody>
          <a:bodyPr>
            <a:normAutofit/>
          </a:bodyPr>
          <a:lstStyle/>
          <a:p>
            <a:r>
              <a:rPr lang="en-US" sz="3200" b="1" dirty="0" smtClean="0"/>
              <a:t>More Non-Representativeness</a:t>
            </a:r>
            <a:endParaRPr lang="en-US" sz="3200" b="1" dirty="0"/>
          </a:p>
        </p:txBody>
      </p:sp>
      <p:sp>
        <p:nvSpPr>
          <p:cNvPr id="3" name="Content Placeholder 2"/>
          <p:cNvSpPr>
            <a:spLocks noGrp="1"/>
          </p:cNvSpPr>
          <p:nvPr>
            <p:ph idx="1"/>
          </p:nvPr>
        </p:nvSpPr>
        <p:spPr>
          <a:xfrm>
            <a:off x="205965" y="823732"/>
            <a:ext cx="8753524" cy="5851931"/>
          </a:xfrm>
        </p:spPr>
        <p:txBody>
          <a:bodyPr>
            <a:normAutofit/>
          </a:bodyPr>
          <a:lstStyle/>
          <a:p>
            <a:r>
              <a:rPr lang="en-US" sz="2400" dirty="0" smtClean="0"/>
              <a:t>Data collected from "eyeball network" contributors (such as ISPs or Universities) will inherently vary </a:t>
            </a:r>
            <a:r>
              <a:rPr lang="mr-IN" sz="2400" dirty="0" smtClean="0"/>
              <a:t>–</a:t>
            </a:r>
            <a:r>
              <a:rPr lang="en-US" sz="2400" dirty="0" smtClean="0"/>
              <a:t> potentially dramatically </a:t>
            </a:r>
            <a:r>
              <a:rPr lang="mr-IN" sz="2400" dirty="0"/>
              <a:t>–</a:t>
            </a:r>
            <a:r>
              <a:rPr lang="en-US" sz="2400" dirty="0" smtClean="0"/>
              <a:t> </a:t>
            </a:r>
            <a:br>
              <a:rPr lang="en-US" sz="2400" dirty="0" smtClean="0"/>
            </a:br>
            <a:r>
              <a:rPr lang="en-US" sz="2400" dirty="0" smtClean="0"/>
              <a:t>over the course of the day due to </a:t>
            </a:r>
            <a:r>
              <a:rPr lang="en-US" sz="2400" b="1" dirty="0" smtClean="0"/>
              <a:t>time zone differences.</a:t>
            </a:r>
          </a:p>
          <a:p>
            <a:endParaRPr lang="en-US" sz="2400" b="1" dirty="0" smtClean="0"/>
          </a:p>
          <a:p>
            <a:r>
              <a:rPr lang="en-US" sz="2400" dirty="0" smtClean="0"/>
              <a:t>This can particularly be a consideration if you have a global sensor footprint.</a:t>
            </a:r>
          </a:p>
          <a:p>
            <a:endParaRPr lang="en-US" sz="2400" dirty="0" smtClean="0"/>
          </a:p>
          <a:p>
            <a:r>
              <a:rPr lang="en-US" sz="2400" b="1" dirty="0" smtClean="0"/>
              <a:t>If you're taking samples (batches) with </a:t>
            </a:r>
            <a:r>
              <a:rPr lang="en-US" sz="2400" b="1" u="sng" dirty="0" smtClean="0"/>
              <a:t>less than daily duration </a:t>
            </a:r>
            <a:r>
              <a:rPr lang="en-US" sz="2400" b="1" dirty="0" smtClean="0"/>
              <a:t>(such as samples that are just a few hours long), you run the risk of getting samples that may be influenced (dominated?) by just one geographic region or another.</a:t>
            </a:r>
          </a:p>
          <a:p>
            <a:endParaRPr lang="en-US" sz="2400" b="1" dirty="0" smtClean="0"/>
          </a:p>
          <a:p>
            <a:r>
              <a:rPr lang="en-US" sz="2400" dirty="0" smtClean="0"/>
              <a:t>This may skew your conclusions (hypothetically, </a:t>
            </a:r>
            <a:r>
              <a:rPr lang="en-US" sz="2400" dirty="0" err="1" smtClean="0"/>
              <a:t>news.sky.com</a:t>
            </a:r>
            <a:r>
              <a:rPr lang="en-US" sz="2400" dirty="0" smtClean="0"/>
              <a:t> and </a:t>
            </a:r>
            <a:r>
              <a:rPr lang="en-US" sz="2400" dirty="0" err="1" smtClean="0"/>
              <a:t>dw.com</a:t>
            </a:r>
            <a:r>
              <a:rPr lang="en-US" sz="2400" dirty="0" smtClean="0"/>
              <a:t> are the "most popular online news sites"?)</a:t>
            </a:r>
          </a:p>
        </p:txBody>
      </p:sp>
      <p:sp>
        <p:nvSpPr>
          <p:cNvPr id="4" name="Slide Number Placeholder 3"/>
          <p:cNvSpPr>
            <a:spLocks noGrp="1"/>
          </p:cNvSpPr>
          <p:nvPr>
            <p:ph type="sldNum" sz="quarter" idx="12"/>
          </p:nvPr>
        </p:nvSpPr>
        <p:spPr/>
        <p:txBody>
          <a:bodyPr/>
          <a:lstStyle/>
          <a:p>
            <a:fld id="{44635781-039F-F445-AEE5-B784B11AE184}" type="slidenum">
              <a:rPr lang="en-US" smtClean="0"/>
              <a:t>26</a:t>
            </a:fld>
            <a:endParaRPr lang="en-US"/>
          </a:p>
        </p:txBody>
      </p:sp>
    </p:spTree>
    <p:extLst>
      <p:ext uri="{BB962C8B-B14F-4D97-AF65-F5344CB8AC3E}">
        <p14:creationId xmlns:p14="http://schemas.microsoft.com/office/powerpoint/2010/main" val="326377108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531993"/>
          </a:xfrm>
        </p:spPr>
        <p:txBody>
          <a:bodyPr>
            <a:normAutofit/>
          </a:bodyPr>
          <a:lstStyle/>
          <a:p>
            <a:r>
              <a:rPr lang="en-US" sz="3200" b="1" dirty="0" smtClean="0"/>
              <a:t>The Impact of Opaque Sensor Distributions</a:t>
            </a:r>
            <a:endParaRPr lang="en-US" sz="3200" b="1" dirty="0"/>
          </a:p>
        </p:txBody>
      </p:sp>
      <p:sp>
        <p:nvSpPr>
          <p:cNvPr id="3" name="Content Placeholder 2"/>
          <p:cNvSpPr>
            <a:spLocks noGrp="1"/>
          </p:cNvSpPr>
          <p:nvPr>
            <p:ph idx="1"/>
          </p:nvPr>
        </p:nvSpPr>
        <p:spPr>
          <a:xfrm>
            <a:off x="205965" y="823732"/>
            <a:ext cx="8753524" cy="5851931"/>
          </a:xfrm>
        </p:spPr>
        <p:txBody>
          <a:bodyPr>
            <a:normAutofit/>
          </a:bodyPr>
          <a:lstStyle/>
          <a:p>
            <a:r>
              <a:rPr lang="en-US" sz="2400" dirty="0" smtClean="0"/>
              <a:t>Security data sharing collectives need to </a:t>
            </a:r>
            <a:r>
              <a:rPr lang="en-US" sz="2400" b="1" dirty="0" smtClean="0"/>
              <a:t>protect the identity of their sensor operators</a:t>
            </a:r>
            <a:r>
              <a:rPr lang="en-US" sz="2400" dirty="0" smtClean="0"/>
              <a:t> for many reasons, including a desire to avoid tipping off the bad guys about what is/isn't instrumented. </a:t>
            </a:r>
            <a:r>
              <a:rPr lang="en-US" sz="2400" b="1" dirty="0" smtClean="0"/>
              <a:t>(We don't want the bad guys to get "camera shy" and we don't want the sensor operators to end up taking any extra packet love as a result of being public spirited and sharing data)</a:t>
            </a:r>
            <a:endParaRPr lang="en-US" sz="2400" dirty="0" smtClean="0"/>
          </a:p>
          <a:p>
            <a:r>
              <a:rPr lang="en-US" sz="2400" dirty="0" smtClean="0"/>
              <a:t>As a result, </a:t>
            </a:r>
            <a:r>
              <a:rPr lang="en-US" sz="2400" b="1" dirty="0" smtClean="0"/>
              <a:t>privacy assurances made to sensor operators </a:t>
            </a:r>
            <a:r>
              <a:rPr lang="en-US" sz="2400" dirty="0" smtClean="0"/>
              <a:t>often </a:t>
            </a:r>
            <a:r>
              <a:rPr lang="en-US" sz="2400" b="1" dirty="0" smtClean="0"/>
              <a:t>prohibit disclosure of sensor operator identities or locations. </a:t>
            </a:r>
            <a:r>
              <a:rPr lang="en-US" sz="2400" dirty="0" smtClean="0"/>
              <a:t>For example, Farsight does not confirm or deny who may be contributing data, or where sensor nodes are located.</a:t>
            </a:r>
            <a:endParaRPr lang="en-US" sz="2400" dirty="0"/>
          </a:p>
          <a:p>
            <a:r>
              <a:rPr lang="en-US" sz="2400" b="1" dirty="0"/>
              <a:t>T</a:t>
            </a:r>
            <a:r>
              <a:rPr lang="en-US" sz="2400" b="1" dirty="0" smtClean="0"/>
              <a:t>erms of service will typically prohibit attempts at back engineering that information through traffic analysis as well.</a:t>
            </a:r>
            <a:endParaRPr lang="en-US" sz="2400" b="1" dirty="0"/>
          </a:p>
          <a:p>
            <a:r>
              <a:rPr lang="en-US" sz="2400" dirty="0" smtClean="0"/>
              <a:t>Why do you care? </a:t>
            </a:r>
            <a:r>
              <a:rPr lang="en-US" sz="2400" b="1" dirty="0" smtClean="0"/>
              <a:t>Opaque sensor distributions make it harder to try to explicitly weight samples to account for sensor distributions.</a:t>
            </a:r>
          </a:p>
        </p:txBody>
      </p:sp>
      <p:sp>
        <p:nvSpPr>
          <p:cNvPr id="4" name="Slide Number Placeholder 3"/>
          <p:cNvSpPr>
            <a:spLocks noGrp="1"/>
          </p:cNvSpPr>
          <p:nvPr>
            <p:ph type="sldNum" sz="quarter" idx="12"/>
          </p:nvPr>
        </p:nvSpPr>
        <p:spPr/>
        <p:txBody>
          <a:bodyPr/>
          <a:lstStyle/>
          <a:p>
            <a:fld id="{44635781-039F-F445-AEE5-B784B11AE184}" type="slidenum">
              <a:rPr lang="en-US" smtClean="0"/>
              <a:t>27</a:t>
            </a:fld>
            <a:endParaRPr lang="en-US"/>
          </a:p>
        </p:txBody>
      </p:sp>
    </p:spTree>
    <p:extLst>
      <p:ext uri="{BB962C8B-B14F-4D97-AF65-F5344CB8AC3E}">
        <p14:creationId xmlns:p14="http://schemas.microsoft.com/office/powerpoint/2010/main" val="32611297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u="sng" dirty="0" smtClean="0"/>
              <a:t>3) Averaging Effects</a:t>
            </a:r>
            <a:endParaRPr lang="en-US" sz="3200" b="1" u="sng" dirty="0"/>
          </a:p>
        </p:txBody>
      </p:sp>
      <p:sp>
        <p:nvSpPr>
          <p:cNvPr id="3" name="Content Placeholder 2"/>
          <p:cNvSpPr>
            <a:spLocks noGrp="1"/>
          </p:cNvSpPr>
          <p:nvPr>
            <p:ph idx="1"/>
          </p:nvPr>
        </p:nvSpPr>
        <p:spPr>
          <a:xfrm>
            <a:off x="205965" y="978182"/>
            <a:ext cx="8753524" cy="5697481"/>
          </a:xfrm>
        </p:spPr>
        <p:txBody>
          <a:bodyPr/>
          <a:lstStyle/>
          <a:p>
            <a:r>
              <a:rPr lang="en-US" sz="2400" dirty="0" smtClean="0"/>
              <a:t>In any given sample, there will be high values and lower values. </a:t>
            </a:r>
            <a:br>
              <a:rPr lang="en-US" sz="2400" dirty="0" smtClean="0"/>
            </a:br>
            <a:r>
              <a:rPr lang="en-US" sz="2400" dirty="0" smtClean="0"/>
              <a:t>By pooling those values and then computing a mean value, one can smooth the data over that interval and remove "noise."</a:t>
            </a:r>
          </a:p>
          <a:p>
            <a:endParaRPr lang="en-US" sz="2400" dirty="0" smtClean="0"/>
          </a:p>
          <a:p>
            <a:r>
              <a:rPr lang="en-US" sz="2400" dirty="0" smtClean="0"/>
              <a:t>However, </a:t>
            </a:r>
            <a:r>
              <a:rPr lang="en-US" sz="2400" b="1" dirty="0" smtClean="0"/>
              <a:t>often it may be the peaks or troughs that </a:t>
            </a:r>
            <a:r>
              <a:rPr lang="en-US" sz="2400" b="1" u="sng" dirty="0" smtClean="0"/>
              <a:t>matter</a:t>
            </a:r>
            <a:r>
              <a:rPr lang="en-US" sz="2400" b="1" dirty="0" smtClean="0"/>
              <a:t>, </a:t>
            </a:r>
            <a:r>
              <a:rPr lang="en-US" sz="2400" b="1" u="sng" dirty="0" smtClean="0"/>
              <a:t>not </a:t>
            </a:r>
            <a:r>
              <a:rPr lang="en-US" sz="2400" b="1" dirty="0" smtClean="0"/>
              <a:t>the averages. </a:t>
            </a:r>
            <a:r>
              <a:rPr lang="en-US" sz="2400" dirty="0" smtClean="0"/>
              <a:t>By only reporting the average for a batch, critical information may be overlooked.</a:t>
            </a:r>
            <a:br>
              <a:rPr lang="en-US" sz="2400" dirty="0" smtClean="0"/>
            </a:br>
            <a:endParaRPr lang="en-US" sz="2400" dirty="0" smtClean="0"/>
          </a:p>
          <a:p>
            <a:r>
              <a:rPr lang="en-US" sz="2400" dirty="0" smtClean="0"/>
              <a:t>Contrived example: </a:t>
            </a:r>
            <a:br>
              <a:rPr lang="en-US" sz="2400" dirty="0" smtClean="0"/>
            </a:br>
            <a:r>
              <a:rPr lang="en-US" sz="2400" dirty="0" smtClean="0"/>
              <a:t>-- Inbound network traffic flattops for five minutes due to a packet </a:t>
            </a:r>
            <a:br>
              <a:rPr lang="en-US" sz="2400" dirty="0" smtClean="0"/>
            </a:br>
            <a:r>
              <a:rPr lang="en-US" sz="2400" dirty="0" smtClean="0"/>
              <a:t>    flood</a:t>
            </a:r>
            <a:br>
              <a:rPr lang="en-US" sz="2400" dirty="0" smtClean="0"/>
            </a:br>
            <a:r>
              <a:rPr lang="en-US" sz="2400" dirty="0" smtClean="0"/>
              <a:t>-- That same network then has a five minute total outage. </a:t>
            </a:r>
            <a:br>
              <a:rPr lang="en-US" sz="2400" dirty="0" smtClean="0"/>
            </a:br>
            <a:r>
              <a:rPr lang="en-US" sz="2400" dirty="0" smtClean="0"/>
              <a:t>-- </a:t>
            </a:r>
            <a:r>
              <a:rPr lang="en-US" sz="2400" u="sng" dirty="0" smtClean="0"/>
              <a:t>Averaged</a:t>
            </a:r>
            <a:r>
              <a:rPr lang="en-US" sz="2400" dirty="0" smtClean="0"/>
              <a:t> over that ten minute period, how do things look? </a:t>
            </a:r>
            <a:br>
              <a:rPr lang="en-US" sz="2400" dirty="0" smtClean="0"/>
            </a:br>
            <a:r>
              <a:rPr lang="en-US" sz="2400" dirty="0" smtClean="0"/>
              <a:t>    Pretty good, right? No problems noted? </a:t>
            </a:r>
            <a:r>
              <a:rPr lang="en-US" sz="2400" i="1" u="sng" dirty="0" smtClean="0"/>
              <a:t>That's</a:t>
            </a:r>
            <a:r>
              <a:rPr lang="en-US" sz="2400" u="sng" dirty="0" smtClean="0"/>
              <a:t> a problem</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44635781-039F-F445-AEE5-B784B11AE184}" type="slidenum">
              <a:rPr lang="en-US" smtClean="0"/>
              <a:t>28</a:t>
            </a:fld>
            <a:endParaRPr lang="en-US"/>
          </a:p>
        </p:txBody>
      </p:sp>
    </p:spTree>
    <p:extLst>
      <p:ext uri="{BB962C8B-B14F-4D97-AF65-F5344CB8AC3E}">
        <p14:creationId xmlns:p14="http://schemas.microsoft.com/office/powerpoint/2010/main" val="416115032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u="sng" dirty="0" smtClean="0"/>
              <a:t>4) Batch Size vs. Power</a:t>
            </a:r>
            <a:endParaRPr lang="en-US" sz="3200" b="1" u="sng" dirty="0"/>
          </a:p>
        </p:txBody>
      </p:sp>
      <p:sp>
        <p:nvSpPr>
          <p:cNvPr id="3" name="Content Placeholder 2"/>
          <p:cNvSpPr>
            <a:spLocks noGrp="1"/>
          </p:cNvSpPr>
          <p:nvPr>
            <p:ph idx="1"/>
          </p:nvPr>
        </p:nvSpPr>
        <p:spPr>
          <a:xfrm>
            <a:off x="205965" y="978182"/>
            <a:ext cx="8753524" cy="5697481"/>
          </a:xfrm>
        </p:spPr>
        <p:txBody>
          <a:bodyPr/>
          <a:lstStyle/>
          <a:p>
            <a:r>
              <a:rPr lang="en-US" sz="2400" dirty="0" smtClean="0"/>
              <a:t>In statistical hypothesis testing, the question asked is, "</a:t>
            </a:r>
            <a:r>
              <a:rPr lang="en-US" sz="2400" dirty="0"/>
              <a:t>I</a:t>
            </a:r>
            <a:r>
              <a:rPr lang="en-US" sz="2400" dirty="0" smtClean="0"/>
              <a:t>s there a meaningful difference between two or more groups (batches)?"</a:t>
            </a:r>
          </a:p>
          <a:p>
            <a:r>
              <a:rPr lang="en-US" sz="2400" dirty="0" smtClean="0"/>
              <a:t>Being able to find that difference may be a function of the size of the samples</a:t>
            </a:r>
            <a:r>
              <a:rPr lang="en-US" sz="2400" dirty="0"/>
              <a:t> </a:t>
            </a:r>
            <a:r>
              <a:rPr lang="en-US" sz="2400" dirty="0" smtClean="0"/>
              <a:t>(batches) collected for the different treatments.</a:t>
            </a:r>
          </a:p>
          <a:p>
            <a:r>
              <a:rPr lang="en-US" sz="2400" b="1" dirty="0" smtClean="0"/>
              <a:t>Small samples </a:t>
            </a:r>
            <a:r>
              <a:rPr lang="en-US" sz="2400" dirty="0" smtClean="0"/>
              <a:t>may be easy and cheap to gather, and have low latency, but lack statistical power: that is, differences may actually exist, but the samples may be too small for that difference to be detected as "statistically significant."</a:t>
            </a:r>
          </a:p>
          <a:p>
            <a:r>
              <a:rPr lang="en-US" sz="2400" b="1" dirty="0" smtClean="0"/>
              <a:t>Larger samples </a:t>
            </a:r>
            <a:r>
              <a:rPr lang="en-US" sz="2400" dirty="0" smtClean="0"/>
              <a:t>have more statistical power, but may take longer to collect, or cost more to collect, or collecting large samples may mean that fewer experimental conditions can be tested.</a:t>
            </a:r>
          </a:p>
          <a:p>
            <a:r>
              <a:rPr lang="en-US" sz="2400" dirty="0" smtClean="0"/>
              <a:t>If you're drawing samples (batches), even if you're </a:t>
            </a:r>
            <a:r>
              <a:rPr lang="en-US" sz="2400" b="1" dirty="0" smtClean="0"/>
              <a:t>not empirically doing hypothesis testing</a:t>
            </a:r>
            <a:r>
              <a:rPr lang="en-US" sz="2400" dirty="0" smtClean="0"/>
              <a:t>, the size of your sample will still impact the width of the </a:t>
            </a:r>
            <a:r>
              <a:rPr lang="en-US" sz="2400" b="1" dirty="0" smtClean="0"/>
              <a:t>confidence intervals </a:t>
            </a:r>
            <a:r>
              <a:rPr lang="en-US" sz="2400" dirty="0" smtClean="0"/>
              <a:t>around your estimates.</a:t>
            </a:r>
          </a:p>
          <a:p>
            <a:endParaRPr lang="en-US" sz="2400" dirty="0"/>
          </a:p>
        </p:txBody>
      </p:sp>
      <p:sp>
        <p:nvSpPr>
          <p:cNvPr id="4" name="Slide Number Placeholder 3"/>
          <p:cNvSpPr>
            <a:spLocks noGrp="1"/>
          </p:cNvSpPr>
          <p:nvPr>
            <p:ph type="sldNum" sz="quarter" idx="12"/>
          </p:nvPr>
        </p:nvSpPr>
        <p:spPr/>
        <p:txBody>
          <a:bodyPr/>
          <a:lstStyle/>
          <a:p>
            <a:fld id="{44635781-039F-F445-AEE5-B784B11AE184}" type="slidenum">
              <a:rPr lang="en-US" smtClean="0"/>
              <a:t>29</a:t>
            </a:fld>
            <a:endParaRPr lang="en-US"/>
          </a:p>
        </p:txBody>
      </p:sp>
    </p:spTree>
    <p:extLst>
      <p:ext uri="{BB962C8B-B14F-4D97-AF65-F5344CB8AC3E}">
        <p14:creationId xmlns:p14="http://schemas.microsoft.com/office/powerpoint/2010/main" val="36693961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89"/>
            <a:ext cx="8229600" cy="634960"/>
          </a:xfrm>
        </p:spPr>
        <p:txBody>
          <a:bodyPr>
            <a:normAutofit/>
          </a:bodyPr>
          <a:lstStyle/>
          <a:p>
            <a:r>
              <a:rPr lang="en-US" sz="3200" b="1" dirty="0" smtClean="0"/>
              <a:t>Thanks For The Chance To Talk Today!</a:t>
            </a:r>
            <a:endParaRPr lang="en-US" sz="3200" b="1" dirty="0"/>
          </a:p>
        </p:txBody>
      </p:sp>
      <p:sp>
        <p:nvSpPr>
          <p:cNvPr id="3" name="Content Placeholder 2"/>
          <p:cNvSpPr>
            <a:spLocks noGrp="1"/>
          </p:cNvSpPr>
          <p:nvPr>
            <p:ph idx="1"/>
          </p:nvPr>
        </p:nvSpPr>
        <p:spPr>
          <a:xfrm>
            <a:off x="205965" y="926699"/>
            <a:ext cx="8753524" cy="5748964"/>
          </a:xfrm>
        </p:spPr>
        <p:txBody>
          <a:bodyPr/>
          <a:lstStyle/>
          <a:p>
            <a:r>
              <a:rPr lang="en-US" sz="2400" dirty="0" smtClean="0"/>
              <a:t>I'd like to thank </a:t>
            </a:r>
            <a:r>
              <a:rPr lang="en-US" sz="2400" b="1" dirty="0" smtClean="0"/>
              <a:t>Adrian</a:t>
            </a:r>
            <a:r>
              <a:rPr lang="en-US" sz="2400" dirty="0" smtClean="0"/>
              <a:t> for the invitation to be with you today. </a:t>
            </a:r>
          </a:p>
          <a:p>
            <a:r>
              <a:rPr lang="en-US" sz="2400" dirty="0" smtClean="0"/>
              <a:t>NWACC has always been a favorite organization, and not just because they created the </a:t>
            </a:r>
            <a:r>
              <a:rPr lang="en-US" sz="2400" b="1" dirty="0" smtClean="0"/>
              <a:t>Joanne </a:t>
            </a:r>
            <a:r>
              <a:rPr lang="en-US" sz="2400" b="1" dirty="0" err="1" smtClean="0"/>
              <a:t>Hugi</a:t>
            </a:r>
            <a:r>
              <a:rPr lang="en-US" sz="2400" b="1" dirty="0" smtClean="0"/>
              <a:t> Award </a:t>
            </a:r>
            <a:r>
              <a:rPr lang="en-US" sz="2400" dirty="0" smtClean="0"/>
              <a:t>for my former boss. </a:t>
            </a:r>
            <a:endParaRPr lang="en-US" sz="2400" dirty="0"/>
          </a:p>
          <a:p>
            <a:r>
              <a:rPr lang="en-US" sz="2400" dirty="0" smtClean="0"/>
              <a:t>I recognize that it's somewhat unusual to have a now </a:t>
            </a:r>
            <a:r>
              <a:rPr lang="en-US" sz="2400" b="1" dirty="0" smtClean="0"/>
              <a:t>non-higher </a:t>
            </a:r>
            <a:r>
              <a:rPr lang="en-US" sz="2400" b="1" dirty="0" err="1" smtClean="0"/>
              <a:t>ed</a:t>
            </a:r>
            <a:r>
              <a:rPr lang="en-US" sz="2400" b="1" dirty="0" smtClean="0"/>
              <a:t> </a:t>
            </a:r>
            <a:r>
              <a:rPr lang="en-US" sz="2400" dirty="0" smtClean="0"/>
              <a:t>person at an NWACC, so let me also say that I appreciate the opportunity to see many of my old friends from higher </a:t>
            </a:r>
            <a:r>
              <a:rPr lang="en-US" sz="2400" dirty="0" err="1" smtClean="0"/>
              <a:t>ed</a:t>
            </a:r>
            <a:r>
              <a:rPr lang="en-US" sz="2400" dirty="0" smtClean="0"/>
              <a:t> again.</a:t>
            </a:r>
            <a:endParaRPr lang="en-US" sz="2400" dirty="0"/>
          </a:p>
          <a:p>
            <a:r>
              <a:rPr lang="en-US" sz="2400" b="1" i="1" dirty="0" smtClean="0"/>
              <a:t>Disclaimer:</a:t>
            </a:r>
            <a:r>
              <a:rPr lang="en-US" sz="2400" dirty="0" smtClean="0"/>
              <a:t> Because I (still!) wear a lot of hats, let me be clear that today </a:t>
            </a:r>
            <a:r>
              <a:rPr lang="en-US" sz="2400" b="1" dirty="0" smtClean="0"/>
              <a:t>I'm here as a Scientist from Farsight Security, Inc., </a:t>
            </a:r>
            <a:r>
              <a:rPr lang="en-US" sz="2400" dirty="0" smtClean="0"/>
              <a:t>and </a:t>
            </a:r>
            <a:br>
              <a:rPr lang="en-US" sz="2400" dirty="0" smtClean="0"/>
            </a:br>
            <a:r>
              <a:rPr lang="en-US" sz="2400" dirty="0" smtClean="0"/>
              <a:t>I'm NOT speaking on behalf of the REN-ISAC TAG, M3AAWG, the Online Trust Alliance, Cybergreen, Global Cyber Alliance, CAUCE, Broadband Technical Advisory Group, etc.</a:t>
            </a:r>
          </a:p>
          <a:p>
            <a:r>
              <a:rPr lang="en-US" sz="2400" dirty="0" smtClean="0"/>
              <a:t>While I appreciate feedback I've received from colleagues on this talk, </a:t>
            </a:r>
            <a:r>
              <a:rPr lang="en-US" sz="2400" b="1" dirty="0" smtClean="0"/>
              <a:t>I'm solely responsible for any errors</a:t>
            </a:r>
            <a:r>
              <a:rPr lang="en-US" sz="2400" dirty="0" smtClean="0"/>
              <a:t> or other issues.</a:t>
            </a:r>
          </a:p>
          <a:p>
            <a:r>
              <a:rPr lang="en-US" sz="2400" b="1" dirty="0" smtClean="0"/>
              <a:t>Questions?</a:t>
            </a:r>
            <a:r>
              <a:rPr lang="en-US" sz="2400" dirty="0" smtClean="0"/>
              <a:t> Feel free to ask at any time...</a:t>
            </a:r>
          </a:p>
        </p:txBody>
      </p:sp>
      <p:sp>
        <p:nvSpPr>
          <p:cNvPr id="4" name="Slide Number Placeholder 3"/>
          <p:cNvSpPr>
            <a:spLocks noGrp="1"/>
          </p:cNvSpPr>
          <p:nvPr>
            <p:ph type="sldNum" sz="quarter" idx="12"/>
          </p:nvPr>
        </p:nvSpPr>
        <p:spPr/>
        <p:txBody>
          <a:bodyPr/>
          <a:lstStyle/>
          <a:p>
            <a:fld id="{44635781-039F-F445-AEE5-B784B11AE184}" type="slidenum">
              <a:rPr lang="en-US" smtClean="0"/>
              <a:t>3</a:t>
            </a:fld>
            <a:endParaRPr lang="en-US"/>
          </a:p>
        </p:txBody>
      </p:sp>
    </p:spTree>
    <p:extLst>
      <p:ext uri="{BB962C8B-B14F-4D97-AF65-F5344CB8AC3E}">
        <p14:creationId xmlns:p14="http://schemas.microsoft.com/office/powerpoint/2010/main" val="212575277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497745"/>
          </a:xfrm>
        </p:spPr>
        <p:txBody>
          <a:bodyPr>
            <a:normAutofit/>
          </a:bodyPr>
          <a:lstStyle/>
          <a:p>
            <a:r>
              <a:rPr lang="en-US" sz="3200" b="1" dirty="0" smtClean="0"/>
              <a:t>Just Scan/Crawl The </a:t>
            </a:r>
            <a:r>
              <a:rPr lang="en-US" sz="3200" b="1" u="sng" dirty="0" smtClean="0"/>
              <a:t>Whole Thing</a:t>
            </a:r>
            <a:r>
              <a:rPr lang="en-US" sz="3200" b="1" dirty="0" smtClean="0"/>
              <a:t>?</a:t>
            </a:r>
            <a:endParaRPr lang="en-US" sz="3200" b="1" dirty="0"/>
          </a:p>
        </p:txBody>
      </p:sp>
      <p:sp>
        <p:nvSpPr>
          <p:cNvPr id="3" name="Content Placeholder 2"/>
          <p:cNvSpPr>
            <a:spLocks noGrp="1"/>
          </p:cNvSpPr>
          <p:nvPr>
            <p:ph idx="1"/>
          </p:nvPr>
        </p:nvSpPr>
        <p:spPr>
          <a:xfrm>
            <a:off x="205965" y="767948"/>
            <a:ext cx="8753524" cy="5907715"/>
          </a:xfrm>
        </p:spPr>
        <p:txBody>
          <a:bodyPr/>
          <a:lstStyle/>
          <a:p>
            <a:r>
              <a:rPr lang="en-US" sz="2400" dirty="0" smtClean="0"/>
              <a:t>Strangely enough, any discussion of sampling Internet phenomena needs to recognize that you potentially have an alternative available to you that most investigators don't: </a:t>
            </a:r>
            <a:r>
              <a:rPr lang="en-US" sz="2400" b="1" dirty="0" smtClean="0"/>
              <a:t>you can potentially conduct a census rather than just drawing a sample.</a:t>
            </a:r>
          </a:p>
          <a:p>
            <a:pPr lvl="1"/>
            <a:r>
              <a:rPr lang="en-US" sz="2000" dirty="0" smtClean="0"/>
              <a:t>"</a:t>
            </a:r>
            <a:r>
              <a:rPr lang="en-US" sz="2000" dirty="0"/>
              <a:t>Here’s what you find when you scan the entire Internet in an </a:t>
            </a:r>
            <a:r>
              <a:rPr lang="en-US" sz="2000" dirty="0" smtClean="0"/>
              <a:t>hour," https</a:t>
            </a:r>
            <a:r>
              <a:rPr lang="en-US" sz="2000" dirty="0"/>
              <a:t>://www.washingtonpost.com/news/the-switch/wp/2013/08/18/heres-what-you-find-when-you-scan-the-entire-internet-in-an-hour</a:t>
            </a:r>
            <a:r>
              <a:rPr lang="en-US" sz="2000" dirty="0" smtClean="0"/>
              <a:t>/</a:t>
            </a:r>
          </a:p>
          <a:p>
            <a:pPr lvl="1"/>
            <a:r>
              <a:rPr lang="en-US" sz="2000" dirty="0" smtClean="0"/>
              <a:t>BTW, if that's still "too slow" for you, </a:t>
            </a:r>
            <a:r>
              <a:rPr lang="en-US" sz="2000" dirty="0"/>
              <a:t>check out https://</a:t>
            </a:r>
            <a:r>
              <a:rPr lang="en-US" sz="2000" dirty="0" err="1"/>
              <a:t>github.com</a:t>
            </a:r>
            <a:r>
              <a:rPr lang="en-US" sz="2000" dirty="0"/>
              <a:t>/</a:t>
            </a:r>
            <a:r>
              <a:rPr lang="en-US" sz="2000" dirty="0" err="1"/>
              <a:t>robertdavidgraham</a:t>
            </a:r>
            <a:r>
              <a:rPr lang="en-US" sz="2000" dirty="0"/>
              <a:t>/</a:t>
            </a:r>
            <a:r>
              <a:rPr lang="en-US" sz="2000" dirty="0" err="1" smtClean="0"/>
              <a:t>masscan</a:t>
            </a:r>
            <a:r>
              <a:rPr lang="en-US" sz="2000" dirty="0"/>
              <a:t> ("TCP port </a:t>
            </a:r>
            <a:r>
              <a:rPr lang="en-US" sz="2000" dirty="0" smtClean="0"/>
              <a:t>scanner [...] scanning </a:t>
            </a:r>
            <a:r>
              <a:rPr lang="en-US" sz="2000" dirty="0"/>
              <a:t>entire Internet in under 5 minutes</a:t>
            </a:r>
            <a:r>
              <a:rPr lang="en-US" sz="2000" dirty="0" smtClean="0"/>
              <a:t>.")</a:t>
            </a:r>
            <a:endParaRPr lang="en-US" sz="2000" dirty="0"/>
          </a:p>
          <a:p>
            <a:r>
              <a:rPr lang="en-US" sz="2400" dirty="0" smtClean="0"/>
              <a:t>Of course, you may not NEED to scan/crawl the whole thing </a:t>
            </a:r>
            <a:r>
              <a:rPr lang="mr-IN" sz="2400" dirty="0" smtClean="0"/>
              <a:t>–</a:t>
            </a:r>
            <a:r>
              <a:rPr lang="en-US" sz="2400" dirty="0" smtClean="0"/>
              <a:t> </a:t>
            </a:r>
            <a:r>
              <a:rPr lang="en-US" sz="2400" b="1" dirty="0" smtClean="0"/>
              <a:t>there are projects out there where people are voluntarily sharing the data they've </a:t>
            </a:r>
            <a:r>
              <a:rPr lang="en-US" sz="2400" b="1" u="sng" dirty="0" smtClean="0"/>
              <a:t>already crawled</a:t>
            </a:r>
            <a:r>
              <a:rPr lang="en-US" sz="2400" b="1" dirty="0" smtClean="0"/>
              <a:t>.</a:t>
            </a:r>
            <a:r>
              <a:rPr lang="en-US" sz="2400" dirty="0" smtClean="0"/>
              <a:t> An example?</a:t>
            </a:r>
            <a:br>
              <a:rPr lang="en-US" sz="2400" dirty="0" smtClean="0"/>
            </a:br>
            <a:r>
              <a:rPr lang="en-US" sz="2400" dirty="0" smtClean="0"/>
              <a:t>https</a:t>
            </a:r>
            <a:r>
              <a:rPr lang="en-US" sz="2400" dirty="0"/>
              <a:t>://</a:t>
            </a:r>
            <a:r>
              <a:rPr lang="en-US" sz="2400" dirty="0" err="1"/>
              <a:t>github.com</a:t>
            </a:r>
            <a:r>
              <a:rPr lang="en-US" sz="2400" dirty="0"/>
              <a:t>/</a:t>
            </a:r>
            <a:r>
              <a:rPr lang="en-US" sz="2400" dirty="0" err="1"/>
              <a:t>trivio</a:t>
            </a:r>
            <a:r>
              <a:rPr lang="en-US" sz="2400" dirty="0"/>
              <a:t>/</a:t>
            </a:r>
            <a:r>
              <a:rPr lang="en-US" sz="2400" dirty="0" err="1" smtClean="0"/>
              <a:t>common_crawl_index</a:t>
            </a:r>
            <a:r>
              <a:rPr lang="en-US" sz="2400" dirty="0" smtClean="0"/>
              <a:t> ("</a:t>
            </a:r>
            <a:r>
              <a:rPr lang="en-US" sz="2400" dirty="0"/>
              <a:t>The Common Crawl data is composed </a:t>
            </a:r>
            <a:r>
              <a:rPr lang="en-US" sz="2400" dirty="0" smtClean="0"/>
              <a:t>of </a:t>
            </a:r>
            <a:r>
              <a:rPr lang="en-US" sz="2400" dirty="0"/>
              <a:t>billions of pages randomly crawled from the internet</a:t>
            </a:r>
            <a:r>
              <a:rPr lang="en-US" sz="2400" dirty="0" smtClean="0"/>
              <a:t>...")</a:t>
            </a:r>
          </a:p>
        </p:txBody>
      </p:sp>
      <p:sp>
        <p:nvSpPr>
          <p:cNvPr id="4" name="Slide Number Placeholder 3"/>
          <p:cNvSpPr>
            <a:spLocks noGrp="1"/>
          </p:cNvSpPr>
          <p:nvPr>
            <p:ph type="sldNum" sz="quarter" idx="12"/>
          </p:nvPr>
        </p:nvSpPr>
        <p:spPr/>
        <p:txBody>
          <a:bodyPr/>
          <a:lstStyle/>
          <a:p>
            <a:fld id="{44635781-039F-F445-AEE5-B784B11AE184}" type="slidenum">
              <a:rPr lang="en-US" smtClean="0"/>
              <a:t>30</a:t>
            </a:fld>
            <a:endParaRPr lang="en-US"/>
          </a:p>
        </p:txBody>
      </p:sp>
    </p:spTree>
    <p:extLst>
      <p:ext uri="{BB962C8B-B14F-4D97-AF65-F5344CB8AC3E}">
        <p14:creationId xmlns:p14="http://schemas.microsoft.com/office/powerpoint/2010/main" val="63698489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u="sng" dirty="0" smtClean="0"/>
              <a:t>5) Batched Data: Data Quickly Becomes Historical</a:t>
            </a:r>
            <a:endParaRPr lang="en-US" sz="3200" b="1" u="sng" dirty="0"/>
          </a:p>
        </p:txBody>
      </p:sp>
      <p:sp>
        <p:nvSpPr>
          <p:cNvPr id="3" name="Content Placeholder 2"/>
          <p:cNvSpPr>
            <a:spLocks noGrp="1"/>
          </p:cNvSpPr>
          <p:nvPr>
            <p:ph idx="1"/>
          </p:nvPr>
        </p:nvSpPr>
        <p:spPr>
          <a:xfrm>
            <a:off x="205965" y="978182"/>
            <a:ext cx="8753524" cy="5697481"/>
          </a:xfrm>
        </p:spPr>
        <p:txBody>
          <a:bodyPr/>
          <a:lstStyle/>
          <a:p>
            <a:r>
              <a:rPr lang="en-US" sz="2400" dirty="0" smtClean="0"/>
              <a:t>Data people are often data "packrats"/ data "hoarders" and may keep "inventory" (batches of data) long past the point where that data is operationally relevant</a:t>
            </a:r>
            <a:endParaRPr lang="en-US" sz="2400" dirty="0"/>
          </a:p>
          <a:p>
            <a:r>
              <a:rPr lang="en-US" sz="2400" dirty="0" smtClean="0"/>
              <a:t>Don't get me wrong: historical data may be of immense </a:t>
            </a:r>
            <a:r>
              <a:rPr lang="en-US" sz="2400" b="1" dirty="0" smtClean="0"/>
              <a:t>research</a:t>
            </a:r>
            <a:r>
              <a:rPr lang="en-US" sz="2400" dirty="0" smtClean="0"/>
              <a:t> value, particularly for things like estimating long term trends, and definitely should be preserved, it just often isn't of particular </a:t>
            </a:r>
            <a:r>
              <a:rPr lang="en-US" sz="2400" b="1" dirty="0" smtClean="0"/>
              <a:t>operational</a:t>
            </a:r>
            <a:r>
              <a:rPr lang="en-US" sz="2400" dirty="0" smtClean="0"/>
              <a:t> value as it gets old(</a:t>
            </a:r>
            <a:r>
              <a:rPr lang="en-US" sz="2400" dirty="0" err="1" smtClean="0"/>
              <a:t>er</a:t>
            </a:r>
            <a:r>
              <a:rPr lang="en-US" sz="2400" dirty="0" smtClean="0"/>
              <a:t>).</a:t>
            </a:r>
            <a:endParaRPr lang="en-US" sz="2400" dirty="0"/>
          </a:p>
          <a:p>
            <a:r>
              <a:rPr lang="en-US" sz="2400" dirty="0" smtClean="0"/>
              <a:t>By default, one to three months to a year is probably the relevant operational horizon for most data sets.</a:t>
            </a:r>
            <a:r>
              <a:rPr lang="en-US" sz="2400" dirty="0"/>
              <a:t> </a:t>
            </a:r>
            <a:r>
              <a:rPr lang="en-US" sz="2400" b="1" dirty="0" smtClean="0"/>
              <a:t>Carrying too much data increases your storage costs, may increase processing time, may swamp more recent/relevant data, and may invite 3</a:t>
            </a:r>
            <a:r>
              <a:rPr lang="en-US" sz="2400" b="1" baseline="30000" dirty="0" smtClean="0"/>
              <a:t>rd</a:t>
            </a:r>
            <a:r>
              <a:rPr lang="en-US" sz="2400" b="1" dirty="0" smtClean="0"/>
              <a:t> party data safaris </a:t>
            </a:r>
            <a:r>
              <a:rPr lang="en-US" sz="2400" dirty="0" smtClean="0"/>
              <a:t>(you should be thinking "records management").</a:t>
            </a:r>
          </a:p>
          <a:p>
            <a:r>
              <a:rPr lang="en-US" sz="2400" u="sng" dirty="0" smtClean="0"/>
              <a:t>Now</a:t>
            </a:r>
            <a:r>
              <a:rPr lang="en-US" sz="2400" dirty="0" smtClean="0"/>
              <a:t> is generally much more important than </a:t>
            </a:r>
            <a:r>
              <a:rPr lang="en-US" sz="2400" u="sng" dirty="0" smtClean="0"/>
              <a:t>"way back when."</a:t>
            </a:r>
          </a:p>
        </p:txBody>
      </p:sp>
      <p:sp>
        <p:nvSpPr>
          <p:cNvPr id="4" name="Slide Number Placeholder 3"/>
          <p:cNvSpPr>
            <a:spLocks noGrp="1"/>
          </p:cNvSpPr>
          <p:nvPr>
            <p:ph type="sldNum" sz="quarter" idx="12"/>
          </p:nvPr>
        </p:nvSpPr>
        <p:spPr/>
        <p:txBody>
          <a:bodyPr/>
          <a:lstStyle/>
          <a:p>
            <a:fld id="{44635781-039F-F445-AEE5-B784B11AE184}" type="slidenum">
              <a:rPr lang="en-US" smtClean="0"/>
              <a:t>31</a:t>
            </a:fld>
            <a:endParaRPr lang="en-US"/>
          </a:p>
        </p:txBody>
      </p:sp>
    </p:spTree>
    <p:extLst>
      <p:ext uri="{BB962C8B-B14F-4D97-AF65-F5344CB8AC3E}">
        <p14:creationId xmlns:p14="http://schemas.microsoft.com/office/powerpoint/2010/main" val="36469865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u="sng" spc="-100" dirty="0" smtClean="0"/>
              <a:t>What /How We Collect Can Become "Cast In Stone"</a:t>
            </a:r>
            <a:endParaRPr lang="en-US" sz="3200" b="1" u="sng" spc="-100" dirty="0"/>
          </a:p>
        </p:txBody>
      </p:sp>
      <p:sp>
        <p:nvSpPr>
          <p:cNvPr id="3" name="Content Placeholder 2"/>
          <p:cNvSpPr>
            <a:spLocks noGrp="1"/>
          </p:cNvSpPr>
          <p:nvPr>
            <p:ph idx="1"/>
          </p:nvPr>
        </p:nvSpPr>
        <p:spPr>
          <a:xfrm>
            <a:off x="205965" y="978182"/>
            <a:ext cx="8753524" cy="5697481"/>
          </a:xfrm>
        </p:spPr>
        <p:txBody>
          <a:bodyPr/>
          <a:lstStyle/>
          <a:p>
            <a:r>
              <a:rPr lang="en-US" sz="2400" dirty="0" smtClean="0"/>
              <a:t>A  historical data focus often puts a premium on </a:t>
            </a:r>
            <a:r>
              <a:rPr lang="en-US" sz="2400" b="1" dirty="0" smtClean="0"/>
              <a:t>comparability: </a:t>
            </a:r>
            <a:r>
              <a:rPr lang="en-US" sz="2400" dirty="0" smtClean="0"/>
              <a:t>we want to be able to look backwards, and compare what we see today with what we saw "way back when."</a:t>
            </a:r>
          </a:p>
          <a:p>
            <a:endParaRPr lang="en-US" sz="2400" dirty="0" smtClean="0"/>
          </a:p>
          <a:p>
            <a:r>
              <a:rPr lang="en-US" sz="2400" dirty="0" smtClean="0"/>
              <a:t>Maintaining comparability means that we basically can't change the questions we ask or the answers we accept </a:t>
            </a:r>
            <a:r>
              <a:rPr lang="mr-IN" sz="2400" dirty="0" smtClean="0"/>
              <a:t>–</a:t>
            </a:r>
            <a:r>
              <a:rPr lang="en-US" sz="2400" dirty="0" smtClean="0"/>
              <a:t> if we do, we'll </a:t>
            </a:r>
            <a:br>
              <a:rPr lang="en-US" sz="2400" dirty="0" smtClean="0"/>
            </a:br>
            <a:r>
              <a:rPr lang="en-US" sz="2400" dirty="0" smtClean="0"/>
              <a:t>"lose comparability."</a:t>
            </a:r>
          </a:p>
          <a:p>
            <a:endParaRPr lang="en-US" sz="2400" dirty="0"/>
          </a:p>
          <a:p>
            <a:r>
              <a:rPr lang="en-US" sz="2400" dirty="0" smtClean="0"/>
              <a:t>Hence, what we collect often tends to get "cast in stone" even if conditions change.</a:t>
            </a:r>
          </a:p>
          <a:p>
            <a:endParaRPr lang="en-US" sz="2400" dirty="0"/>
          </a:p>
          <a:p>
            <a:r>
              <a:rPr lang="en-US" sz="2400" dirty="0" smtClean="0"/>
              <a:t>One easily identified exception: decomposing an aggregate measure into its component elements</a:t>
            </a:r>
          </a:p>
        </p:txBody>
      </p:sp>
      <p:sp>
        <p:nvSpPr>
          <p:cNvPr id="4" name="Slide Number Placeholder 3"/>
          <p:cNvSpPr>
            <a:spLocks noGrp="1"/>
          </p:cNvSpPr>
          <p:nvPr>
            <p:ph type="sldNum" sz="quarter" idx="12"/>
          </p:nvPr>
        </p:nvSpPr>
        <p:spPr/>
        <p:txBody>
          <a:bodyPr/>
          <a:lstStyle/>
          <a:p>
            <a:fld id="{44635781-039F-F445-AEE5-B784B11AE184}" type="slidenum">
              <a:rPr lang="en-US" smtClean="0"/>
              <a:t>32</a:t>
            </a:fld>
            <a:endParaRPr lang="en-US"/>
          </a:p>
        </p:txBody>
      </p:sp>
    </p:spTree>
    <p:extLst>
      <p:ext uri="{BB962C8B-B14F-4D97-AF65-F5344CB8AC3E}">
        <p14:creationId xmlns:p14="http://schemas.microsoft.com/office/powerpoint/2010/main" val="232586445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89"/>
            <a:ext cx="8229600" cy="497671"/>
          </a:xfrm>
        </p:spPr>
        <p:txBody>
          <a:bodyPr>
            <a:normAutofit/>
          </a:bodyPr>
          <a:lstStyle/>
          <a:p>
            <a:r>
              <a:rPr lang="en-US" sz="3200" b="1" dirty="0" smtClean="0"/>
              <a:t>Decomposing An Aggregate Measure</a:t>
            </a:r>
            <a:endParaRPr lang="en-US" sz="3200" b="1" dirty="0"/>
          </a:p>
        </p:txBody>
      </p:sp>
      <p:pic>
        <p:nvPicPr>
          <p:cNvPr id="5" name="Picture 4" descr="offenses.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292" y="769980"/>
            <a:ext cx="8736361" cy="3007993"/>
          </a:xfrm>
          <a:prstGeom prst="rect">
            <a:avLst/>
          </a:prstGeom>
        </p:spPr>
      </p:pic>
      <p:sp>
        <p:nvSpPr>
          <p:cNvPr id="6" name="TextBox 5"/>
          <p:cNvSpPr txBox="1"/>
          <p:nvPr/>
        </p:nvSpPr>
        <p:spPr>
          <a:xfrm>
            <a:off x="240292" y="3856817"/>
            <a:ext cx="8722618" cy="2677656"/>
          </a:xfrm>
          <a:prstGeom prst="rect">
            <a:avLst/>
          </a:prstGeom>
          <a:noFill/>
        </p:spPr>
        <p:txBody>
          <a:bodyPr wrap="square" rtlCol="0">
            <a:spAutoFit/>
          </a:bodyPr>
          <a:lstStyle/>
          <a:p>
            <a:r>
              <a:rPr lang="en-US" sz="2400" dirty="0" smtClean="0"/>
              <a:t>In 2014, the Department of Education changed how sex offenses were reported in annual </a:t>
            </a:r>
            <a:r>
              <a:rPr lang="en-US" sz="2400" i="1" dirty="0" smtClean="0"/>
              <a:t>Campus Safety and Security</a:t>
            </a:r>
            <a:r>
              <a:rPr lang="en-US" sz="2400" dirty="0" smtClean="0"/>
              <a:t> data. Offenses </a:t>
            </a:r>
          </a:p>
          <a:p>
            <a:r>
              <a:rPr lang="en-US" sz="2400" dirty="0" smtClean="0"/>
              <a:t>that were formerly lumped into just one or two categories were now </a:t>
            </a:r>
            <a:br>
              <a:rPr lang="en-US" sz="2400" dirty="0" smtClean="0"/>
            </a:br>
            <a:r>
              <a:rPr lang="en-US" sz="2400" dirty="0" smtClean="0"/>
              <a:t>broken out more granularly. See http</a:t>
            </a:r>
            <a:r>
              <a:rPr lang="en-US" sz="2400" dirty="0"/>
              <a:t>://</a:t>
            </a:r>
            <a:r>
              <a:rPr lang="en-US" sz="2400" dirty="0" err="1"/>
              <a:t>ope.ed.gov</a:t>
            </a:r>
            <a:r>
              <a:rPr lang="en-US" sz="2400" dirty="0"/>
              <a:t>/</a:t>
            </a:r>
            <a:r>
              <a:rPr lang="en-US" sz="2400" dirty="0" err="1"/>
              <a:t>campussafety</a:t>
            </a:r>
            <a:r>
              <a:rPr lang="en-US" sz="2400" dirty="0"/>
              <a:t>/#</a:t>
            </a:r>
            <a:r>
              <a:rPr lang="en-US" sz="2400" dirty="0" smtClean="0"/>
              <a:t>/</a:t>
            </a:r>
          </a:p>
          <a:p>
            <a:endParaRPr lang="en-US" sz="2400" dirty="0"/>
          </a:p>
          <a:p>
            <a:r>
              <a:rPr lang="en-US" sz="2400" dirty="0" smtClean="0"/>
              <a:t>The historical aggregate measures could still be replicated, however, </a:t>
            </a:r>
            <a:br>
              <a:rPr lang="en-US" sz="2400" dirty="0" smtClean="0"/>
            </a:br>
            <a:r>
              <a:rPr lang="en-US" sz="2400" dirty="0" smtClean="0"/>
              <a:t>by adding up now-broken-out component offenses.</a:t>
            </a:r>
            <a:endParaRPr lang="en-US" sz="2400" dirty="0"/>
          </a:p>
        </p:txBody>
      </p:sp>
      <p:sp>
        <p:nvSpPr>
          <p:cNvPr id="7" name="Slide Number Placeholder 6"/>
          <p:cNvSpPr>
            <a:spLocks noGrp="1"/>
          </p:cNvSpPr>
          <p:nvPr>
            <p:ph type="sldNum" sz="quarter" idx="12"/>
          </p:nvPr>
        </p:nvSpPr>
        <p:spPr/>
        <p:txBody>
          <a:bodyPr/>
          <a:lstStyle/>
          <a:p>
            <a:fld id="{44635781-039F-F445-AEE5-B784B11AE184}" type="slidenum">
              <a:rPr lang="en-US" smtClean="0"/>
              <a:t>33</a:t>
            </a:fld>
            <a:endParaRPr lang="en-US"/>
          </a:p>
        </p:txBody>
      </p:sp>
    </p:spTree>
    <p:extLst>
      <p:ext uri="{BB962C8B-B14F-4D97-AF65-F5344CB8AC3E}">
        <p14:creationId xmlns:p14="http://schemas.microsoft.com/office/powerpoint/2010/main" val="2816499961"/>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799" y="963471"/>
            <a:ext cx="8033397" cy="1470025"/>
          </a:xfrm>
        </p:spPr>
        <p:txBody>
          <a:bodyPr>
            <a:normAutofit/>
          </a:bodyPr>
          <a:lstStyle/>
          <a:p>
            <a:pPr algn="l"/>
            <a:r>
              <a:rPr lang="en-US" sz="3200" b="1" dirty="0" smtClean="0"/>
              <a:t>III. So Is</a:t>
            </a:r>
            <a:r>
              <a:rPr lang="en-US" sz="3200" b="1" dirty="0"/>
              <a:t> </a:t>
            </a:r>
            <a:r>
              <a:rPr lang="en-US" sz="3200" b="1" dirty="0" smtClean="0"/>
              <a:t>Continuous Flow Process</a:t>
            </a:r>
            <a:r>
              <a:rPr lang="en-US" sz="3200" b="1" dirty="0"/>
              <a:t> </a:t>
            </a:r>
            <a:r>
              <a:rPr lang="en-US" sz="3200" b="1" dirty="0" smtClean="0"/>
              <a:t>Monitoring Really Just The Best Thing Since Sliced Bread?</a:t>
            </a:r>
            <a:endParaRPr lang="en-US" sz="3200" b="1" dirty="0"/>
          </a:p>
        </p:txBody>
      </p:sp>
    </p:spTree>
    <p:extLst>
      <p:ext uri="{BB962C8B-B14F-4D97-AF65-F5344CB8AC3E}">
        <p14:creationId xmlns:p14="http://schemas.microsoft.com/office/powerpoint/2010/main" val="339671626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spc="-100" dirty="0" smtClean="0"/>
              <a:t>Continuous Flow Approaches Have Drawbacks, Too</a:t>
            </a:r>
            <a:endParaRPr lang="en-US" sz="3200" b="1" spc="-100" dirty="0"/>
          </a:p>
        </p:txBody>
      </p:sp>
      <p:sp>
        <p:nvSpPr>
          <p:cNvPr id="3" name="Content Placeholder 2"/>
          <p:cNvSpPr>
            <a:spLocks noGrp="1"/>
          </p:cNvSpPr>
          <p:nvPr>
            <p:ph idx="1"/>
          </p:nvPr>
        </p:nvSpPr>
        <p:spPr>
          <a:xfrm>
            <a:off x="205965" y="978182"/>
            <a:ext cx="8753524" cy="5697481"/>
          </a:xfrm>
        </p:spPr>
        <p:txBody>
          <a:bodyPr/>
          <a:lstStyle/>
          <a:p>
            <a:r>
              <a:rPr lang="en-US" sz="2400" dirty="0" smtClean="0"/>
              <a:t>I do NOT want you to come away from this talk with the simplistic impression, </a:t>
            </a:r>
            <a:br>
              <a:rPr lang="en-US" sz="2400" dirty="0" smtClean="0"/>
            </a:br>
            <a:r>
              <a:rPr lang="en-US" sz="2400" dirty="0" smtClean="0"/>
              <a:t/>
            </a:r>
            <a:br>
              <a:rPr lang="en-US" sz="2400" dirty="0" smtClean="0"/>
            </a:br>
            <a:r>
              <a:rPr lang="en-US" sz="2400" dirty="0" smtClean="0"/>
              <a:t>-- "Batch: Bad," </a:t>
            </a:r>
            <a:br>
              <a:rPr lang="en-US" sz="2400" dirty="0" smtClean="0"/>
            </a:br>
            <a:r>
              <a:rPr lang="en-US" sz="2400" dirty="0" smtClean="0"/>
              <a:t/>
            </a:r>
            <a:br>
              <a:rPr lang="en-US" sz="2400" dirty="0" smtClean="0"/>
            </a:br>
            <a:r>
              <a:rPr lang="en-US" sz="2400" dirty="0" smtClean="0"/>
              <a:t>-- "Continuous Flow: Good."</a:t>
            </a:r>
          </a:p>
          <a:p>
            <a:endParaRPr lang="en-US" sz="2400" dirty="0" smtClean="0"/>
          </a:p>
          <a:p>
            <a:r>
              <a:rPr lang="en-US" sz="2400" dirty="0" smtClean="0"/>
              <a:t>The reality is a little more nuanced. </a:t>
            </a:r>
            <a:br>
              <a:rPr lang="en-US" sz="2400" dirty="0" smtClean="0"/>
            </a:br>
            <a:r>
              <a:rPr lang="en-US" sz="2400" dirty="0" smtClean="0"/>
              <a:t/>
            </a:r>
            <a:br>
              <a:rPr lang="en-US" sz="2400" dirty="0" smtClean="0"/>
            </a:br>
            <a:r>
              <a:rPr lang="en-US" sz="2400" dirty="0" smtClean="0"/>
              <a:t>Just as working with batches has limitations, working with continuous flow data can have its drawbacks, too.</a:t>
            </a:r>
          </a:p>
        </p:txBody>
      </p:sp>
      <p:sp>
        <p:nvSpPr>
          <p:cNvPr id="4" name="Slide Number Placeholder 3"/>
          <p:cNvSpPr>
            <a:spLocks noGrp="1"/>
          </p:cNvSpPr>
          <p:nvPr>
            <p:ph type="sldNum" sz="quarter" idx="12"/>
          </p:nvPr>
        </p:nvSpPr>
        <p:spPr/>
        <p:txBody>
          <a:bodyPr/>
          <a:lstStyle/>
          <a:p>
            <a:fld id="{44635781-039F-F445-AEE5-B784B11AE184}" type="slidenum">
              <a:rPr lang="en-US" smtClean="0"/>
              <a:t>35</a:t>
            </a:fld>
            <a:endParaRPr lang="en-US"/>
          </a:p>
        </p:txBody>
      </p:sp>
    </p:spTree>
    <p:extLst>
      <p:ext uri="{BB962C8B-B14F-4D97-AF65-F5344CB8AC3E}">
        <p14:creationId xmlns:p14="http://schemas.microsoft.com/office/powerpoint/2010/main" val="391867097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Some Flow/Continuous Monitoring-Related Issues</a:t>
            </a:r>
            <a:endParaRPr lang="en-US" sz="3200" b="1" dirty="0"/>
          </a:p>
        </p:txBody>
      </p:sp>
      <p:sp>
        <p:nvSpPr>
          <p:cNvPr id="3" name="Content Placeholder 2"/>
          <p:cNvSpPr>
            <a:spLocks noGrp="1"/>
          </p:cNvSpPr>
          <p:nvPr>
            <p:ph idx="1"/>
          </p:nvPr>
        </p:nvSpPr>
        <p:spPr>
          <a:xfrm>
            <a:off x="205965" y="978182"/>
            <a:ext cx="8753524" cy="5697481"/>
          </a:xfrm>
        </p:spPr>
        <p:txBody>
          <a:bodyPr/>
          <a:lstStyle/>
          <a:p>
            <a:pPr marL="457200" indent="-457200">
              <a:buFont typeface="+mj-lt"/>
              <a:buAutoNum type="arabicParenR"/>
            </a:pPr>
            <a:r>
              <a:rPr lang="en-US" sz="2400" dirty="0"/>
              <a:t>You </a:t>
            </a:r>
            <a:r>
              <a:rPr lang="en-US" sz="2400" dirty="0" smtClean="0"/>
              <a:t>need to learn to throw stuff away</a:t>
            </a:r>
            <a:r>
              <a:rPr lang="en-US" sz="2400" dirty="0"/>
              <a:t>..</a:t>
            </a:r>
            <a:r>
              <a:rPr lang="en-US" sz="2400" dirty="0" smtClean="0"/>
              <a:t>.</a:t>
            </a:r>
            <a:br>
              <a:rPr lang="en-US" sz="2400" dirty="0" smtClean="0"/>
            </a:br>
            <a:endParaRPr lang="en-US" sz="2400" dirty="0" smtClean="0"/>
          </a:p>
          <a:p>
            <a:pPr marL="457200" indent="-457200">
              <a:buFont typeface="+mj-lt"/>
              <a:buAutoNum type="arabicParenR"/>
            </a:pPr>
            <a:r>
              <a:rPr lang="en-US" sz="2400" dirty="0"/>
              <a:t>You </a:t>
            </a:r>
            <a:r>
              <a:rPr lang="en-US" sz="2400" dirty="0" smtClean="0"/>
              <a:t>also need </a:t>
            </a:r>
            <a:r>
              <a:rPr lang="en-US" sz="2400" dirty="0"/>
              <a:t>to </a:t>
            </a:r>
            <a:r>
              <a:rPr lang="en-US" sz="2400" dirty="0" smtClean="0"/>
              <a:t>remember what you've </a:t>
            </a:r>
            <a:r>
              <a:rPr lang="en-US" sz="2400" dirty="0"/>
              <a:t>s</a:t>
            </a:r>
            <a:r>
              <a:rPr lang="en-US" sz="2400" dirty="0" smtClean="0"/>
              <a:t>een</a:t>
            </a:r>
            <a:br>
              <a:rPr lang="en-US" sz="2400" dirty="0" smtClean="0"/>
            </a:br>
            <a:endParaRPr lang="en-US" sz="2400" dirty="0" smtClean="0"/>
          </a:p>
          <a:p>
            <a:pPr marL="457200" indent="-457200">
              <a:buFont typeface="+mj-lt"/>
              <a:buAutoNum type="arabicParenR"/>
            </a:pPr>
            <a:r>
              <a:rPr lang="en-US" sz="2400" dirty="0"/>
              <a:t>Continuous </a:t>
            </a:r>
            <a:r>
              <a:rPr lang="en-US" sz="2400" dirty="0" smtClean="0"/>
              <a:t>monitoring never sleeps </a:t>
            </a:r>
            <a:r>
              <a:rPr lang="en-US" sz="2400" dirty="0"/>
              <a:t>– </a:t>
            </a:r>
            <a:r>
              <a:rPr lang="en-US" sz="2400" dirty="0" smtClean="0"/>
              <a:t>will you?</a:t>
            </a:r>
          </a:p>
          <a:p>
            <a:pPr marL="457200" indent="-457200">
              <a:buFont typeface="+mj-lt"/>
              <a:buAutoNum type="arabicParenR"/>
            </a:pPr>
            <a:endParaRPr lang="en-US" sz="2400" dirty="0" smtClean="0"/>
          </a:p>
          <a:p>
            <a:pPr marL="457200" indent="-457200">
              <a:buFont typeface="+mj-lt"/>
              <a:buAutoNum type="arabicParenR"/>
            </a:pPr>
            <a:r>
              <a:rPr lang="en-US" sz="2400" dirty="0" smtClean="0"/>
              <a:t>Data collected as batches can quickly become historical, and </a:t>
            </a:r>
            <a:br>
              <a:rPr lang="en-US" sz="2400" dirty="0" smtClean="0"/>
            </a:br>
            <a:r>
              <a:rPr lang="en-US" sz="2400" dirty="0" smtClean="0"/>
              <a:t>a historical focus limits our ability to evolve what's collected</a:t>
            </a:r>
          </a:p>
        </p:txBody>
      </p:sp>
      <p:sp>
        <p:nvSpPr>
          <p:cNvPr id="4" name="Slide Number Placeholder 3"/>
          <p:cNvSpPr>
            <a:spLocks noGrp="1"/>
          </p:cNvSpPr>
          <p:nvPr>
            <p:ph type="sldNum" sz="quarter" idx="12"/>
          </p:nvPr>
        </p:nvSpPr>
        <p:spPr/>
        <p:txBody>
          <a:bodyPr/>
          <a:lstStyle/>
          <a:p>
            <a:fld id="{44635781-039F-F445-AEE5-B784B11AE184}" type="slidenum">
              <a:rPr lang="en-US" smtClean="0"/>
              <a:t>36</a:t>
            </a:fld>
            <a:endParaRPr lang="en-US"/>
          </a:p>
        </p:txBody>
      </p:sp>
    </p:spTree>
    <p:extLst>
      <p:ext uri="{BB962C8B-B14F-4D97-AF65-F5344CB8AC3E}">
        <p14:creationId xmlns:p14="http://schemas.microsoft.com/office/powerpoint/2010/main" val="377314853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spc="-100" dirty="0" smtClean="0"/>
              <a:t>1) You Need To Learn To </a:t>
            </a:r>
            <a:r>
              <a:rPr lang="en-US" sz="3200" b="1" spc="-100" dirty="0" smtClean="0">
                <a:solidFill>
                  <a:srgbClr val="FF0000"/>
                </a:solidFill>
              </a:rPr>
              <a:t>Throw Stuff Away</a:t>
            </a:r>
            <a:r>
              <a:rPr lang="en-US" sz="3200" b="1" spc="-100" dirty="0" smtClean="0"/>
              <a:t>...</a:t>
            </a:r>
            <a:endParaRPr lang="en-US" sz="3200" b="1" spc="-100" dirty="0"/>
          </a:p>
        </p:txBody>
      </p:sp>
      <p:sp>
        <p:nvSpPr>
          <p:cNvPr id="3" name="Content Placeholder 2"/>
          <p:cNvSpPr>
            <a:spLocks noGrp="1"/>
          </p:cNvSpPr>
          <p:nvPr>
            <p:ph idx="1"/>
          </p:nvPr>
        </p:nvSpPr>
        <p:spPr>
          <a:xfrm>
            <a:off x="205965" y="978182"/>
            <a:ext cx="8753524" cy="5697481"/>
          </a:xfrm>
        </p:spPr>
        <p:txBody>
          <a:bodyPr/>
          <a:lstStyle/>
          <a:p>
            <a:r>
              <a:rPr lang="en-US" sz="2400" dirty="0" smtClean="0"/>
              <a:t>For example, even just keeping the fully qualified domain names seen in an SIE channel, you may still find real time unfiltered data flows a </a:t>
            </a:r>
            <a:r>
              <a:rPr lang="en-US" sz="2400" b="1" i="1" dirty="0" smtClean="0"/>
              <a:t>bit</a:t>
            </a:r>
            <a:r>
              <a:rPr lang="en-US" sz="2400" dirty="0" smtClean="0"/>
              <a:t> </a:t>
            </a:r>
            <a:r>
              <a:rPr lang="en-US" sz="2400" b="1" i="1" dirty="0" smtClean="0"/>
              <a:t>much</a:t>
            </a:r>
            <a:r>
              <a:rPr lang="en-US" sz="2400" dirty="0" smtClean="0"/>
              <a:t> to just visually scan as they flow by...</a:t>
            </a:r>
            <a:br>
              <a:rPr lang="en-US" sz="2400" dirty="0" smtClean="0"/>
            </a:br>
            <a:r>
              <a:rPr lang="en-US" sz="2400" dirty="0" smtClean="0"/>
              <a:t/>
            </a:r>
            <a:br>
              <a:rPr lang="en-US" sz="2400" dirty="0" smtClean="0"/>
            </a:br>
            <a:r>
              <a:rPr lang="en-US" sz="2000" dirty="0" smtClean="0">
                <a:latin typeface="Courier New"/>
                <a:cs typeface="Courier New"/>
              </a:rPr>
              <a:t>$ nmsgtool </a:t>
            </a:r>
            <a:r>
              <a:rPr lang="en-US" sz="2000" dirty="0">
                <a:latin typeface="Courier New"/>
                <a:cs typeface="Courier New"/>
              </a:rPr>
              <a:t>-C ch202 -c 100000 -o - | </a:t>
            </a:r>
            <a:r>
              <a:rPr lang="en-US" sz="2000" dirty="0" err="1">
                <a:latin typeface="Courier New"/>
                <a:cs typeface="Courier New"/>
              </a:rPr>
              <a:t>grep</a:t>
            </a:r>
            <a:r>
              <a:rPr lang="en-US" sz="2000" dirty="0">
                <a:latin typeface="Courier New"/>
                <a:cs typeface="Courier New"/>
              </a:rPr>
              <a:t> "</a:t>
            </a:r>
            <a:r>
              <a:rPr lang="en-US" sz="2000" dirty="0" err="1">
                <a:latin typeface="Courier New"/>
                <a:cs typeface="Courier New"/>
              </a:rPr>
              <a:t>qname</a:t>
            </a:r>
            <a:r>
              <a:rPr lang="en-US" sz="2000" dirty="0">
                <a:latin typeface="Courier New"/>
                <a:cs typeface="Courier New"/>
              </a:rPr>
              <a:t>:" | </a:t>
            </a:r>
            <a:r>
              <a:rPr lang="en-US" sz="2000" dirty="0" err="1">
                <a:latin typeface="Courier New"/>
                <a:cs typeface="Courier New"/>
              </a:rPr>
              <a:t>awk</a:t>
            </a:r>
            <a:r>
              <a:rPr lang="en-US" sz="2000" dirty="0">
                <a:latin typeface="Courier New"/>
                <a:cs typeface="Courier New"/>
              </a:rPr>
              <a:t> '{print $2}</a:t>
            </a:r>
            <a:r>
              <a:rPr lang="en-US" sz="2000" dirty="0" smtClean="0">
                <a:latin typeface="Courier New"/>
                <a:cs typeface="Courier New"/>
              </a:rPr>
              <a:t>'</a:t>
            </a:r>
            <a:br>
              <a:rPr lang="en-US" sz="2000" dirty="0" smtClean="0">
                <a:latin typeface="Courier New"/>
                <a:cs typeface="Courier New"/>
              </a:rPr>
            </a:br>
            <a:r>
              <a:rPr lang="en-US" sz="2000" dirty="0" smtClean="0">
                <a:latin typeface="Courier New"/>
                <a:cs typeface="Courier New"/>
              </a:rPr>
              <a:t/>
            </a:r>
            <a:br>
              <a:rPr lang="en-US" sz="2000" dirty="0" smtClean="0">
                <a:latin typeface="Courier New"/>
                <a:cs typeface="Courier New"/>
              </a:rPr>
            </a:br>
            <a:r>
              <a:rPr lang="en-US" sz="2400" dirty="0" smtClean="0">
                <a:latin typeface="Calibri"/>
                <a:cs typeface="Calibri"/>
              </a:rPr>
              <a:t>Which means:</a:t>
            </a:r>
            <a:br>
              <a:rPr lang="en-US" sz="2400" dirty="0" smtClean="0">
                <a:latin typeface="Calibri"/>
                <a:cs typeface="Calibri"/>
              </a:rPr>
            </a:br>
            <a:r>
              <a:rPr lang="en-US" sz="2400" dirty="0" smtClean="0">
                <a:latin typeface="Calibri"/>
                <a:cs typeface="Calibri"/>
              </a:rPr>
              <a:t/>
            </a:r>
            <a:br>
              <a:rPr lang="en-US" sz="2400" dirty="0" smtClean="0">
                <a:latin typeface="Calibri"/>
                <a:cs typeface="Calibri"/>
              </a:rPr>
            </a:br>
            <a:r>
              <a:rPr lang="en-US" sz="2400" dirty="0" smtClean="0">
                <a:latin typeface="Calibri"/>
                <a:cs typeface="Calibri"/>
              </a:rPr>
              <a:t>-- Collect 100,000 observations from SIE Channel 202</a:t>
            </a:r>
            <a:br>
              <a:rPr lang="en-US" sz="2400" dirty="0" smtClean="0">
                <a:latin typeface="Calibri"/>
                <a:cs typeface="Calibri"/>
              </a:rPr>
            </a:br>
            <a:r>
              <a:rPr lang="en-US" sz="2400" dirty="0" smtClean="0">
                <a:latin typeface="Calibri"/>
                <a:cs typeface="Calibri"/>
              </a:rPr>
              <a:t>-- Keep just the </a:t>
            </a:r>
            <a:r>
              <a:rPr lang="en-US" sz="2400" dirty="0" err="1" smtClean="0">
                <a:latin typeface="Calibri"/>
                <a:cs typeface="Calibri"/>
              </a:rPr>
              <a:t>qname</a:t>
            </a:r>
            <a:r>
              <a:rPr lang="en-US" sz="2400" dirty="0" smtClean="0">
                <a:latin typeface="Calibri"/>
                <a:cs typeface="Calibri"/>
              </a:rPr>
              <a:t> records</a:t>
            </a:r>
            <a:br>
              <a:rPr lang="en-US" sz="2400" dirty="0" smtClean="0">
                <a:latin typeface="Calibri"/>
                <a:cs typeface="Calibri"/>
              </a:rPr>
            </a:br>
            <a:r>
              <a:rPr lang="en-US" sz="2400" dirty="0" smtClean="0">
                <a:latin typeface="Calibri"/>
                <a:cs typeface="Calibri"/>
              </a:rPr>
              <a:t>-- Keep just the 2</a:t>
            </a:r>
            <a:r>
              <a:rPr lang="en-US" sz="2400" baseline="30000" dirty="0" smtClean="0">
                <a:latin typeface="Calibri"/>
                <a:cs typeface="Calibri"/>
              </a:rPr>
              <a:t>nd</a:t>
            </a:r>
            <a:r>
              <a:rPr lang="en-US" sz="2400" dirty="0" smtClean="0">
                <a:latin typeface="Calibri"/>
                <a:cs typeface="Calibri"/>
              </a:rPr>
              <a:t> column from the </a:t>
            </a:r>
            <a:r>
              <a:rPr lang="en-US" sz="2400" dirty="0" err="1" smtClean="0">
                <a:latin typeface="Calibri"/>
                <a:cs typeface="Calibri"/>
              </a:rPr>
              <a:t>qname</a:t>
            </a:r>
            <a:r>
              <a:rPr lang="en-US" sz="2400" dirty="0" smtClean="0">
                <a:latin typeface="Calibri"/>
                <a:cs typeface="Calibri"/>
              </a:rPr>
              <a:t> records</a:t>
            </a:r>
            <a:br>
              <a:rPr lang="en-US" sz="2400" dirty="0" smtClean="0">
                <a:latin typeface="Calibri"/>
                <a:cs typeface="Calibri"/>
              </a:rPr>
            </a:br>
            <a:endParaRPr lang="en-US" sz="2400" dirty="0" smtClean="0">
              <a:latin typeface="Calibri"/>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37</a:t>
            </a:fld>
            <a:endParaRPr lang="en-US"/>
          </a:p>
        </p:txBody>
      </p:sp>
    </p:spTree>
    <p:extLst>
      <p:ext uri="{BB962C8B-B14F-4D97-AF65-F5344CB8AC3E}">
        <p14:creationId xmlns:p14="http://schemas.microsoft.com/office/powerpoint/2010/main" val="289060631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4635781-039F-F445-AEE5-B784B11AE184}" type="slidenum">
              <a:rPr lang="en-US" smtClean="0"/>
              <a:t>38</a:t>
            </a:fld>
            <a:endParaRPr lang="en-US"/>
          </a:p>
        </p:txBody>
      </p:sp>
      <p:sp>
        <p:nvSpPr>
          <p:cNvPr id="3" name="TextBox 2"/>
          <p:cNvSpPr txBox="1"/>
          <p:nvPr/>
        </p:nvSpPr>
        <p:spPr>
          <a:xfrm>
            <a:off x="1592321" y="2713889"/>
            <a:ext cx="5939446" cy="584776"/>
          </a:xfrm>
          <a:prstGeom prst="rect">
            <a:avLst/>
          </a:prstGeom>
          <a:noFill/>
        </p:spPr>
        <p:txBody>
          <a:bodyPr wrap="none" rtlCol="0">
            <a:spAutoFit/>
          </a:bodyPr>
          <a:lstStyle/>
          <a:p>
            <a:r>
              <a:rPr lang="en-US" sz="3200" b="1" dirty="0" smtClean="0"/>
              <a:t>/* this slide intentionally blank */</a:t>
            </a:r>
            <a:endParaRPr lang="en-US" sz="3200" b="1" dirty="0"/>
          </a:p>
        </p:txBody>
      </p:sp>
    </p:spTree>
    <p:extLst>
      <p:ext uri="{BB962C8B-B14F-4D97-AF65-F5344CB8AC3E}">
        <p14:creationId xmlns:p14="http://schemas.microsoft.com/office/powerpoint/2010/main" val="562022963"/>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spc="-100" dirty="0" smtClean="0"/>
              <a:t>Finding What To Filter Using Effective 2</a:t>
            </a:r>
            <a:r>
              <a:rPr lang="en-US" sz="3200" b="1" spc="-100" baseline="30000" dirty="0" smtClean="0"/>
              <a:t>nd</a:t>
            </a:r>
            <a:r>
              <a:rPr lang="en-US" sz="3200" b="1" spc="-100" dirty="0" smtClean="0"/>
              <a:t> Level Domains</a:t>
            </a:r>
            <a:endParaRPr lang="en-US" sz="3200" b="1" spc="-100" dirty="0"/>
          </a:p>
        </p:txBody>
      </p:sp>
      <p:sp>
        <p:nvSpPr>
          <p:cNvPr id="3" name="Content Placeholder 2"/>
          <p:cNvSpPr>
            <a:spLocks noGrp="1"/>
          </p:cNvSpPr>
          <p:nvPr>
            <p:ph idx="1"/>
          </p:nvPr>
        </p:nvSpPr>
        <p:spPr>
          <a:xfrm>
            <a:off x="205965" y="978182"/>
            <a:ext cx="8753524" cy="5697481"/>
          </a:xfrm>
        </p:spPr>
        <p:txBody>
          <a:bodyPr/>
          <a:lstStyle/>
          <a:p>
            <a:r>
              <a:rPr lang="en-US" sz="2400" dirty="0" smtClean="0">
                <a:latin typeface="Calibri"/>
                <a:cs typeface="Calibri"/>
              </a:rPr>
              <a:t>If you are working with FQDNs, you may be able to identify a few effective 2</a:t>
            </a:r>
            <a:r>
              <a:rPr lang="en-US" sz="2400" baseline="30000" dirty="0" smtClean="0">
                <a:latin typeface="Calibri"/>
                <a:cs typeface="Calibri"/>
              </a:rPr>
              <a:t>nd</a:t>
            </a:r>
            <a:r>
              <a:rPr lang="en-US" sz="2400" dirty="0" smtClean="0">
                <a:latin typeface="Calibri"/>
                <a:cs typeface="Calibri"/>
              </a:rPr>
              <a:t>-level domains that you can safely exclude...</a:t>
            </a:r>
          </a:p>
          <a:p>
            <a:endParaRPr lang="en-US" sz="2400" dirty="0" smtClean="0">
              <a:latin typeface="Calibri"/>
              <a:cs typeface="Calibri"/>
            </a:endParaRPr>
          </a:p>
          <a:p>
            <a:r>
              <a:rPr lang="en-US" sz="2400" dirty="0" smtClean="0">
                <a:latin typeface="Courier New"/>
                <a:cs typeface="Courier New"/>
              </a:rPr>
              <a:t>$ </a:t>
            </a:r>
            <a:r>
              <a:rPr lang="en-US" sz="2400" b="1" dirty="0" smtClean="0">
                <a:latin typeface="Courier New"/>
                <a:cs typeface="Courier New"/>
              </a:rPr>
              <a:t>nmsgtool </a:t>
            </a:r>
            <a:r>
              <a:rPr lang="en-US" sz="2400" b="1" dirty="0">
                <a:latin typeface="Courier New"/>
                <a:cs typeface="Courier New"/>
              </a:rPr>
              <a:t>-C ch202 -c 100000 -o - | </a:t>
            </a:r>
            <a:r>
              <a:rPr lang="en-US" sz="2400" b="1" dirty="0" smtClean="0">
                <a:latin typeface="Courier New"/>
                <a:cs typeface="Courier New"/>
              </a:rPr>
              <a:t/>
            </a:r>
            <a:br>
              <a:rPr lang="en-US" sz="2400" b="1" dirty="0" smtClean="0">
                <a:latin typeface="Courier New"/>
                <a:cs typeface="Courier New"/>
              </a:rPr>
            </a:br>
            <a:r>
              <a:rPr lang="en-US" sz="2400" b="1" dirty="0" err="1" smtClean="0">
                <a:latin typeface="Courier New"/>
                <a:cs typeface="Courier New"/>
              </a:rPr>
              <a:t>grep</a:t>
            </a:r>
            <a:r>
              <a:rPr lang="en-US" sz="2400" b="1" dirty="0" smtClean="0">
                <a:latin typeface="Courier New"/>
                <a:cs typeface="Courier New"/>
              </a:rPr>
              <a:t> </a:t>
            </a:r>
            <a:r>
              <a:rPr lang="en-US" sz="2400" b="1" dirty="0">
                <a:latin typeface="Courier New"/>
                <a:cs typeface="Courier New"/>
              </a:rPr>
              <a:t>"</a:t>
            </a:r>
            <a:r>
              <a:rPr lang="en-US" sz="2400" b="1" dirty="0" err="1">
                <a:latin typeface="Courier New"/>
                <a:cs typeface="Courier New"/>
              </a:rPr>
              <a:t>qname</a:t>
            </a:r>
            <a:r>
              <a:rPr lang="en-US" sz="2400" b="1" dirty="0">
                <a:latin typeface="Courier New"/>
                <a:cs typeface="Courier New"/>
              </a:rPr>
              <a:t>:" | </a:t>
            </a:r>
            <a:r>
              <a:rPr lang="en-US" sz="2400" b="1" dirty="0" err="1">
                <a:latin typeface="Courier New"/>
                <a:cs typeface="Courier New"/>
              </a:rPr>
              <a:t>awk</a:t>
            </a:r>
            <a:r>
              <a:rPr lang="en-US" sz="2400" b="1" dirty="0">
                <a:latin typeface="Courier New"/>
                <a:cs typeface="Courier New"/>
              </a:rPr>
              <a:t> '{print $2}' &gt; </a:t>
            </a:r>
            <a:r>
              <a:rPr lang="en-US" sz="2400" b="1" dirty="0" err="1" smtClean="0">
                <a:latin typeface="Courier New"/>
                <a:cs typeface="Courier New"/>
              </a:rPr>
              <a:t>temp.txt</a:t>
            </a:r>
            <a:r>
              <a:rPr lang="en-US" sz="2400" dirty="0">
                <a:latin typeface="Courier New"/>
                <a:cs typeface="Courier New"/>
              </a:rPr>
              <a:t/>
            </a:r>
            <a:br>
              <a:rPr lang="en-US" sz="2400" dirty="0">
                <a:latin typeface="Courier New"/>
                <a:cs typeface="Courier New"/>
              </a:rPr>
            </a:br>
            <a:r>
              <a:rPr lang="en-US" sz="2400" dirty="0" smtClean="0">
                <a:latin typeface="Courier New"/>
                <a:cs typeface="Courier New"/>
              </a:rPr>
              <a:t>$ </a:t>
            </a:r>
            <a:r>
              <a:rPr lang="en-US" sz="2400" b="1" dirty="0">
                <a:solidFill>
                  <a:srgbClr val="FF0000"/>
                </a:solidFill>
                <a:latin typeface="Courier New"/>
                <a:cs typeface="Courier New"/>
              </a:rPr>
              <a:t>2nd-level-dom </a:t>
            </a:r>
            <a:r>
              <a:rPr lang="en-US" sz="2400" b="1" dirty="0">
                <a:latin typeface="Courier New"/>
                <a:cs typeface="Courier New"/>
              </a:rPr>
              <a:t>&lt; </a:t>
            </a:r>
            <a:r>
              <a:rPr lang="en-US" sz="2400" b="1" dirty="0" err="1">
                <a:latin typeface="Courier New"/>
                <a:cs typeface="Courier New"/>
              </a:rPr>
              <a:t>temp.txt</a:t>
            </a:r>
            <a:r>
              <a:rPr lang="en-US" sz="2400" b="1" dirty="0">
                <a:latin typeface="Courier New"/>
                <a:cs typeface="Courier New"/>
              </a:rPr>
              <a:t> &gt; temp2.</a:t>
            </a:r>
            <a:r>
              <a:rPr lang="en-US" sz="2400" b="1" dirty="0" smtClean="0">
                <a:latin typeface="Courier New"/>
                <a:cs typeface="Courier New"/>
              </a:rPr>
              <a:t>txt</a:t>
            </a:r>
            <a:br>
              <a:rPr lang="en-US" sz="2400" b="1" dirty="0" smtClean="0">
                <a:latin typeface="Courier New"/>
                <a:cs typeface="Courier New"/>
              </a:rPr>
            </a:br>
            <a:r>
              <a:rPr lang="en-US" sz="2400" dirty="0" smtClean="0">
                <a:latin typeface="Courier New"/>
                <a:cs typeface="Courier New"/>
              </a:rPr>
              <a:t>$ </a:t>
            </a:r>
            <a:r>
              <a:rPr lang="en-US" sz="2400" b="1" dirty="0">
                <a:latin typeface="Courier New"/>
                <a:cs typeface="Courier New"/>
              </a:rPr>
              <a:t>sort temp2.txt | </a:t>
            </a:r>
            <a:r>
              <a:rPr lang="en-US" sz="2400" b="1" dirty="0" err="1">
                <a:latin typeface="Courier New"/>
                <a:cs typeface="Courier New"/>
              </a:rPr>
              <a:t>uniq</a:t>
            </a:r>
            <a:r>
              <a:rPr lang="en-US" sz="2400" b="1" dirty="0">
                <a:latin typeface="Courier New"/>
                <a:cs typeface="Courier New"/>
              </a:rPr>
              <a:t> -c | sort -nr &gt; temp3.</a:t>
            </a:r>
            <a:r>
              <a:rPr lang="en-US" sz="2400" b="1" dirty="0" smtClean="0">
                <a:latin typeface="Courier New"/>
                <a:cs typeface="Courier New"/>
              </a:rPr>
              <a:t>txt</a:t>
            </a:r>
            <a:endParaRPr lang="en-US" sz="2400" b="1" dirty="0">
              <a:latin typeface="Courier New"/>
              <a:cs typeface="Courier New"/>
            </a:endParaRPr>
          </a:p>
          <a:p>
            <a:endParaRPr lang="en-US" sz="2400" dirty="0" smtClean="0"/>
          </a:p>
          <a:p>
            <a:r>
              <a:rPr lang="en-US" sz="2400" dirty="0" smtClean="0"/>
              <a:t>If you see common-but-unlikely-to-be interesting domains in the resulting list, you may want to "skim off"/"filter out" all the routine stuff that simply isn't relevant... </a:t>
            </a:r>
            <a:r>
              <a:rPr lang="en-US" sz="2400" b="1" dirty="0" err="1">
                <a:solidFill>
                  <a:srgbClr val="FF0000"/>
                </a:solidFill>
              </a:rPr>
              <a:t>g</a:t>
            </a:r>
            <a:r>
              <a:rPr lang="en-US" sz="2400" b="1" dirty="0" err="1" smtClean="0">
                <a:solidFill>
                  <a:srgbClr val="FF0000"/>
                </a:solidFill>
              </a:rPr>
              <a:t>rep</a:t>
            </a:r>
            <a:r>
              <a:rPr lang="en-US" sz="2400" b="1" dirty="0" smtClean="0">
                <a:solidFill>
                  <a:srgbClr val="FF0000"/>
                </a:solidFill>
              </a:rPr>
              <a:t> -f</a:t>
            </a:r>
            <a:r>
              <a:rPr lang="en-US" sz="2400" dirty="0" smtClean="0"/>
              <a:t> is your friend:</a:t>
            </a:r>
            <a:br>
              <a:rPr lang="en-US" sz="2400" dirty="0" smtClean="0"/>
            </a:br>
            <a:r>
              <a:rPr lang="en-US" sz="2400" dirty="0" smtClean="0"/>
              <a:t/>
            </a:r>
            <a:br>
              <a:rPr lang="en-US" sz="2400" dirty="0" smtClean="0"/>
            </a:br>
            <a:r>
              <a:rPr lang="en-US" sz="2400" dirty="0" smtClean="0">
                <a:latin typeface="Courier New"/>
                <a:cs typeface="Courier New"/>
              </a:rPr>
              <a:t>$ </a:t>
            </a:r>
            <a:r>
              <a:rPr lang="en-US" sz="2400" b="1" dirty="0" smtClean="0">
                <a:latin typeface="Courier New"/>
                <a:cs typeface="Courier New"/>
              </a:rPr>
              <a:t>[whatever] | </a:t>
            </a:r>
            <a:r>
              <a:rPr lang="en-US" sz="2400" b="1" dirty="0" err="1" smtClean="0">
                <a:latin typeface="Courier New"/>
                <a:cs typeface="Courier New"/>
              </a:rPr>
              <a:t>grep</a:t>
            </a:r>
            <a:r>
              <a:rPr lang="en-US" sz="2400" b="1" dirty="0" smtClean="0">
                <a:latin typeface="Courier New"/>
                <a:cs typeface="Courier New"/>
              </a:rPr>
              <a:t> </a:t>
            </a:r>
            <a:r>
              <a:rPr lang="en-US" sz="2400" b="1" dirty="0">
                <a:latin typeface="Courier New"/>
                <a:cs typeface="Courier New"/>
              </a:rPr>
              <a:t>-</a:t>
            </a:r>
            <a:r>
              <a:rPr lang="en-US" sz="2400" b="1" dirty="0" smtClean="0">
                <a:latin typeface="Courier New"/>
                <a:cs typeface="Courier New"/>
              </a:rPr>
              <a:t>F -v </a:t>
            </a:r>
            <a:r>
              <a:rPr lang="en-US" sz="2400" b="1" dirty="0">
                <a:latin typeface="Courier New"/>
                <a:cs typeface="Courier New"/>
              </a:rPr>
              <a:t>-</a:t>
            </a:r>
            <a:r>
              <a:rPr lang="en-US" sz="2400" b="1" dirty="0" smtClean="0">
                <a:latin typeface="Courier New"/>
                <a:cs typeface="Courier New"/>
              </a:rPr>
              <a:t>f </a:t>
            </a:r>
            <a:r>
              <a:rPr lang="en-US" sz="2400" b="1" dirty="0" err="1" smtClean="0">
                <a:latin typeface="Courier New"/>
                <a:cs typeface="Courier New"/>
              </a:rPr>
              <a:t>killfile.txt</a:t>
            </a:r>
            <a:r>
              <a:rPr lang="en-US" sz="2400" b="1" dirty="0" smtClean="0">
                <a:latin typeface="Courier New"/>
                <a:cs typeface="Courier New"/>
              </a:rPr>
              <a:t> </a:t>
            </a:r>
            <a:endParaRPr lang="en-US" sz="2400" dirty="0" smtClean="0"/>
          </a:p>
        </p:txBody>
      </p:sp>
      <p:sp>
        <p:nvSpPr>
          <p:cNvPr id="4" name="Slide Number Placeholder 3"/>
          <p:cNvSpPr>
            <a:spLocks noGrp="1"/>
          </p:cNvSpPr>
          <p:nvPr>
            <p:ph type="sldNum" sz="quarter" idx="12"/>
          </p:nvPr>
        </p:nvSpPr>
        <p:spPr/>
        <p:txBody>
          <a:bodyPr/>
          <a:lstStyle/>
          <a:p>
            <a:fld id="{44635781-039F-F445-AEE5-B784B11AE184}" type="slidenum">
              <a:rPr lang="en-US" smtClean="0"/>
              <a:t>39</a:t>
            </a:fld>
            <a:endParaRPr lang="en-US"/>
          </a:p>
        </p:txBody>
      </p:sp>
    </p:spTree>
    <p:extLst>
      <p:ext uri="{BB962C8B-B14F-4D97-AF65-F5344CB8AC3E}">
        <p14:creationId xmlns:p14="http://schemas.microsoft.com/office/powerpoint/2010/main" val="376334710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453440"/>
          </a:xfrm>
        </p:spPr>
        <p:txBody>
          <a:bodyPr>
            <a:normAutofit/>
          </a:bodyPr>
          <a:lstStyle/>
          <a:p>
            <a:r>
              <a:rPr lang="en-US" sz="3200" b="1" dirty="0" smtClean="0"/>
              <a:t>Yes, My Slides Are </a:t>
            </a:r>
            <a:r>
              <a:rPr lang="en-US" sz="3200" b="1" u="sng" dirty="0" smtClean="0"/>
              <a:t>Still</a:t>
            </a:r>
            <a:r>
              <a:rPr lang="en-US" sz="3200" b="1" dirty="0" smtClean="0"/>
              <a:t> In That "Weird Joe Style..."</a:t>
            </a:r>
            <a:endParaRPr lang="en-US" sz="3200" b="1" dirty="0"/>
          </a:p>
        </p:txBody>
      </p:sp>
      <p:sp>
        <p:nvSpPr>
          <p:cNvPr id="3" name="Content Placeholder 2"/>
          <p:cNvSpPr>
            <a:spLocks noGrp="1"/>
          </p:cNvSpPr>
          <p:nvPr>
            <p:ph idx="1"/>
          </p:nvPr>
        </p:nvSpPr>
        <p:spPr>
          <a:xfrm>
            <a:off x="205965" y="738412"/>
            <a:ext cx="8753524" cy="5937251"/>
          </a:xfrm>
        </p:spPr>
        <p:txBody>
          <a:bodyPr/>
          <a:lstStyle/>
          <a:p>
            <a:r>
              <a:rPr lang="en-US" sz="2400" dirty="0" smtClean="0"/>
              <a:t>I tend to write very detailed slides. If you're not used to my slide style, they'll look weird to you.</a:t>
            </a:r>
            <a:endParaRPr lang="en-US" sz="2400" dirty="0"/>
          </a:p>
          <a:p>
            <a:r>
              <a:rPr lang="en-US" sz="2400" dirty="0" smtClean="0"/>
              <a:t>For those of you who may not already know, I write my slides this way so that:</a:t>
            </a:r>
          </a:p>
          <a:p>
            <a:pPr lvl="1"/>
            <a:r>
              <a:rPr lang="en-US" sz="2400" dirty="0" smtClean="0"/>
              <a:t>I can try to </a:t>
            </a:r>
            <a:r>
              <a:rPr lang="en-US" sz="2400" b="1" dirty="0" smtClean="0"/>
              <a:t>stay on time </a:t>
            </a:r>
            <a:r>
              <a:rPr lang="en-US" sz="2400" dirty="0" smtClean="0"/>
              <a:t>while still covering a lot of material</a:t>
            </a:r>
          </a:p>
          <a:p>
            <a:pPr lvl="1"/>
            <a:r>
              <a:rPr lang="en-US" sz="2400" b="1" dirty="0" smtClean="0"/>
              <a:t>You don't need to try to take notes </a:t>
            </a:r>
            <a:r>
              <a:rPr lang="en-US" sz="2400" dirty="0" smtClean="0"/>
              <a:t>(I always share my slides)</a:t>
            </a:r>
          </a:p>
          <a:p>
            <a:pPr lvl="1"/>
            <a:r>
              <a:rPr lang="en-US" sz="2400" dirty="0" smtClean="0"/>
              <a:t>People who aren't here today and who look at these slides </a:t>
            </a:r>
            <a:r>
              <a:rPr lang="en-US" sz="2400" b="1" dirty="0" smtClean="0"/>
              <a:t>after-the-fact </a:t>
            </a:r>
            <a:r>
              <a:rPr lang="en-US" sz="2400" dirty="0" smtClean="0"/>
              <a:t>can still figure out what I was trying to tell them</a:t>
            </a:r>
          </a:p>
          <a:p>
            <a:pPr lvl="1"/>
            <a:r>
              <a:rPr lang="en-US" sz="2400" dirty="0" smtClean="0"/>
              <a:t>This talk will be accessible to those who are </a:t>
            </a:r>
            <a:r>
              <a:rPr lang="en-US" sz="2400" b="1" dirty="0" smtClean="0"/>
              <a:t>deaf or hard-of-hearing (these slides == captioning for those audiences)</a:t>
            </a:r>
          </a:p>
          <a:p>
            <a:pPr lvl="1"/>
            <a:r>
              <a:rPr lang="en-US" sz="2400" dirty="0" smtClean="0"/>
              <a:t>This talk will get </a:t>
            </a:r>
            <a:r>
              <a:rPr lang="en-US" sz="2400" b="1" dirty="0" smtClean="0"/>
              <a:t>well-indexed </a:t>
            </a:r>
            <a:r>
              <a:rPr lang="en-US" sz="2400" dirty="0" smtClean="0"/>
              <a:t>by Google, Bing, etc.</a:t>
            </a:r>
          </a:p>
          <a:p>
            <a:pPr lvl="1"/>
            <a:r>
              <a:rPr lang="en-US" sz="2400" dirty="0" smtClean="0"/>
              <a:t>I don't end up getting </a:t>
            </a:r>
            <a:r>
              <a:rPr lang="en-US" sz="2400" b="1" dirty="0" smtClean="0"/>
              <a:t>misquoted</a:t>
            </a:r>
            <a:r>
              <a:rPr lang="en-US" sz="2400" dirty="0" smtClean="0"/>
              <a:t> (I </a:t>
            </a:r>
            <a:r>
              <a:rPr lang="en-US" sz="2400" b="1" i="1" dirty="0" smtClean="0"/>
              <a:t>hate</a:t>
            </a:r>
            <a:r>
              <a:rPr lang="en-US" sz="2400" dirty="0" smtClean="0"/>
              <a:t> to get misquoted)</a:t>
            </a:r>
          </a:p>
          <a:p>
            <a:r>
              <a:rPr lang="en-US" sz="2400" b="1" dirty="0" smtClean="0"/>
              <a:t>I promise, I won't read these slides word-to-word for you.</a:t>
            </a:r>
          </a:p>
          <a:p>
            <a:r>
              <a:rPr lang="en-US" sz="2400" b="1" dirty="0" smtClean="0"/>
              <a:t>You don't need to try to read them as we go along, either.</a:t>
            </a:r>
          </a:p>
        </p:txBody>
      </p:sp>
      <p:sp>
        <p:nvSpPr>
          <p:cNvPr id="4" name="Slide Number Placeholder 3"/>
          <p:cNvSpPr>
            <a:spLocks noGrp="1"/>
          </p:cNvSpPr>
          <p:nvPr>
            <p:ph type="sldNum" sz="quarter" idx="12"/>
          </p:nvPr>
        </p:nvSpPr>
        <p:spPr/>
        <p:txBody>
          <a:bodyPr/>
          <a:lstStyle/>
          <a:p>
            <a:fld id="{44635781-039F-F445-AEE5-B784B11AE184}" type="slidenum">
              <a:rPr lang="en-US" smtClean="0"/>
              <a:t>4</a:t>
            </a:fld>
            <a:endParaRPr lang="en-US"/>
          </a:p>
        </p:txBody>
      </p:sp>
    </p:spTree>
    <p:extLst>
      <p:ext uri="{BB962C8B-B14F-4D97-AF65-F5344CB8AC3E}">
        <p14:creationId xmlns:p14="http://schemas.microsoft.com/office/powerpoint/2010/main" val="94526477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spc="-100" dirty="0" smtClean="0"/>
              <a:t>the little 2nd-level-dom script</a:t>
            </a:r>
            <a:endParaRPr lang="en-US" sz="3200" b="1" spc="-100" dirty="0"/>
          </a:p>
        </p:txBody>
      </p:sp>
      <p:sp>
        <p:nvSpPr>
          <p:cNvPr id="3" name="Content Placeholder 2"/>
          <p:cNvSpPr>
            <a:spLocks noGrp="1"/>
          </p:cNvSpPr>
          <p:nvPr>
            <p:ph idx="1"/>
          </p:nvPr>
        </p:nvSpPr>
        <p:spPr>
          <a:xfrm>
            <a:off x="205965" y="978182"/>
            <a:ext cx="8753524" cy="5697481"/>
          </a:xfrm>
        </p:spPr>
        <p:txBody>
          <a:bodyPr>
            <a:normAutofit/>
          </a:bodyPr>
          <a:lstStyle/>
          <a:p>
            <a:pPr marL="0" indent="0">
              <a:buNone/>
            </a:pPr>
            <a:r>
              <a:rPr lang="en-US" sz="2000" dirty="0"/>
              <a:t>#!/</a:t>
            </a:r>
            <a:r>
              <a:rPr lang="en-US" sz="2000" dirty="0" err="1"/>
              <a:t>usr</a:t>
            </a:r>
            <a:r>
              <a:rPr lang="en-US" sz="2000" dirty="0"/>
              <a:t>/bin/</a:t>
            </a:r>
            <a:r>
              <a:rPr lang="en-US" sz="2000" dirty="0" err="1"/>
              <a:t>perl</a:t>
            </a:r>
            <a:endParaRPr lang="en-US" sz="2000" dirty="0"/>
          </a:p>
          <a:p>
            <a:pPr marL="0" indent="0">
              <a:buNone/>
            </a:pPr>
            <a:r>
              <a:rPr lang="en-US" sz="2000" dirty="0"/>
              <a:t>use strict;</a:t>
            </a:r>
          </a:p>
          <a:p>
            <a:pPr marL="0" indent="0">
              <a:buNone/>
            </a:pPr>
            <a:r>
              <a:rPr lang="en-US" sz="2000" dirty="0"/>
              <a:t>use warnings;</a:t>
            </a:r>
          </a:p>
          <a:p>
            <a:pPr marL="0" indent="0">
              <a:buNone/>
            </a:pPr>
            <a:r>
              <a:rPr lang="en-US" sz="2000" dirty="0"/>
              <a:t>use IO::Socket::SSL::</a:t>
            </a:r>
            <a:r>
              <a:rPr lang="en-US" sz="2000" dirty="0" err="1"/>
              <a:t>PublicSuffix</a:t>
            </a:r>
            <a:r>
              <a:rPr lang="en-US" sz="2000" dirty="0" smtClean="0"/>
              <a:t>;</a:t>
            </a:r>
            <a:endParaRPr lang="en-US" sz="2000" dirty="0"/>
          </a:p>
          <a:p>
            <a:pPr marL="0" indent="0">
              <a:buNone/>
            </a:pPr>
            <a:r>
              <a:rPr lang="en-US" sz="2000" dirty="0"/>
              <a:t>my $</a:t>
            </a:r>
            <a:r>
              <a:rPr lang="en-US" sz="2000" dirty="0" err="1"/>
              <a:t>pslfile</a:t>
            </a:r>
            <a:r>
              <a:rPr lang="en-US" sz="2000" dirty="0"/>
              <a:t> = </a:t>
            </a:r>
            <a:r>
              <a:rPr lang="en-US" sz="2000" dirty="0" smtClean="0"/>
              <a:t>'</a:t>
            </a:r>
            <a:r>
              <a:rPr lang="en-US" sz="2000" dirty="0" err="1" smtClean="0"/>
              <a:t>public_suffix_list.dat</a:t>
            </a:r>
            <a:r>
              <a:rPr lang="en-US" sz="2000" dirty="0"/>
              <a:t>';</a:t>
            </a:r>
          </a:p>
          <a:p>
            <a:pPr marL="0" indent="0">
              <a:buNone/>
            </a:pPr>
            <a:r>
              <a:rPr lang="en-US" sz="2000" dirty="0"/>
              <a:t>my $</a:t>
            </a:r>
            <a:r>
              <a:rPr lang="en-US" sz="2000" dirty="0" err="1"/>
              <a:t>ps</a:t>
            </a:r>
            <a:r>
              <a:rPr lang="en-US" sz="2000" dirty="0"/>
              <a:t> = IO::Socket::SSL::</a:t>
            </a:r>
            <a:r>
              <a:rPr lang="en-US" sz="2000" dirty="0" err="1"/>
              <a:t>PublicSuffix</a:t>
            </a:r>
            <a:r>
              <a:rPr lang="en-US" sz="2000" dirty="0"/>
              <a:t>-&gt;</a:t>
            </a:r>
            <a:r>
              <a:rPr lang="en-US" sz="2000" dirty="0" err="1"/>
              <a:t>from_file</a:t>
            </a:r>
            <a:r>
              <a:rPr lang="en-US" sz="2000" dirty="0"/>
              <a:t>($</a:t>
            </a:r>
            <a:r>
              <a:rPr lang="en-US" sz="2000" dirty="0" err="1"/>
              <a:t>pslfile</a:t>
            </a:r>
            <a:r>
              <a:rPr lang="en-US" sz="2000" dirty="0"/>
              <a:t>)</a:t>
            </a:r>
            <a:r>
              <a:rPr lang="en-US" sz="2000" dirty="0" smtClean="0"/>
              <a:t>;</a:t>
            </a:r>
            <a:endParaRPr lang="en-US" sz="2000" dirty="0"/>
          </a:p>
          <a:p>
            <a:pPr marL="0" indent="0">
              <a:buNone/>
            </a:pPr>
            <a:r>
              <a:rPr lang="en-US" sz="2000" dirty="0"/>
              <a:t>my $line</a:t>
            </a:r>
            <a:r>
              <a:rPr lang="en-US" sz="2000" dirty="0" smtClean="0"/>
              <a:t>;</a:t>
            </a:r>
            <a:endParaRPr lang="en-US" sz="2000" dirty="0"/>
          </a:p>
          <a:p>
            <a:pPr marL="0" indent="0">
              <a:buNone/>
            </a:pPr>
            <a:r>
              <a:rPr lang="en-US" sz="2000" dirty="0" err="1"/>
              <a:t>foreach</a:t>
            </a:r>
            <a:r>
              <a:rPr lang="en-US" sz="2000" dirty="0"/>
              <a:t> $line (&lt;&gt;) {</a:t>
            </a:r>
          </a:p>
          <a:p>
            <a:pPr marL="0" indent="0">
              <a:buNone/>
            </a:pPr>
            <a:r>
              <a:rPr lang="en-US" sz="2000" dirty="0"/>
              <a:t>        chomp($line);</a:t>
            </a:r>
          </a:p>
          <a:p>
            <a:pPr marL="0" indent="0">
              <a:buNone/>
            </a:pPr>
            <a:r>
              <a:rPr lang="en-US" sz="2000" dirty="0"/>
              <a:t>        my $</a:t>
            </a:r>
            <a:r>
              <a:rPr lang="en-US" sz="2000" dirty="0" err="1"/>
              <a:t>root_domain</a:t>
            </a:r>
            <a:r>
              <a:rPr lang="en-US" sz="2000" dirty="0"/>
              <a:t> = $</a:t>
            </a:r>
            <a:r>
              <a:rPr lang="en-US" sz="2000" dirty="0" err="1"/>
              <a:t>ps</a:t>
            </a:r>
            <a:r>
              <a:rPr lang="en-US" sz="2000" dirty="0"/>
              <a:t>-&gt;</a:t>
            </a:r>
            <a:r>
              <a:rPr lang="en-US" sz="2000" dirty="0" err="1"/>
              <a:t>public_suffix</a:t>
            </a:r>
            <a:r>
              <a:rPr lang="en-US" sz="2000" dirty="0"/>
              <a:t>($line,1);</a:t>
            </a:r>
          </a:p>
          <a:p>
            <a:pPr marL="0" indent="0">
              <a:buNone/>
            </a:pPr>
            <a:r>
              <a:rPr lang="en-US" sz="2000" dirty="0"/>
              <a:t>        </a:t>
            </a:r>
            <a:r>
              <a:rPr lang="en-US" sz="2000" dirty="0" err="1"/>
              <a:t>printf</a:t>
            </a:r>
            <a:r>
              <a:rPr lang="en-US" sz="2000" dirty="0"/>
              <a:t>( "%s\n", $</a:t>
            </a:r>
            <a:r>
              <a:rPr lang="en-US" sz="2000" dirty="0" err="1"/>
              <a:t>root_domain</a:t>
            </a:r>
            <a:r>
              <a:rPr lang="en-US" sz="2000" dirty="0"/>
              <a:t> );</a:t>
            </a:r>
          </a:p>
          <a:p>
            <a:pPr marL="0" indent="0">
              <a:buNone/>
            </a:pPr>
            <a:r>
              <a:rPr lang="en-US" sz="2000" dirty="0" smtClean="0"/>
              <a:t>}</a:t>
            </a:r>
          </a:p>
          <a:p>
            <a:pPr marL="0" indent="0">
              <a:buNone/>
            </a:pPr>
            <a:endParaRPr lang="en-US" sz="2000" dirty="0" smtClean="0"/>
          </a:p>
          <a:p>
            <a:pPr marL="0" indent="0">
              <a:buNone/>
            </a:pPr>
            <a:endParaRPr lang="en-US" sz="2000" dirty="0"/>
          </a:p>
          <a:p>
            <a:pPr marL="0" indent="0">
              <a:buNone/>
            </a:pPr>
            <a:r>
              <a:rPr lang="en-US" sz="2000" dirty="0" smtClean="0"/>
              <a:t>Note: To get a copy of </a:t>
            </a:r>
            <a:r>
              <a:rPr lang="en-US" sz="2000" dirty="0" err="1" smtClean="0"/>
              <a:t>public_suffix_list.dat</a:t>
            </a:r>
            <a:r>
              <a:rPr lang="en-US" sz="2000" dirty="0"/>
              <a:t>, see https://</a:t>
            </a:r>
            <a:r>
              <a:rPr lang="en-US" sz="2000" dirty="0" err="1"/>
              <a:t>publicsuffix.org</a:t>
            </a:r>
            <a:r>
              <a:rPr lang="en-US" sz="2000" dirty="0"/>
              <a:t>/list</a:t>
            </a:r>
            <a:r>
              <a:rPr lang="en-US" sz="2000" dirty="0" smtClean="0"/>
              <a:t>/</a:t>
            </a:r>
          </a:p>
        </p:txBody>
      </p:sp>
      <p:sp>
        <p:nvSpPr>
          <p:cNvPr id="4" name="Slide Number Placeholder 3"/>
          <p:cNvSpPr>
            <a:spLocks noGrp="1"/>
          </p:cNvSpPr>
          <p:nvPr>
            <p:ph type="sldNum" sz="quarter" idx="12"/>
          </p:nvPr>
        </p:nvSpPr>
        <p:spPr/>
        <p:txBody>
          <a:bodyPr/>
          <a:lstStyle/>
          <a:p>
            <a:fld id="{44635781-039F-F445-AEE5-B784B11AE184}" type="slidenum">
              <a:rPr lang="en-US" smtClean="0"/>
              <a:t>40</a:t>
            </a:fld>
            <a:endParaRPr lang="en-US"/>
          </a:p>
        </p:txBody>
      </p:sp>
    </p:spTree>
    <p:extLst>
      <p:ext uri="{BB962C8B-B14F-4D97-AF65-F5344CB8AC3E}">
        <p14:creationId xmlns:p14="http://schemas.microsoft.com/office/powerpoint/2010/main" val="2391471518"/>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spc="-100" dirty="0"/>
              <a:t>2</a:t>
            </a:r>
            <a:r>
              <a:rPr lang="en-US" sz="3200" b="1" spc="-100" dirty="0" smtClean="0"/>
              <a:t>) You Also Need to </a:t>
            </a:r>
            <a:r>
              <a:rPr lang="en-US" sz="3200" b="1" u="sng" spc="-100" dirty="0" smtClean="0">
                <a:solidFill>
                  <a:srgbClr val="FF0000"/>
                </a:solidFill>
              </a:rPr>
              <a:t>Remember</a:t>
            </a:r>
            <a:r>
              <a:rPr lang="en-US" sz="3200" b="1" spc="-100" dirty="0" smtClean="0">
                <a:solidFill>
                  <a:srgbClr val="FF0000"/>
                </a:solidFill>
              </a:rPr>
              <a:t> </a:t>
            </a:r>
            <a:r>
              <a:rPr lang="en-US" sz="3200" b="1" spc="-100" dirty="0" smtClean="0"/>
              <a:t>What You've Seen</a:t>
            </a:r>
            <a:endParaRPr lang="en-US" sz="3200" b="1" spc="-100" dirty="0"/>
          </a:p>
        </p:txBody>
      </p:sp>
      <p:sp>
        <p:nvSpPr>
          <p:cNvPr id="3" name="Content Placeholder 2"/>
          <p:cNvSpPr>
            <a:spLocks noGrp="1"/>
          </p:cNvSpPr>
          <p:nvPr>
            <p:ph idx="1"/>
          </p:nvPr>
        </p:nvSpPr>
        <p:spPr>
          <a:xfrm>
            <a:off x="205965" y="978182"/>
            <a:ext cx="8753524" cy="5697481"/>
          </a:xfrm>
        </p:spPr>
        <p:txBody>
          <a:bodyPr/>
          <a:lstStyle/>
          <a:p>
            <a:r>
              <a:rPr lang="en-US" sz="2400" dirty="0" smtClean="0"/>
              <a:t>Assume we're monitoring continuous flow data, and something "blips on the radar." Will you be able to "rewind the tape" and retrospectively dig into what you saw, if you need to do so?</a:t>
            </a:r>
          </a:p>
          <a:p>
            <a:r>
              <a:rPr lang="en-US" sz="2400" dirty="0"/>
              <a:t>Sometimes, however, there may be a tendency to just save the "interesting bits," with the result that some of the "boring bits" (that may actually turn out to be interesting bits, once we have a little more insight) may end up lost to history.</a:t>
            </a:r>
          </a:p>
          <a:p>
            <a:r>
              <a:rPr lang="en-US" sz="2400" dirty="0"/>
              <a:t>Example: we just looked at domain names in that lightning-fast tour of ~100,000 domains. If we wanted to go back and see the full records from that sample, we couldn't.</a:t>
            </a:r>
          </a:p>
          <a:p>
            <a:r>
              <a:rPr lang="en-US" sz="2400" dirty="0" smtClean="0"/>
              <a:t>Netflow is normally excellent about this sort of thing </a:t>
            </a:r>
            <a:r>
              <a:rPr lang="mr-IN" sz="2400" dirty="0" smtClean="0"/>
              <a:t>–</a:t>
            </a:r>
            <a:r>
              <a:rPr lang="en-US" sz="2400" dirty="0" smtClean="0"/>
              <a:t> regardless of what else happens, most sites that deploy Netflow dump a copy of what gets captured to disk, and save that data at least for a while. (Of course, Netflow is already pretty heavily summarized)</a:t>
            </a:r>
          </a:p>
        </p:txBody>
      </p:sp>
      <p:sp>
        <p:nvSpPr>
          <p:cNvPr id="4" name="Slide Number Placeholder 3"/>
          <p:cNvSpPr>
            <a:spLocks noGrp="1"/>
          </p:cNvSpPr>
          <p:nvPr>
            <p:ph type="sldNum" sz="quarter" idx="12"/>
          </p:nvPr>
        </p:nvSpPr>
        <p:spPr/>
        <p:txBody>
          <a:bodyPr/>
          <a:lstStyle/>
          <a:p>
            <a:fld id="{44635781-039F-F445-AEE5-B784B11AE184}" type="slidenum">
              <a:rPr lang="en-US" smtClean="0"/>
              <a:t>41</a:t>
            </a:fld>
            <a:endParaRPr lang="en-US"/>
          </a:p>
        </p:txBody>
      </p:sp>
    </p:spTree>
    <p:extLst>
      <p:ext uri="{BB962C8B-B14F-4D97-AF65-F5344CB8AC3E}">
        <p14:creationId xmlns:p14="http://schemas.microsoft.com/office/powerpoint/2010/main" val="321702352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spc="-100" dirty="0" smtClean="0"/>
              <a:t>3) Continuous Monitoring Never Sleeps </a:t>
            </a:r>
            <a:r>
              <a:rPr lang="mr-IN" sz="3200" b="1" spc="-100" dirty="0" smtClean="0"/>
              <a:t>–</a:t>
            </a:r>
            <a:r>
              <a:rPr lang="en-US" sz="3200" b="1" spc="-100" dirty="0" smtClean="0"/>
              <a:t> Will You?</a:t>
            </a:r>
            <a:endParaRPr lang="en-US" sz="3200" b="1" spc="-100" dirty="0"/>
          </a:p>
        </p:txBody>
      </p:sp>
      <p:sp>
        <p:nvSpPr>
          <p:cNvPr id="3" name="Content Placeholder 2"/>
          <p:cNvSpPr>
            <a:spLocks noGrp="1"/>
          </p:cNvSpPr>
          <p:nvPr>
            <p:ph idx="1"/>
          </p:nvPr>
        </p:nvSpPr>
        <p:spPr>
          <a:xfrm>
            <a:off x="205965" y="978182"/>
            <a:ext cx="8753524" cy="5697481"/>
          </a:xfrm>
        </p:spPr>
        <p:txBody>
          <a:bodyPr/>
          <a:lstStyle/>
          <a:p>
            <a:r>
              <a:rPr lang="en-US" sz="2400" dirty="0" smtClean="0"/>
              <a:t>Continuous flow monitoring is normally either attended, or set to generate alerts when an anomalous condition is automatically flagged,</a:t>
            </a:r>
            <a:r>
              <a:rPr lang="en-US" sz="2400" dirty="0"/>
              <a:t> </a:t>
            </a:r>
            <a:r>
              <a:rPr lang="en-US" sz="2400" dirty="0" smtClean="0"/>
              <a:t>just like a good burglar alarm</a:t>
            </a:r>
            <a:r>
              <a:rPr lang="en-US" sz="2400" dirty="0"/>
              <a:t>.</a:t>
            </a:r>
            <a:endParaRPr lang="en-US" sz="2400" dirty="0" smtClean="0"/>
          </a:p>
          <a:p>
            <a:endParaRPr lang="en-US" sz="2400" dirty="0" smtClean="0"/>
          </a:p>
          <a:p>
            <a:r>
              <a:rPr lang="en-US" sz="2400" dirty="0" smtClean="0"/>
              <a:t>There should be a "security guard"/"responsible adult" to </a:t>
            </a:r>
            <a:br>
              <a:rPr lang="en-US" sz="2400" dirty="0" smtClean="0"/>
            </a:br>
            <a:r>
              <a:rPr lang="en-US" sz="2400" dirty="0" smtClean="0"/>
              <a:t>respond when a problem does get noticed </a:t>
            </a:r>
            <a:r>
              <a:rPr lang="mr-IN" sz="2400" dirty="0" smtClean="0"/>
              <a:t>–</a:t>
            </a:r>
            <a:r>
              <a:rPr lang="en-US" sz="2400" dirty="0" smtClean="0"/>
              <a:t> everybody's got a </a:t>
            </a:r>
            <a:br>
              <a:rPr lang="en-US" sz="2400" dirty="0" smtClean="0"/>
            </a:br>
            <a:r>
              <a:rPr lang="en-US" sz="2400" dirty="0" smtClean="0"/>
              <a:t>24x7-staffed Security Operations Center, right?</a:t>
            </a:r>
            <a:r>
              <a:rPr lang="en-US" sz="2400" dirty="0"/>
              <a:t> </a:t>
            </a:r>
            <a:br>
              <a:rPr lang="en-US" sz="2400" dirty="0"/>
            </a:br>
            <a:r>
              <a:rPr lang="en-US" sz="2400" dirty="0" smtClean="0"/>
              <a:t/>
            </a:r>
            <a:br>
              <a:rPr lang="en-US" sz="2400" dirty="0" smtClean="0"/>
            </a:br>
            <a:r>
              <a:rPr lang="en-US" sz="2400" dirty="0" smtClean="0"/>
              <a:t>Nobody's running on "autopilot" overnight or on weekends because there's "nothing going on" (or because there was a </a:t>
            </a:r>
            <a:br>
              <a:rPr lang="en-US" sz="2400" dirty="0" smtClean="0"/>
            </a:br>
            <a:r>
              <a:rPr lang="en-US" sz="2400" dirty="0" smtClean="0"/>
              <a:t>need to cut payroll...)... right?</a:t>
            </a:r>
          </a:p>
        </p:txBody>
      </p:sp>
      <p:sp>
        <p:nvSpPr>
          <p:cNvPr id="4" name="Slide Number Placeholder 3"/>
          <p:cNvSpPr>
            <a:spLocks noGrp="1"/>
          </p:cNvSpPr>
          <p:nvPr>
            <p:ph type="sldNum" sz="quarter" idx="12"/>
          </p:nvPr>
        </p:nvSpPr>
        <p:spPr/>
        <p:txBody>
          <a:bodyPr/>
          <a:lstStyle/>
          <a:p>
            <a:fld id="{44635781-039F-F445-AEE5-B784B11AE184}" type="slidenum">
              <a:rPr lang="en-US" smtClean="0"/>
              <a:t>42</a:t>
            </a:fld>
            <a:endParaRPr lang="en-US"/>
          </a:p>
        </p:txBody>
      </p:sp>
    </p:spTree>
    <p:extLst>
      <p:ext uri="{BB962C8B-B14F-4D97-AF65-F5344CB8AC3E}">
        <p14:creationId xmlns:p14="http://schemas.microsoft.com/office/powerpoint/2010/main" val="38259239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spc="-100" dirty="0" smtClean="0"/>
              <a:t>Setting Proper Threshold Values Is Key To Your Sanity</a:t>
            </a:r>
            <a:endParaRPr lang="en-US" sz="3200" b="1" spc="-100" dirty="0"/>
          </a:p>
        </p:txBody>
      </p:sp>
      <p:sp>
        <p:nvSpPr>
          <p:cNvPr id="3" name="Content Placeholder 2"/>
          <p:cNvSpPr>
            <a:spLocks noGrp="1"/>
          </p:cNvSpPr>
          <p:nvPr>
            <p:ph idx="1"/>
          </p:nvPr>
        </p:nvSpPr>
        <p:spPr>
          <a:xfrm>
            <a:off x="205965" y="978182"/>
            <a:ext cx="8753524" cy="5697481"/>
          </a:xfrm>
        </p:spPr>
        <p:txBody>
          <a:bodyPr/>
          <a:lstStyle/>
          <a:p>
            <a:r>
              <a:rPr lang="en-US" sz="2400" dirty="0" smtClean="0"/>
              <a:t>Continuous monitoring forces you to think explicitly about operationalizing your threshold values. </a:t>
            </a:r>
          </a:p>
          <a:p>
            <a:endParaRPr lang="en-US" sz="2400" dirty="0"/>
          </a:p>
          <a:p>
            <a:r>
              <a:rPr lang="en-US" sz="2400" dirty="0" smtClean="0"/>
              <a:t>What's bad enough to justify waking you up in the middle of the night?</a:t>
            </a:r>
          </a:p>
          <a:p>
            <a:endParaRPr lang="en-US" sz="2400" dirty="0"/>
          </a:p>
          <a:p>
            <a:r>
              <a:rPr lang="en-US" sz="2400" dirty="0" smtClean="0"/>
              <a:t>Put another way, how often would you like to be woken up, on average? Once a night? Once a week? Once a month? Once a quarter? Once a year? Never?</a:t>
            </a:r>
          </a:p>
          <a:p>
            <a:endParaRPr lang="en-US" sz="2400" dirty="0"/>
          </a:p>
          <a:p>
            <a:r>
              <a:rPr lang="en-US" sz="2400" dirty="0" smtClean="0"/>
              <a:t>Don't just pay attention to peaks, either </a:t>
            </a:r>
            <a:r>
              <a:rPr lang="mr-IN" sz="2400" dirty="0" smtClean="0"/>
              <a:t>–</a:t>
            </a:r>
            <a:r>
              <a:rPr lang="en-US" sz="2400" dirty="0" smtClean="0"/>
              <a:t> a sustained traffic pattern JUST UNDER your threshold value may (in aggregate) be more worthy of attention than a brief-if-extreme spike.</a:t>
            </a:r>
          </a:p>
        </p:txBody>
      </p:sp>
      <p:sp>
        <p:nvSpPr>
          <p:cNvPr id="4" name="Slide Number Placeholder 3"/>
          <p:cNvSpPr>
            <a:spLocks noGrp="1"/>
          </p:cNvSpPr>
          <p:nvPr>
            <p:ph type="sldNum" sz="quarter" idx="12"/>
          </p:nvPr>
        </p:nvSpPr>
        <p:spPr/>
        <p:txBody>
          <a:bodyPr/>
          <a:lstStyle/>
          <a:p>
            <a:fld id="{44635781-039F-F445-AEE5-B784B11AE184}" type="slidenum">
              <a:rPr lang="en-US" smtClean="0"/>
              <a:t>43</a:t>
            </a:fld>
            <a:endParaRPr lang="en-US"/>
          </a:p>
        </p:txBody>
      </p:sp>
    </p:spTree>
    <p:extLst>
      <p:ext uri="{BB962C8B-B14F-4D97-AF65-F5344CB8AC3E}">
        <p14:creationId xmlns:p14="http://schemas.microsoft.com/office/powerpoint/2010/main" val="230508121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531993"/>
          </a:xfrm>
        </p:spPr>
        <p:txBody>
          <a:bodyPr>
            <a:normAutofit/>
          </a:bodyPr>
          <a:lstStyle/>
          <a:p>
            <a:r>
              <a:rPr lang="en-US" sz="3200" b="1" spc="-100" dirty="0" smtClean="0"/>
              <a:t>Being Responsive To </a:t>
            </a:r>
            <a:r>
              <a:rPr lang="en-US" sz="3200" b="1" u="sng" spc="-100" dirty="0" smtClean="0"/>
              <a:t>Real Changes</a:t>
            </a:r>
            <a:r>
              <a:rPr lang="en-US" sz="3200" b="1" spc="-100" dirty="0" smtClean="0"/>
              <a:t>, Not Noise</a:t>
            </a:r>
            <a:endParaRPr lang="en-US" sz="3200" b="1" spc="-100" dirty="0"/>
          </a:p>
        </p:txBody>
      </p:sp>
      <p:sp>
        <p:nvSpPr>
          <p:cNvPr id="3" name="Content Placeholder 2"/>
          <p:cNvSpPr>
            <a:spLocks noGrp="1"/>
          </p:cNvSpPr>
          <p:nvPr>
            <p:ph idx="1"/>
          </p:nvPr>
        </p:nvSpPr>
        <p:spPr>
          <a:xfrm>
            <a:off x="205965" y="823732"/>
            <a:ext cx="8753524" cy="5851931"/>
          </a:xfrm>
        </p:spPr>
        <p:txBody>
          <a:bodyPr/>
          <a:lstStyle/>
          <a:p>
            <a:r>
              <a:rPr lang="en-US" sz="2400" b="1" dirty="0" smtClean="0"/>
              <a:t>There will always be some normal variation (or "noise") in any continually monitored process.</a:t>
            </a:r>
            <a:r>
              <a:rPr lang="en-US" sz="2400" dirty="0" smtClean="0"/>
              <a:t>  Analysts normally attempt to reduce that "noise" when doing process monitoring by using a </a:t>
            </a:r>
            <a:r>
              <a:rPr lang="en-US" sz="2400" b="1" dirty="0" smtClean="0"/>
              <a:t>moving average or exponential smoothing</a:t>
            </a:r>
            <a:r>
              <a:rPr lang="en-US" sz="2400" dirty="0" smtClean="0"/>
              <a:t> (the two are equivalent techniques)</a:t>
            </a:r>
            <a:endParaRPr lang="en-US" sz="2400" dirty="0"/>
          </a:p>
          <a:p>
            <a:r>
              <a:rPr lang="en-US" sz="2400" dirty="0" smtClean="0"/>
              <a:t>If you average only a </a:t>
            </a:r>
            <a:r>
              <a:rPr lang="en-US" sz="2400" b="1" dirty="0" smtClean="0"/>
              <a:t>few values</a:t>
            </a:r>
            <a:r>
              <a:rPr lang="en-US" sz="2400" dirty="0" smtClean="0"/>
              <a:t>, the resulting values will be very </a:t>
            </a:r>
            <a:r>
              <a:rPr lang="en-US" sz="2400" b="1" dirty="0" smtClean="0"/>
              <a:t>"responsive" </a:t>
            </a:r>
            <a:r>
              <a:rPr lang="en-US" sz="2400" dirty="0" smtClean="0"/>
              <a:t>(readily reflect changes) </a:t>
            </a:r>
            <a:r>
              <a:rPr lang="mr-IN" sz="2400" dirty="0" smtClean="0"/>
              <a:t>–</a:t>
            </a:r>
            <a:r>
              <a:rPr lang="en-US" sz="2400" dirty="0" smtClean="0"/>
              <a:t> but may be TOO noisy. </a:t>
            </a:r>
          </a:p>
          <a:p>
            <a:r>
              <a:rPr lang="en-US" sz="2400" dirty="0" smtClean="0"/>
              <a:t>If you average </a:t>
            </a:r>
            <a:r>
              <a:rPr lang="en-US" sz="2400" b="1" dirty="0" smtClean="0"/>
              <a:t>many values, </a:t>
            </a:r>
            <a:r>
              <a:rPr lang="en-US" sz="2400" dirty="0" smtClean="0"/>
              <a:t>the resulting value will tend to smooth out nicely, but </a:t>
            </a:r>
            <a:r>
              <a:rPr lang="en-US" sz="2400" b="1" dirty="0" smtClean="0"/>
              <a:t>it may take multiple time steps before </a:t>
            </a:r>
            <a:br>
              <a:rPr lang="en-US" sz="2400" b="1" dirty="0" smtClean="0"/>
            </a:br>
            <a:r>
              <a:rPr lang="en-US" sz="2400" b="1" dirty="0" smtClean="0"/>
              <a:t>a genuine change occurs before a genuine change is manifested in the results.</a:t>
            </a:r>
            <a:endParaRPr lang="en-US" sz="2400" b="1" dirty="0"/>
          </a:p>
          <a:p>
            <a:r>
              <a:rPr lang="en-US" sz="2400" b="1" dirty="0" smtClean="0"/>
              <a:t>There's no magic "right" answer when it comes to questions about "how much" to smooth. </a:t>
            </a:r>
            <a:r>
              <a:rPr lang="en-US" sz="2400" dirty="0" smtClean="0"/>
              <a:t>But, if you get it wrong, you'll be waking up when you don't really need to, or sleeping through bad stuff until it may be too late...</a:t>
            </a:r>
          </a:p>
        </p:txBody>
      </p:sp>
      <p:sp>
        <p:nvSpPr>
          <p:cNvPr id="4" name="Slide Number Placeholder 3"/>
          <p:cNvSpPr>
            <a:spLocks noGrp="1"/>
          </p:cNvSpPr>
          <p:nvPr>
            <p:ph type="sldNum" sz="quarter" idx="12"/>
          </p:nvPr>
        </p:nvSpPr>
        <p:spPr/>
        <p:txBody>
          <a:bodyPr/>
          <a:lstStyle/>
          <a:p>
            <a:fld id="{44635781-039F-F445-AEE5-B784B11AE184}" type="slidenum">
              <a:rPr lang="en-US" smtClean="0"/>
              <a:t>44</a:t>
            </a:fld>
            <a:endParaRPr lang="en-US"/>
          </a:p>
        </p:txBody>
      </p:sp>
    </p:spTree>
    <p:extLst>
      <p:ext uri="{BB962C8B-B14F-4D97-AF65-F5344CB8AC3E}">
        <p14:creationId xmlns:p14="http://schemas.microsoft.com/office/powerpoint/2010/main" val="352970051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531993"/>
          </a:xfrm>
        </p:spPr>
        <p:txBody>
          <a:bodyPr>
            <a:normAutofit/>
          </a:bodyPr>
          <a:lstStyle/>
          <a:p>
            <a:r>
              <a:rPr lang="en-US" sz="3200" b="1" spc="-100" dirty="0" smtClean="0"/>
              <a:t>Events </a:t>
            </a:r>
            <a:r>
              <a:rPr lang="en-US" sz="3200" b="1" spc="-100" dirty="0"/>
              <a:t>Per Unit </a:t>
            </a:r>
            <a:r>
              <a:rPr lang="en-US" sz="3200" b="1" spc="-100" dirty="0" smtClean="0"/>
              <a:t>Time</a:t>
            </a:r>
            <a:r>
              <a:rPr lang="en-US" sz="3200" b="1" spc="-100" dirty="0"/>
              <a:t> </a:t>
            </a:r>
            <a:r>
              <a:rPr lang="en-US" sz="3200" b="1" spc="-100" dirty="0" smtClean="0"/>
              <a:t>vs. Time Between </a:t>
            </a:r>
            <a:r>
              <a:rPr lang="en-US" sz="3200" b="1" spc="-100" dirty="0"/>
              <a:t>Events? </a:t>
            </a:r>
          </a:p>
        </p:txBody>
      </p:sp>
      <p:sp>
        <p:nvSpPr>
          <p:cNvPr id="3" name="Content Placeholder 2"/>
          <p:cNvSpPr>
            <a:spLocks noGrp="1"/>
          </p:cNvSpPr>
          <p:nvPr>
            <p:ph idx="1"/>
          </p:nvPr>
        </p:nvSpPr>
        <p:spPr>
          <a:xfrm>
            <a:off x="205965" y="823732"/>
            <a:ext cx="8753524" cy="5851931"/>
          </a:xfrm>
        </p:spPr>
        <p:txBody>
          <a:bodyPr/>
          <a:lstStyle/>
          <a:p>
            <a:r>
              <a:rPr lang="en-US" sz="2400" dirty="0" smtClean="0"/>
              <a:t>Let's pretend that we're interested in a simple measure such as the number of </a:t>
            </a:r>
            <a:r>
              <a:rPr lang="en-US" sz="2400" b="1" dirty="0" smtClean="0"/>
              <a:t>failed ssh logins per hour</a:t>
            </a:r>
            <a:r>
              <a:rPr lang="en-US" sz="2400" dirty="0" smtClean="0"/>
              <a:t>. That feels very "batch-like:" </a:t>
            </a:r>
            <a:r>
              <a:rPr lang="en-US" sz="2400" b="1" dirty="0" smtClean="0"/>
              <a:t>collect ssh failures for an hour on the clock, then report.</a:t>
            </a:r>
          </a:p>
          <a:p>
            <a:r>
              <a:rPr lang="en-US" sz="2400" b="1" dirty="0" smtClean="0"/>
              <a:t>If the rate of failed ssh logins suddenly skyrockets, alert us </a:t>
            </a:r>
            <a:r>
              <a:rPr lang="en-US" sz="2400" dirty="0" smtClean="0"/>
              <a:t>so we can see who's trying to brute force us (assuming we haven't just auto-banned those attack sources with a tool such as fail2ban)</a:t>
            </a:r>
          </a:p>
          <a:p>
            <a:r>
              <a:rPr lang="en-US" sz="2400" dirty="0" smtClean="0"/>
              <a:t>Moving from a batch mentality (events per unit time, where the unit time effectively determines the size of a "batch") requires us to re-conceptualize our measurements, perhaps so that we can begin thinking about </a:t>
            </a:r>
            <a:r>
              <a:rPr lang="en-US" sz="2400" b="1" dirty="0" smtClean="0"/>
              <a:t>time-between-failed logins (perhaps with some sort of smoothing over multiple failures).</a:t>
            </a:r>
          </a:p>
          <a:p>
            <a:r>
              <a:rPr lang="en-US" sz="2400" dirty="0" smtClean="0"/>
              <a:t>But what if we were to simply use a </a:t>
            </a:r>
            <a:r>
              <a:rPr lang="en-US" sz="2400" b="1" dirty="0" smtClean="0"/>
              <a:t>sliding window </a:t>
            </a:r>
            <a:r>
              <a:rPr lang="en-US" sz="2400" dirty="0" smtClean="0"/>
              <a:t>for our login failures per sixty minute measurement, </a:t>
            </a:r>
            <a:r>
              <a:rPr lang="en-US" sz="2400" b="1" dirty="0" smtClean="0"/>
              <a:t>rather than measuring from top of the hour to top of the hour? </a:t>
            </a:r>
            <a:r>
              <a:rPr lang="en-US" sz="2400" dirty="0" smtClean="0"/>
              <a:t>Perhaps the difference between batch and flow is not so great after all?</a:t>
            </a:r>
          </a:p>
        </p:txBody>
      </p:sp>
      <p:sp>
        <p:nvSpPr>
          <p:cNvPr id="4" name="Slide Number Placeholder 3"/>
          <p:cNvSpPr>
            <a:spLocks noGrp="1"/>
          </p:cNvSpPr>
          <p:nvPr>
            <p:ph type="sldNum" sz="quarter" idx="12"/>
          </p:nvPr>
        </p:nvSpPr>
        <p:spPr/>
        <p:txBody>
          <a:bodyPr/>
          <a:lstStyle/>
          <a:p>
            <a:fld id="{44635781-039F-F445-AEE5-B784B11AE184}" type="slidenum">
              <a:rPr lang="en-US" smtClean="0"/>
              <a:t>45</a:t>
            </a:fld>
            <a:endParaRPr lang="en-US"/>
          </a:p>
        </p:txBody>
      </p:sp>
    </p:spTree>
    <p:extLst>
      <p:ext uri="{BB962C8B-B14F-4D97-AF65-F5344CB8AC3E}">
        <p14:creationId xmlns:p14="http://schemas.microsoft.com/office/powerpoint/2010/main" val="1935004975"/>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63471"/>
            <a:ext cx="7772400" cy="1470025"/>
          </a:xfrm>
        </p:spPr>
        <p:txBody>
          <a:bodyPr>
            <a:normAutofit/>
          </a:bodyPr>
          <a:lstStyle/>
          <a:p>
            <a:pPr algn="l"/>
            <a:r>
              <a:rPr lang="en-US" sz="3200" b="1" dirty="0" smtClean="0"/>
              <a:t>IV. A Concrete Example of Moving Forward Toward Continuous Flow Monitoring</a:t>
            </a:r>
            <a:endParaRPr lang="en-US" sz="3200" b="1" dirty="0"/>
          </a:p>
        </p:txBody>
      </p:sp>
    </p:spTree>
    <p:extLst>
      <p:ext uri="{BB962C8B-B14F-4D97-AF65-F5344CB8AC3E}">
        <p14:creationId xmlns:p14="http://schemas.microsoft.com/office/powerpoint/2010/main" val="697029279"/>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Let's Consider An Example...</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smtClean="0"/>
              <a:t>Channel 204 at the Security Information Exchange consists of </a:t>
            </a:r>
            <a:br>
              <a:rPr lang="en-US" sz="2400" dirty="0" smtClean="0"/>
            </a:br>
            <a:r>
              <a:rPr lang="en-US" sz="2400" dirty="0" smtClean="0"/>
              <a:t>"</a:t>
            </a:r>
            <a:r>
              <a:rPr lang="en-US" sz="2400" dirty="0"/>
              <a:t>de-duplicated/filtered/verified" </a:t>
            </a:r>
            <a:r>
              <a:rPr lang="en-US" sz="2400" dirty="0" smtClean="0"/>
              <a:t>passive </a:t>
            </a:r>
            <a:r>
              <a:rPr lang="en-US" sz="2400" dirty="0"/>
              <a:t>DNS </a:t>
            </a:r>
            <a:r>
              <a:rPr lang="en-US" sz="2400" dirty="0" smtClean="0"/>
              <a:t>data.</a:t>
            </a:r>
          </a:p>
          <a:p>
            <a:endParaRPr lang="en-US" sz="2400" dirty="0"/>
          </a:p>
          <a:p>
            <a:r>
              <a:rPr lang="en-US" sz="2400" dirty="0" smtClean="0"/>
              <a:t>A sample observation from Channel 204 can be seen on the following slide...</a:t>
            </a:r>
            <a:endParaRPr lang="en-US" sz="2400" dirty="0"/>
          </a:p>
        </p:txBody>
      </p:sp>
      <p:sp>
        <p:nvSpPr>
          <p:cNvPr id="4" name="Slide Number Placeholder 3"/>
          <p:cNvSpPr>
            <a:spLocks noGrp="1"/>
          </p:cNvSpPr>
          <p:nvPr>
            <p:ph type="sldNum" sz="quarter" idx="12"/>
          </p:nvPr>
        </p:nvSpPr>
        <p:spPr/>
        <p:txBody>
          <a:bodyPr/>
          <a:lstStyle/>
          <a:p>
            <a:fld id="{44635781-039F-F445-AEE5-B784B11AE184}" type="slidenum">
              <a:rPr lang="en-US" smtClean="0"/>
              <a:t>47</a:t>
            </a:fld>
            <a:endParaRPr lang="en-US"/>
          </a:p>
        </p:txBody>
      </p:sp>
    </p:spTree>
    <p:extLst>
      <p:ext uri="{BB962C8B-B14F-4D97-AF65-F5344CB8AC3E}">
        <p14:creationId xmlns:p14="http://schemas.microsoft.com/office/powerpoint/2010/main" val="46705868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Sample Full Observation From Channel 204</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latin typeface="Courier New"/>
                <a:cs typeface="Courier New"/>
              </a:rPr>
              <a:t>$ </a:t>
            </a:r>
            <a:r>
              <a:rPr lang="en-US" sz="2400" b="1" dirty="0">
                <a:latin typeface="Courier New"/>
                <a:cs typeface="Courier New"/>
              </a:rPr>
              <a:t>nmsgtool -C ch204 -o - -c 1</a:t>
            </a:r>
            <a:r>
              <a:rPr lang="en-US" sz="2400" dirty="0">
                <a:latin typeface="Courier New"/>
                <a:cs typeface="Courier New"/>
              </a:rPr>
              <a:t> </a:t>
            </a:r>
            <a:br>
              <a:rPr lang="en-US" sz="2400" dirty="0">
                <a:latin typeface="Courier New"/>
                <a:cs typeface="Courier New"/>
              </a:rPr>
            </a:br>
            <a:r>
              <a:rPr lang="en-US" sz="2400" dirty="0" smtClean="0">
                <a:latin typeface="Courier New"/>
                <a:cs typeface="Courier New"/>
              </a:rPr>
              <a:t>[</a:t>
            </a:r>
            <a:r>
              <a:rPr lang="en-US" sz="2400" dirty="0">
                <a:latin typeface="Courier New"/>
                <a:cs typeface="Courier New"/>
              </a:rPr>
              <a:t>Channel 204 header omitted here] </a:t>
            </a:r>
            <a:r>
              <a:rPr lang="en-US" sz="2400" dirty="0" smtClean="0">
                <a:latin typeface="Courier New"/>
                <a:cs typeface="Courier New"/>
              </a:rPr>
              <a:t/>
            </a:r>
            <a:br>
              <a:rPr lang="en-US" sz="2400" dirty="0" smtClean="0">
                <a:latin typeface="Courier New"/>
                <a:cs typeface="Courier New"/>
              </a:rPr>
            </a:br>
            <a:r>
              <a:rPr lang="en-US" sz="2400" dirty="0" smtClean="0">
                <a:latin typeface="Courier New"/>
                <a:cs typeface="Courier New"/>
              </a:rPr>
              <a:t>type</a:t>
            </a:r>
            <a:r>
              <a:rPr lang="en-US" sz="2400" dirty="0">
                <a:latin typeface="Courier New"/>
                <a:cs typeface="Courier New"/>
              </a:rPr>
              <a:t>: INSERTION </a:t>
            </a:r>
            <a:r>
              <a:rPr lang="en-US" sz="2400" dirty="0" smtClean="0">
                <a:latin typeface="Courier New"/>
                <a:cs typeface="Courier New"/>
              </a:rPr>
              <a:t/>
            </a:r>
            <a:br>
              <a:rPr lang="en-US" sz="2400" dirty="0" smtClean="0">
                <a:latin typeface="Courier New"/>
                <a:cs typeface="Courier New"/>
              </a:rPr>
            </a:br>
            <a:r>
              <a:rPr lang="en-US" sz="2400" dirty="0" smtClean="0">
                <a:latin typeface="Courier New"/>
                <a:cs typeface="Courier New"/>
              </a:rPr>
              <a:t>count</a:t>
            </a:r>
            <a:r>
              <a:rPr lang="en-US" sz="2400" dirty="0">
                <a:latin typeface="Courier New"/>
                <a:cs typeface="Courier New"/>
              </a:rPr>
              <a:t>: 1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time_first</a:t>
            </a:r>
            <a:r>
              <a:rPr lang="en-US" sz="2400" dirty="0">
                <a:latin typeface="Courier New"/>
                <a:cs typeface="Courier New"/>
              </a:rPr>
              <a:t>: 2016-09-12 09:48:26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time_last</a:t>
            </a:r>
            <a:r>
              <a:rPr lang="en-US" sz="2400" dirty="0">
                <a:latin typeface="Courier New"/>
                <a:cs typeface="Courier New"/>
              </a:rPr>
              <a:t>: 2016-09-12 09:48:26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response_ip</a:t>
            </a:r>
            <a:r>
              <a:rPr lang="en-US" sz="2400" dirty="0">
                <a:latin typeface="Courier New"/>
                <a:cs typeface="Courier New"/>
              </a:rPr>
              <a:t>: [omitted] </a:t>
            </a:r>
            <a:r>
              <a:rPr lang="en-US" sz="2400" dirty="0" smtClean="0">
                <a:latin typeface="Courier New"/>
                <a:cs typeface="Courier New"/>
              </a:rPr>
              <a:t/>
            </a:r>
            <a:br>
              <a:rPr lang="en-US" sz="2400" dirty="0" smtClean="0">
                <a:latin typeface="Courier New"/>
                <a:cs typeface="Courier New"/>
              </a:rPr>
            </a:br>
            <a:r>
              <a:rPr lang="en-US" sz="2400" dirty="0" smtClean="0">
                <a:latin typeface="Courier New"/>
                <a:cs typeface="Courier New"/>
              </a:rPr>
              <a:t>bailiwick</a:t>
            </a:r>
            <a:r>
              <a:rPr lang="en-US" sz="2400" dirty="0">
                <a:latin typeface="Courier New"/>
                <a:cs typeface="Courier New"/>
              </a:rPr>
              <a:t>: cto39.ru.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rrname</a:t>
            </a:r>
            <a:r>
              <a:rPr lang="en-US" sz="2400" dirty="0">
                <a:latin typeface="Courier New"/>
                <a:cs typeface="Courier New"/>
              </a:rPr>
              <a:t>: cto39.ru.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rrclass</a:t>
            </a:r>
            <a:r>
              <a:rPr lang="en-US" sz="2400" dirty="0">
                <a:latin typeface="Courier New"/>
                <a:cs typeface="Courier New"/>
              </a:rPr>
              <a:t>: IN (1)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rrtype</a:t>
            </a:r>
            <a:r>
              <a:rPr lang="en-US" sz="2400" dirty="0">
                <a:latin typeface="Courier New"/>
                <a:cs typeface="Courier New"/>
              </a:rPr>
              <a:t>: A (1)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rrttl</a:t>
            </a:r>
            <a:r>
              <a:rPr lang="en-US" sz="2400" dirty="0">
                <a:latin typeface="Courier New"/>
                <a:cs typeface="Courier New"/>
              </a:rPr>
              <a:t>: 3600 </a:t>
            </a:r>
            <a:r>
              <a:rPr lang="en-US" sz="2400" dirty="0" smtClean="0">
                <a:latin typeface="Courier New"/>
                <a:cs typeface="Courier New"/>
              </a:rPr>
              <a:t/>
            </a:r>
            <a:br>
              <a:rPr lang="en-US" sz="2400" dirty="0" smtClean="0">
                <a:latin typeface="Courier New"/>
                <a:cs typeface="Courier New"/>
              </a:rPr>
            </a:br>
            <a:r>
              <a:rPr lang="en-US" sz="2400" dirty="0" err="1" smtClean="0">
                <a:latin typeface="Courier New"/>
                <a:cs typeface="Courier New"/>
              </a:rPr>
              <a:t>rdata</a:t>
            </a:r>
            <a:r>
              <a:rPr lang="en-US" sz="2400" dirty="0">
                <a:latin typeface="Courier New"/>
                <a:cs typeface="Courier New"/>
              </a:rPr>
              <a:t>: </a:t>
            </a:r>
            <a:r>
              <a:rPr lang="en-US" sz="2400" b="1" u="sng" dirty="0" smtClean="0">
                <a:latin typeface="Courier New"/>
                <a:cs typeface="Courier New"/>
              </a:rPr>
              <a:t>88</a:t>
            </a:r>
            <a:r>
              <a:rPr lang="en-US" sz="2400" b="1" dirty="0" smtClean="0">
                <a:latin typeface="Courier New"/>
                <a:cs typeface="Courier New"/>
              </a:rPr>
              <a:t>.198.154.20</a:t>
            </a:r>
            <a:br>
              <a:rPr lang="en-US" sz="2400" b="1" dirty="0" smtClean="0">
                <a:latin typeface="Courier New"/>
                <a:cs typeface="Courier New"/>
              </a:rPr>
            </a:br>
            <a:r>
              <a:rPr lang="en-US" sz="2400" b="1" dirty="0" smtClean="0">
                <a:latin typeface="Courier New"/>
                <a:cs typeface="Courier New"/>
              </a:rPr>
              <a:t/>
            </a:r>
            <a:br>
              <a:rPr lang="en-US" sz="2400" b="1" dirty="0" smtClean="0">
                <a:latin typeface="Courier New"/>
                <a:cs typeface="Courier New"/>
              </a:rPr>
            </a:br>
            <a:r>
              <a:rPr lang="en-US" sz="2400" dirty="0" smtClean="0">
                <a:latin typeface="Calibri"/>
                <a:cs typeface="Calibri"/>
              </a:rPr>
              <a:t>Assume we're particularly interested in </a:t>
            </a:r>
            <a:r>
              <a:rPr lang="en-US" sz="2400" dirty="0" err="1" smtClean="0">
                <a:latin typeface="Calibri"/>
                <a:cs typeface="Calibri"/>
              </a:rPr>
              <a:t>rdata</a:t>
            </a:r>
            <a:r>
              <a:rPr lang="en-US" sz="2400" dirty="0" smtClean="0">
                <a:latin typeface="Calibri"/>
                <a:cs typeface="Calibri"/>
              </a:rPr>
              <a:t> values (as bolded)</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48</a:t>
            </a:fld>
            <a:endParaRPr lang="en-US" dirty="0"/>
          </a:p>
        </p:txBody>
      </p:sp>
    </p:spTree>
    <p:extLst>
      <p:ext uri="{BB962C8B-B14F-4D97-AF65-F5344CB8AC3E}">
        <p14:creationId xmlns:p14="http://schemas.microsoft.com/office/powerpoint/2010/main" val="2873992691"/>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An Aside: "What's </a:t>
            </a:r>
            <a:r>
              <a:rPr lang="en-US" sz="3200" b="1" dirty="0" err="1" smtClean="0"/>
              <a:t>RData</a:t>
            </a:r>
            <a:r>
              <a:rPr lang="en-US" sz="3200" b="1" dirty="0" smtClean="0"/>
              <a:t> Again?"</a:t>
            </a:r>
            <a:endParaRPr lang="en-US" sz="3200" b="1" dirty="0"/>
          </a:p>
        </p:txBody>
      </p:sp>
      <p:sp>
        <p:nvSpPr>
          <p:cNvPr id="3" name="Content Placeholder 2"/>
          <p:cNvSpPr>
            <a:spLocks noGrp="1"/>
          </p:cNvSpPr>
          <p:nvPr>
            <p:ph idx="1"/>
          </p:nvPr>
        </p:nvSpPr>
        <p:spPr>
          <a:xfrm>
            <a:off x="205965" y="978182"/>
            <a:ext cx="8753524" cy="5697481"/>
          </a:xfrm>
        </p:spPr>
        <p:txBody>
          <a:bodyPr/>
          <a:lstStyle/>
          <a:p>
            <a:pPr marL="0" indent="0">
              <a:buNone/>
            </a:pPr>
            <a:r>
              <a:rPr lang="en-US" sz="2400" dirty="0" smtClean="0">
                <a:latin typeface="Courier New"/>
                <a:cs typeface="Courier New"/>
              </a:rPr>
              <a:t>$ </a:t>
            </a:r>
            <a:r>
              <a:rPr lang="en-US" sz="2400" dirty="0">
                <a:latin typeface="Courier New"/>
                <a:cs typeface="Courier New"/>
              </a:rPr>
              <a:t>dig cto39.</a:t>
            </a:r>
            <a:r>
              <a:rPr lang="en-US" sz="2400" dirty="0" smtClean="0">
                <a:latin typeface="Courier New"/>
                <a:cs typeface="Courier New"/>
              </a:rPr>
              <a:t>ru</a:t>
            </a:r>
          </a:p>
          <a:p>
            <a:pPr marL="0" indent="0">
              <a:buNone/>
            </a:pPr>
            <a:r>
              <a:rPr lang="en-US" sz="2400" dirty="0" smtClean="0">
                <a:latin typeface="Courier New"/>
                <a:cs typeface="Courier New"/>
              </a:rPr>
              <a:t>[...]</a:t>
            </a:r>
          </a:p>
          <a:p>
            <a:pPr marL="0" indent="0">
              <a:buNone/>
            </a:pPr>
            <a:r>
              <a:rPr lang="mr-IN" sz="2400" b="1" dirty="0">
                <a:latin typeface="Courier New"/>
                <a:cs typeface="Courier New"/>
              </a:rPr>
              <a:t>cto39.ru.    </a:t>
            </a:r>
            <a:r>
              <a:rPr lang="mr-IN" sz="2400" dirty="0" smtClean="0">
                <a:latin typeface="Courier New"/>
                <a:cs typeface="Courier New"/>
              </a:rPr>
              <a:t>3600    </a:t>
            </a:r>
            <a:r>
              <a:rPr lang="mr-IN" sz="2400" dirty="0">
                <a:latin typeface="Courier New"/>
                <a:cs typeface="Courier New"/>
              </a:rPr>
              <a:t>IN   </a:t>
            </a:r>
            <a:r>
              <a:rPr lang="mr-IN" sz="2400" dirty="0" smtClean="0">
                <a:latin typeface="Courier New"/>
                <a:cs typeface="Courier New"/>
              </a:rPr>
              <a:t> A</a:t>
            </a:r>
            <a:r>
              <a:rPr lang="en-US" sz="2400" dirty="0" smtClean="0">
                <a:latin typeface="Courier New"/>
                <a:cs typeface="Courier New"/>
              </a:rPr>
              <a:t>   </a:t>
            </a:r>
            <a:r>
              <a:rPr lang="mr-IN" sz="2400" b="1" dirty="0" smtClean="0">
                <a:latin typeface="Courier New"/>
                <a:cs typeface="Courier New"/>
              </a:rPr>
              <a:t>88.198.154.20</a:t>
            </a:r>
            <a:endParaRPr lang="en-US" sz="2400" b="1" dirty="0" smtClean="0">
              <a:latin typeface="Courier New"/>
              <a:cs typeface="Courier New"/>
            </a:endParaRPr>
          </a:p>
          <a:p>
            <a:pPr marL="0" indent="0">
              <a:buNone/>
            </a:pPr>
            <a:endParaRPr lang="en-US" sz="2400" dirty="0" smtClean="0">
              <a:latin typeface="Courier New"/>
              <a:cs typeface="Courier New"/>
            </a:endParaRPr>
          </a:p>
          <a:p>
            <a:pPr marL="0" indent="0">
              <a:buNone/>
            </a:pPr>
            <a:r>
              <a:rPr lang="en-US" sz="2400" dirty="0" smtClean="0">
                <a:latin typeface="Calibri"/>
                <a:cs typeface="Calibri"/>
              </a:rPr>
              <a:t>In this example:</a:t>
            </a:r>
            <a:br>
              <a:rPr lang="en-US" sz="2400" dirty="0" smtClean="0">
                <a:latin typeface="Calibri"/>
                <a:cs typeface="Calibri"/>
              </a:rPr>
            </a:br>
            <a:endParaRPr lang="en-US" sz="2400" dirty="0">
              <a:latin typeface="Calibri"/>
              <a:cs typeface="Calibri"/>
            </a:endParaRPr>
          </a:p>
          <a:p>
            <a:pPr marL="0" indent="0">
              <a:buNone/>
            </a:pPr>
            <a:r>
              <a:rPr lang="en-US" sz="2400" b="1" dirty="0" smtClean="0">
                <a:latin typeface="Calibri"/>
                <a:cs typeface="Calibri"/>
              </a:rPr>
              <a:t>cto39.ru </a:t>
            </a:r>
            <a:r>
              <a:rPr lang="en-US" sz="2400" dirty="0" smtClean="0">
                <a:latin typeface="Calibri"/>
                <a:cs typeface="Calibri"/>
              </a:rPr>
              <a:t>is the Resource Record Name (the "left side" of that record)</a:t>
            </a:r>
          </a:p>
          <a:p>
            <a:pPr marL="0" indent="0">
              <a:buNone/>
            </a:pPr>
            <a:endParaRPr lang="en-US" sz="2400" dirty="0" smtClean="0">
              <a:latin typeface="Calibri"/>
              <a:cs typeface="Calibri"/>
            </a:endParaRPr>
          </a:p>
          <a:p>
            <a:pPr marL="0" indent="0">
              <a:buNone/>
            </a:pPr>
            <a:r>
              <a:rPr lang="en-US" sz="2400" b="1" dirty="0" smtClean="0">
                <a:latin typeface="Calibri"/>
                <a:cs typeface="Calibri"/>
              </a:rPr>
              <a:t>88.198.154.20</a:t>
            </a:r>
            <a:r>
              <a:rPr lang="en-US" sz="2400" dirty="0" smtClean="0">
                <a:latin typeface="Calibri"/>
                <a:cs typeface="Calibri"/>
              </a:rPr>
              <a:t> is the Resource Record Data (the "right side" of that record)</a:t>
            </a:r>
          </a:p>
          <a:p>
            <a:pPr marL="0" indent="0">
              <a:buNone/>
            </a:pPr>
            <a:endParaRPr lang="en-US" sz="2400" dirty="0" smtClean="0">
              <a:latin typeface="Calibri"/>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49</a:t>
            </a:fld>
            <a:endParaRPr lang="en-US" dirty="0"/>
          </a:p>
        </p:txBody>
      </p:sp>
    </p:spTree>
    <p:extLst>
      <p:ext uri="{BB962C8B-B14F-4D97-AF65-F5344CB8AC3E}">
        <p14:creationId xmlns:p14="http://schemas.microsoft.com/office/powerpoint/2010/main" val="32277650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89"/>
            <a:ext cx="8229600" cy="634960"/>
          </a:xfrm>
        </p:spPr>
        <p:txBody>
          <a:bodyPr>
            <a:normAutofit/>
          </a:bodyPr>
          <a:lstStyle/>
          <a:p>
            <a:r>
              <a:rPr lang="en-US" sz="3200" b="1" dirty="0" smtClean="0"/>
              <a:t>Those Were The Days, My Friends...</a:t>
            </a:r>
            <a:endParaRPr lang="en-US" sz="3200" b="1" dirty="0"/>
          </a:p>
        </p:txBody>
      </p:sp>
      <p:sp>
        <p:nvSpPr>
          <p:cNvPr id="3" name="Content Placeholder 2"/>
          <p:cNvSpPr>
            <a:spLocks noGrp="1"/>
          </p:cNvSpPr>
          <p:nvPr>
            <p:ph idx="1"/>
          </p:nvPr>
        </p:nvSpPr>
        <p:spPr>
          <a:xfrm>
            <a:off x="205965" y="926699"/>
            <a:ext cx="8753524" cy="5748964"/>
          </a:xfrm>
        </p:spPr>
        <p:txBody>
          <a:bodyPr/>
          <a:lstStyle/>
          <a:p>
            <a:r>
              <a:rPr lang="en-US" sz="2400" dirty="0" smtClean="0"/>
              <a:t>Many years ago -- before I ever did anything cyber security-related -- </a:t>
            </a:r>
            <a:r>
              <a:rPr lang="en-US" sz="2400" b="1" dirty="0" smtClean="0"/>
              <a:t>I was a statistical consultant </a:t>
            </a:r>
            <a:r>
              <a:rPr lang="en-US" sz="2400" dirty="0" smtClean="0"/>
              <a:t>at the University of </a:t>
            </a:r>
            <a:br>
              <a:rPr lang="en-US" sz="2400" dirty="0" smtClean="0"/>
            </a:br>
            <a:r>
              <a:rPr lang="en-US" sz="2400" dirty="0" smtClean="0"/>
              <a:t>Alaska-Fairbanks and then again for the University of Oregon Computing Center.</a:t>
            </a:r>
            <a:endParaRPr lang="en-US" sz="2400" b="1" dirty="0"/>
          </a:p>
          <a:p>
            <a:r>
              <a:rPr lang="en-US" sz="2400" dirty="0"/>
              <a:t>M</a:t>
            </a:r>
            <a:r>
              <a:rPr lang="en-US" sz="2400" dirty="0" smtClean="0"/>
              <a:t>y terminal degree from the U of O Business School is actually </a:t>
            </a:r>
            <a:br>
              <a:rPr lang="en-US" sz="2400" dirty="0" smtClean="0"/>
            </a:br>
            <a:r>
              <a:rPr lang="en-US" sz="2400" dirty="0" smtClean="0"/>
              <a:t>in </a:t>
            </a:r>
            <a:r>
              <a:rPr lang="en-US" sz="2400" b="1" dirty="0" smtClean="0"/>
              <a:t>Production and Operations Management </a:t>
            </a:r>
            <a:r>
              <a:rPr lang="en-US" sz="2400" dirty="0" smtClean="0"/>
              <a:t>(e.g., "quantitative business stuff" such as linear programming, inventory management, factory layout, personnel scheduling, etc.).</a:t>
            </a:r>
            <a:endParaRPr lang="en-US" sz="2400" dirty="0"/>
          </a:p>
          <a:p>
            <a:r>
              <a:rPr lang="en-US" sz="2400" dirty="0" smtClean="0"/>
              <a:t>With that sort of odd background</a:t>
            </a:r>
            <a:r>
              <a:rPr lang="en-US" sz="2400" b="1" dirty="0" smtClean="0"/>
              <a:t>, talking about batch vs flow processing and near-real-time security data analysis just seemed somehow right</a:t>
            </a:r>
            <a:r>
              <a:rPr lang="en-US" sz="2400" dirty="0" smtClean="0"/>
              <a:t>. :-)</a:t>
            </a:r>
          </a:p>
          <a:p>
            <a:r>
              <a:rPr lang="en-US" sz="2400" dirty="0" smtClean="0"/>
              <a:t>Moreover, this topic also reconnected nicely with </a:t>
            </a:r>
            <a:r>
              <a:rPr lang="en-US" sz="2400" b="1" dirty="0" smtClean="0"/>
              <a:t>some of the work I did for Internet2</a:t>
            </a:r>
            <a:r>
              <a:rPr lang="en-US" sz="2400" dirty="0" smtClean="0"/>
              <a:t>, back when I was their Security Programs Manager under contract through the University of Oregon.</a:t>
            </a:r>
          </a:p>
        </p:txBody>
      </p:sp>
      <p:sp>
        <p:nvSpPr>
          <p:cNvPr id="4" name="Slide Number Placeholder 3"/>
          <p:cNvSpPr>
            <a:spLocks noGrp="1"/>
          </p:cNvSpPr>
          <p:nvPr>
            <p:ph type="sldNum" sz="quarter" idx="12"/>
          </p:nvPr>
        </p:nvSpPr>
        <p:spPr/>
        <p:txBody>
          <a:bodyPr/>
          <a:lstStyle/>
          <a:p>
            <a:fld id="{44635781-039F-F445-AEE5-B784B11AE184}" type="slidenum">
              <a:rPr lang="en-US" smtClean="0"/>
              <a:t>5</a:t>
            </a:fld>
            <a:endParaRPr lang="en-US"/>
          </a:p>
        </p:txBody>
      </p:sp>
    </p:spTree>
    <p:extLst>
      <p:ext uri="{BB962C8B-B14F-4D97-AF65-F5344CB8AC3E}">
        <p14:creationId xmlns:p14="http://schemas.microsoft.com/office/powerpoint/2010/main" val="271348105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Our Research Interest</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t>Assume we're particularly interested in the </a:t>
            </a:r>
            <a:r>
              <a:rPr lang="en-US" sz="2400" b="1" dirty="0" err="1"/>
              <a:t>R</a:t>
            </a:r>
            <a:r>
              <a:rPr lang="en-US" sz="2400" b="1" dirty="0" err="1" smtClean="0"/>
              <a:t>data</a:t>
            </a:r>
            <a:r>
              <a:rPr lang="en-US" sz="2400" dirty="0" smtClean="0"/>
              <a:t> </a:t>
            </a:r>
            <a:r>
              <a:rPr lang="en-US" sz="2400" dirty="0"/>
              <a:t>values (shown bolded above)</a:t>
            </a:r>
            <a:r>
              <a:rPr lang="en-US" sz="2400" dirty="0" smtClean="0"/>
              <a:t>.</a:t>
            </a:r>
          </a:p>
          <a:p>
            <a:pPr marL="0" indent="0">
              <a:buNone/>
            </a:pPr>
            <a:endParaRPr lang="en-US" sz="2400" dirty="0"/>
          </a:p>
          <a:p>
            <a:r>
              <a:rPr lang="en-US" sz="2400" dirty="0"/>
              <a:t>If we were to bin the observed </a:t>
            </a:r>
            <a:r>
              <a:rPr lang="en-US" sz="2400" dirty="0" err="1"/>
              <a:t>R</a:t>
            </a:r>
            <a:r>
              <a:rPr lang="en-US" sz="2400" dirty="0" err="1" smtClean="0"/>
              <a:t>data</a:t>
            </a:r>
            <a:r>
              <a:rPr lang="en-US" sz="2400" dirty="0" smtClean="0"/>
              <a:t> </a:t>
            </a:r>
            <a:r>
              <a:rPr lang="en-US" sz="2400" dirty="0"/>
              <a:t>values by their </a:t>
            </a:r>
            <a:r>
              <a:rPr lang="en-US" sz="2400" dirty="0" smtClean="0"/>
              <a:t>first octet </a:t>
            </a:r>
            <a:r>
              <a:rPr lang="en-US" sz="2400" dirty="0"/>
              <a:t>over a period of time, what might that distribution look like? </a:t>
            </a:r>
            <a:endParaRPr lang="en-US" sz="2400" dirty="0" smtClean="0"/>
          </a:p>
          <a:p>
            <a:endParaRPr lang="en-US" sz="2400" dirty="0"/>
          </a:p>
          <a:p>
            <a:r>
              <a:rPr lang="en-US" sz="2400" dirty="0" smtClean="0"/>
              <a:t>Are </a:t>
            </a:r>
            <a:r>
              <a:rPr lang="en-US" sz="2400" dirty="0"/>
              <a:t>there some /8's that are particularly busy? </a:t>
            </a:r>
            <a:endParaRPr lang="en-US" sz="2400" dirty="0" smtClean="0"/>
          </a:p>
          <a:p>
            <a:endParaRPr lang="en-US" sz="2400" dirty="0"/>
          </a:p>
          <a:p>
            <a:r>
              <a:rPr lang="en-US" sz="2400" dirty="0" smtClean="0"/>
              <a:t>Are there other </a:t>
            </a:r>
            <a:r>
              <a:rPr lang="en-US" sz="2400" dirty="0"/>
              <a:t>/8's that basically see little or nothing</a:t>
            </a:r>
            <a:r>
              <a:rPr lang="en-US" sz="2400" dirty="0" smtClean="0"/>
              <a:t>?</a:t>
            </a:r>
          </a:p>
          <a:p>
            <a:endParaRPr lang="en-US" sz="2400" dirty="0"/>
          </a:p>
          <a:p>
            <a:r>
              <a:rPr lang="en-US" sz="2400" dirty="0" smtClean="0"/>
              <a:t>As a first pass, let's do this the "batch way," and collect a million observations with the command shown on the next slide...</a:t>
            </a:r>
            <a:endParaRPr lang="en-US" sz="2400" dirty="0"/>
          </a:p>
        </p:txBody>
      </p:sp>
      <p:sp>
        <p:nvSpPr>
          <p:cNvPr id="4" name="Slide Number Placeholder 3"/>
          <p:cNvSpPr>
            <a:spLocks noGrp="1"/>
          </p:cNvSpPr>
          <p:nvPr>
            <p:ph type="sldNum" sz="quarter" idx="12"/>
          </p:nvPr>
        </p:nvSpPr>
        <p:spPr/>
        <p:txBody>
          <a:bodyPr/>
          <a:lstStyle/>
          <a:p>
            <a:fld id="{44635781-039F-F445-AEE5-B784B11AE184}" type="slidenum">
              <a:rPr lang="en-US" smtClean="0"/>
              <a:t>50</a:t>
            </a:fld>
            <a:endParaRPr lang="en-US" dirty="0"/>
          </a:p>
        </p:txBody>
      </p:sp>
    </p:spTree>
    <p:extLst>
      <p:ext uri="{BB962C8B-B14F-4D97-AF65-F5344CB8AC3E}">
        <p14:creationId xmlns:p14="http://schemas.microsoft.com/office/powerpoint/2010/main" val="141339341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Collecting A </a:t>
            </a:r>
            <a:r>
              <a:rPr lang="en-US" sz="3200" b="1" u="sng" dirty="0" smtClean="0"/>
              <a:t>Batch</a:t>
            </a:r>
            <a:r>
              <a:rPr lang="en-US" sz="3200" b="1" dirty="0" smtClean="0"/>
              <a:t> of A Million Observations</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t>We can collect some data from an SIE blade server by saying:</a:t>
            </a:r>
          </a:p>
          <a:p>
            <a:endParaRPr lang="en-US" sz="2400" dirty="0"/>
          </a:p>
          <a:p>
            <a:pPr marL="0" indent="0">
              <a:buNone/>
            </a:pPr>
            <a:r>
              <a:rPr lang="en-US" sz="2400" dirty="0"/>
              <a:t>$ </a:t>
            </a:r>
            <a:r>
              <a:rPr lang="en-US" sz="2400" b="1" dirty="0">
                <a:latin typeface="Courier New"/>
                <a:cs typeface="Courier New"/>
              </a:rPr>
              <a:t>nmsgtool  -C ch204  -c 1000000  -o -  | </a:t>
            </a:r>
          </a:p>
          <a:p>
            <a:pPr marL="0" indent="0">
              <a:buNone/>
            </a:pPr>
            <a:r>
              <a:rPr lang="en-US" sz="2400" b="1" dirty="0" err="1">
                <a:latin typeface="Courier New"/>
                <a:cs typeface="Courier New"/>
              </a:rPr>
              <a:t>grep</a:t>
            </a:r>
            <a:r>
              <a:rPr lang="en-US" sz="2400" b="1" dirty="0">
                <a:latin typeface="Courier New"/>
                <a:cs typeface="Courier New"/>
              </a:rPr>
              <a:t> </a:t>
            </a:r>
            <a:r>
              <a:rPr lang="en-US" sz="2400" b="1" dirty="0" err="1">
                <a:latin typeface="Courier New"/>
                <a:cs typeface="Courier New"/>
              </a:rPr>
              <a:t>rdata</a:t>
            </a:r>
            <a:r>
              <a:rPr lang="en-US" sz="2400" b="1" dirty="0">
                <a:latin typeface="Courier New"/>
                <a:cs typeface="Courier New"/>
              </a:rPr>
              <a:t> |  </a:t>
            </a:r>
            <a:r>
              <a:rPr lang="en-US" sz="2400" b="1" dirty="0" err="1">
                <a:latin typeface="Courier New"/>
                <a:cs typeface="Courier New"/>
              </a:rPr>
              <a:t>sed</a:t>
            </a:r>
            <a:r>
              <a:rPr lang="en-US" sz="2400" b="1" dirty="0">
                <a:latin typeface="Courier New"/>
                <a:cs typeface="Courier New"/>
              </a:rPr>
              <a:t> 's/^</a:t>
            </a:r>
            <a:r>
              <a:rPr lang="en-US" sz="2400" b="1" dirty="0" err="1">
                <a:latin typeface="Courier New"/>
                <a:cs typeface="Courier New"/>
              </a:rPr>
              <a:t>rdata</a:t>
            </a:r>
            <a:r>
              <a:rPr lang="en-US" sz="2400" b="1" dirty="0">
                <a:latin typeface="Courier New"/>
                <a:cs typeface="Courier New"/>
              </a:rPr>
              <a:t>: //' | </a:t>
            </a:r>
            <a:r>
              <a:rPr lang="en-US" sz="2400" b="1" dirty="0" smtClean="0">
                <a:latin typeface="Courier New"/>
                <a:cs typeface="Courier New"/>
              </a:rPr>
              <a:t/>
            </a:r>
            <a:br>
              <a:rPr lang="en-US" sz="2400" b="1" dirty="0" smtClean="0">
                <a:latin typeface="Courier New"/>
                <a:cs typeface="Courier New"/>
              </a:rPr>
            </a:br>
            <a:r>
              <a:rPr lang="en-US" sz="2400" b="1" dirty="0" err="1" smtClean="0">
                <a:latin typeface="Courier New"/>
                <a:cs typeface="Courier New"/>
              </a:rPr>
              <a:t>awk</a:t>
            </a:r>
            <a:r>
              <a:rPr lang="en-US" sz="2400" b="1" dirty="0" smtClean="0">
                <a:latin typeface="Courier New"/>
                <a:cs typeface="Courier New"/>
              </a:rPr>
              <a:t> </a:t>
            </a:r>
            <a:r>
              <a:rPr lang="en-US" sz="2400" b="1" dirty="0">
                <a:latin typeface="Courier New"/>
                <a:cs typeface="Courier New"/>
              </a:rPr>
              <a:t>-F. '{print $1}' |  </a:t>
            </a:r>
            <a:r>
              <a:rPr lang="en-US" sz="2400" b="1" dirty="0" err="1" smtClean="0">
                <a:latin typeface="Courier New"/>
                <a:cs typeface="Courier New"/>
              </a:rPr>
              <a:t>grep</a:t>
            </a:r>
            <a:r>
              <a:rPr lang="en-US" sz="2400" b="1" dirty="0" smtClean="0">
                <a:latin typeface="Courier New"/>
                <a:cs typeface="Courier New"/>
              </a:rPr>
              <a:t> </a:t>
            </a:r>
            <a:r>
              <a:rPr lang="en-US" sz="2400" b="1" dirty="0">
                <a:latin typeface="Courier New"/>
                <a:cs typeface="Courier New"/>
              </a:rPr>
              <a:t>-o '[0-9]*' | </a:t>
            </a:r>
            <a:r>
              <a:rPr lang="en-US" sz="2400" b="1" dirty="0" smtClean="0">
                <a:latin typeface="Courier New"/>
                <a:cs typeface="Courier New"/>
              </a:rPr>
              <a:t/>
            </a:r>
            <a:br>
              <a:rPr lang="en-US" sz="2400" b="1" dirty="0" smtClean="0">
                <a:latin typeface="Courier New"/>
                <a:cs typeface="Courier New"/>
              </a:rPr>
            </a:br>
            <a:r>
              <a:rPr lang="en-US" sz="2400" b="1" dirty="0" err="1" smtClean="0">
                <a:latin typeface="Courier New"/>
                <a:cs typeface="Courier New"/>
              </a:rPr>
              <a:t>sed</a:t>
            </a:r>
            <a:r>
              <a:rPr lang="en-US" sz="2400" b="1" dirty="0" smtClean="0">
                <a:latin typeface="Courier New"/>
                <a:cs typeface="Courier New"/>
              </a:rPr>
              <a:t> </a:t>
            </a:r>
            <a:r>
              <a:rPr lang="en-US" sz="2400" b="1" dirty="0">
                <a:latin typeface="Courier New"/>
                <a:cs typeface="Courier New"/>
              </a:rPr>
              <a:t>'/.\{4\}/d' </a:t>
            </a:r>
            <a:r>
              <a:rPr lang="en-US" sz="2400" b="1" dirty="0" smtClean="0">
                <a:latin typeface="Courier New"/>
                <a:cs typeface="Courier New"/>
              </a:rPr>
              <a:t>&gt; </a:t>
            </a:r>
            <a:r>
              <a:rPr lang="en-US" sz="2400" b="1" dirty="0">
                <a:latin typeface="Courier New"/>
                <a:cs typeface="Courier New"/>
              </a:rPr>
              <a:t>a-</a:t>
            </a:r>
            <a:r>
              <a:rPr lang="en-US" sz="2400" b="1" dirty="0" smtClean="0">
                <a:latin typeface="Courier New"/>
                <a:cs typeface="Courier New"/>
              </a:rPr>
              <a:t>million-</a:t>
            </a:r>
            <a:r>
              <a:rPr lang="en-US" sz="2400" b="1" dirty="0">
                <a:latin typeface="Courier New"/>
                <a:cs typeface="Courier New"/>
              </a:rPr>
              <a:t>first-octets.txt</a:t>
            </a:r>
          </a:p>
          <a:p>
            <a:pPr marL="0" indent="0">
              <a:buNone/>
            </a:pPr>
            <a:endParaRPr lang="en-US" sz="2400" dirty="0"/>
          </a:p>
          <a:p>
            <a:r>
              <a:rPr lang="en-US" sz="2400" dirty="0"/>
              <a:t>We can then post-process that data by saying:</a:t>
            </a:r>
          </a:p>
          <a:p>
            <a:endParaRPr lang="en-US" sz="2400" dirty="0"/>
          </a:p>
          <a:p>
            <a:pPr marL="0" indent="0">
              <a:buNone/>
            </a:pPr>
            <a:r>
              <a:rPr lang="en-US" sz="2400" dirty="0">
                <a:latin typeface="Courier New"/>
                <a:cs typeface="Courier New"/>
              </a:rPr>
              <a:t>$</a:t>
            </a:r>
            <a:r>
              <a:rPr lang="en-US" sz="2400" b="1" dirty="0">
                <a:latin typeface="Courier New"/>
                <a:cs typeface="Courier New"/>
              </a:rPr>
              <a:t> cat a-million</a:t>
            </a:r>
            <a:r>
              <a:rPr lang="en-US" sz="2400" b="1" dirty="0" smtClean="0">
                <a:latin typeface="Courier New"/>
                <a:cs typeface="Courier New"/>
              </a:rPr>
              <a:t>-first</a:t>
            </a:r>
            <a:r>
              <a:rPr lang="en-US" sz="2400" b="1" dirty="0">
                <a:latin typeface="Courier New"/>
                <a:cs typeface="Courier New"/>
              </a:rPr>
              <a:t>-</a:t>
            </a:r>
            <a:r>
              <a:rPr lang="en-US" sz="2400" b="1" dirty="0" err="1">
                <a:latin typeface="Courier New"/>
                <a:cs typeface="Courier New"/>
              </a:rPr>
              <a:t>octets.txt</a:t>
            </a:r>
            <a:r>
              <a:rPr lang="en-US" sz="2400" b="1" dirty="0">
                <a:latin typeface="Courier New"/>
                <a:cs typeface="Courier New"/>
              </a:rPr>
              <a:t> </a:t>
            </a:r>
            <a:r>
              <a:rPr lang="en-US" sz="2400" b="1" dirty="0" smtClean="0">
                <a:latin typeface="Courier New"/>
                <a:cs typeface="Courier New"/>
              </a:rPr>
              <a:t>| </a:t>
            </a:r>
            <a:r>
              <a:rPr lang="en-US" sz="2400" b="1" dirty="0" err="1" smtClean="0">
                <a:latin typeface="Courier New"/>
                <a:cs typeface="Courier New"/>
              </a:rPr>
              <a:t>awk</a:t>
            </a:r>
            <a:r>
              <a:rPr lang="en-US" sz="2400" b="1" dirty="0" smtClean="0">
                <a:latin typeface="Courier New"/>
                <a:cs typeface="Courier New"/>
              </a:rPr>
              <a:t> </a:t>
            </a:r>
            <a:r>
              <a:rPr lang="en-US" sz="2400" b="1" dirty="0">
                <a:latin typeface="Courier New"/>
                <a:cs typeface="Courier New"/>
              </a:rPr>
              <a:t>'($1 &lt; 256)' | </a:t>
            </a:r>
            <a:r>
              <a:rPr lang="en-US" sz="2400" b="1" dirty="0" err="1">
                <a:latin typeface="Courier New"/>
                <a:cs typeface="Courier New"/>
              </a:rPr>
              <a:t>sed</a:t>
            </a:r>
            <a:r>
              <a:rPr lang="en-US" sz="2400" b="1" dirty="0">
                <a:latin typeface="Courier New"/>
                <a:cs typeface="Courier New"/>
              </a:rPr>
              <a:t> "s/^0*\([1-9]\)/\1/;s/^0*$/0/" </a:t>
            </a:r>
            <a:r>
              <a:rPr lang="en-US" sz="2400" b="1" dirty="0" smtClean="0">
                <a:latin typeface="Courier New"/>
                <a:cs typeface="Courier New"/>
              </a:rPr>
              <a:t>|</a:t>
            </a:r>
            <a:endParaRPr lang="en-US" sz="2400" b="1" dirty="0">
              <a:latin typeface="Courier New"/>
              <a:cs typeface="Courier New"/>
            </a:endParaRPr>
          </a:p>
          <a:p>
            <a:pPr marL="0" indent="0">
              <a:buNone/>
            </a:pPr>
            <a:r>
              <a:rPr lang="en-US" sz="2400" b="1" dirty="0">
                <a:latin typeface="Courier New"/>
                <a:cs typeface="Courier New"/>
              </a:rPr>
              <a:t>sort -n | </a:t>
            </a:r>
            <a:r>
              <a:rPr lang="en-US" sz="2400" b="1" dirty="0" err="1">
                <a:latin typeface="Courier New"/>
                <a:cs typeface="Courier New"/>
              </a:rPr>
              <a:t>uniq</a:t>
            </a:r>
            <a:r>
              <a:rPr lang="en-US" sz="2400" b="1" dirty="0">
                <a:latin typeface="Courier New"/>
                <a:cs typeface="Courier New"/>
              </a:rPr>
              <a:t> -c &gt; a-million</a:t>
            </a:r>
            <a:r>
              <a:rPr lang="en-US" sz="2400" b="1" dirty="0" smtClean="0">
                <a:latin typeface="Courier New"/>
                <a:cs typeface="Courier New"/>
              </a:rPr>
              <a:t>-first</a:t>
            </a:r>
            <a:r>
              <a:rPr lang="en-US" sz="2400" b="1" dirty="0">
                <a:latin typeface="Courier New"/>
                <a:cs typeface="Courier New"/>
              </a:rPr>
              <a:t>-octets-</a:t>
            </a:r>
            <a:r>
              <a:rPr lang="en-US" sz="2400" b="1" dirty="0" err="1" smtClean="0">
                <a:latin typeface="Courier New"/>
                <a:cs typeface="Courier New"/>
              </a:rPr>
              <a:t>uniqed.txt</a:t>
            </a:r>
            <a:endParaRPr lang="en-US" sz="2400" b="1"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51</a:t>
            </a:fld>
            <a:endParaRPr lang="en-US" dirty="0"/>
          </a:p>
        </p:txBody>
      </p:sp>
    </p:spTree>
    <p:extLst>
      <p:ext uri="{BB962C8B-B14F-4D97-AF65-F5344CB8AC3E}">
        <p14:creationId xmlns:p14="http://schemas.microsoft.com/office/powerpoint/2010/main" val="294246924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What The Batch of Data Looks Like</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t>The start of the a-million</a:t>
            </a:r>
            <a:r>
              <a:rPr lang="en-US" sz="2400" dirty="0" smtClean="0"/>
              <a:t>-first</a:t>
            </a:r>
            <a:r>
              <a:rPr lang="en-US" sz="2400" dirty="0"/>
              <a:t>-octets-uniqued.txt looks like the following, where the first column is the number of </a:t>
            </a:r>
            <a:r>
              <a:rPr lang="en-US" sz="2400" dirty="0" err="1" smtClean="0"/>
              <a:t>obs</a:t>
            </a:r>
            <a:r>
              <a:rPr lang="en-US" sz="2400" dirty="0" smtClean="0"/>
              <a:t> </a:t>
            </a:r>
            <a:r>
              <a:rPr lang="en-US" sz="2400" dirty="0"/>
              <a:t>in that /8, and the second column is the </a:t>
            </a:r>
            <a:r>
              <a:rPr lang="en-US" sz="2400" dirty="0" smtClean="0"/>
              <a:t>/</a:t>
            </a:r>
            <a:r>
              <a:rPr lang="en-US" sz="2400" dirty="0"/>
              <a:t>8 (e.g., 0/8, 1/8, etc.):</a:t>
            </a:r>
          </a:p>
          <a:p>
            <a:endParaRPr lang="en-US" sz="2400" dirty="0"/>
          </a:p>
          <a:p>
            <a:pPr marL="0" indent="0">
              <a:buNone/>
            </a:pPr>
            <a:r>
              <a:rPr lang="en-US" sz="2400" dirty="0">
                <a:latin typeface="Courier New"/>
                <a:cs typeface="Courier New"/>
              </a:rPr>
              <a:t>$ </a:t>
            </a:r>
            <a:r>
              <a:rPr lang="en-US" sz="2400" b="1" dirty="0">
                <a:latin typeface="Courier New"/>
                <a:cs typeface="Courier New"/>
              </a:rPr>
              <a:t>head  -10  a-million</a:t>
            </a:r>
            <a:r>
              <a:rPr lang="en-US" sz="2400" b="1" dirty="0" smtClean="0">
                <a:latin typeface="Courier New"/>
                <a:cs typeface="Courier New"/>
              </a:rPr>
              <a:t>-first</a:t>
            </a:r>
            <a:r>
              <a:rPr lang="en-US" sz="2400" b="1" dirty="0">
                <a:latin typeface="Courier New"/>
                <a:cs typeface="Courier New"/>
              </a:rPr>
              <a:t>-octets-uniqed.txt</a:t>
            </a:r>
          </a:p>
          <a:p>
            <a:pPr marL="0" indent="0">
              <a:buNone/>
            </a:pPr>
            <a:r>
              <a:rPr lang="en-US" sz="2400" dirty="0">
                <a:latin typeface="Courier New"/>
                <a:cs typeface="Courier New"/>
              </a:rPr>
              <a:t>71243 0</a:t>
            </a:r>
          </a:p>
          <a:p>
            <a:pPr marL="0" indent="0">
              <a:buNone/>
            </a:pPr>
            <a:r>
              <a:rPr lang="en-US" sz="2400" dirty="0">
                <a:latin typeface="Courier New"/>
                <a:cs typeface="Courier New"/>
              </a:rPr>
              <a:t>342094 1</a:t>
            </a:r>
          </a:p>
          <a:p>
            <a:pPr marL="0" indent="0">
              <a:buNone/>
            </a:pPr>
            <a:r>
              <a:rPr lang="en-US" sz="2400" dirty="0">
                <a:latin typeface="Courier New"/>
                <a:cs typeface="Courier New"/>
              </a:rPr>
              <a:t>278596 2</a:t>
            </a:r>
          </a:p>
          <a:p>
            <a:pPr marL="0" indent="0">
              <a:buNone/>
            </a:pPr>
            <a:r>
              <a:rPr lang="en-US" sz="2400" dirty="0">
                <a:latin typeface="Courier New"/>
                <a:cs typeface="Courier New"/>
              </a:rPr>
              <a:t>148476 3</a:t>
            </a:r>
          </a:p>
          <a:p>
            <a:pPr marL="0" indent="0">
              <a:buNone/>
            </a:pPr>
            <a:r>
              <a:rPr lang="en-US" sz="2400" dirty="0">
                <a:latin typeface="Courier New"/>
                <a:cs typeface="Courier New"/>
              </a:rPr>
              <a:t>76369 4</a:t>
            </a:r>
          </a:p>
          <a:p>
            <a:pPr marL="0" indent="0">
              <a:buNone/>
            </a:pPr>
            <a:r>
              <a:rPr lang="en-US" sz="2400" dirty="0" smtClean="0">
                <a:latin typeface="Courier New"/>
                <a:cs typeface="Courier New"/>
              </a:rPr>
              <a:t>[</a:t>
            </a:r>
            <a:r>
              <a:rPr lang="en-US" sz="2400" dirty="0" err="1">
                <a:latin typeface="Courier New"/>
                <a:cs typeface="Courier New"/>
              </a:rPr>
              <a:t>etc</a:t>
            </a:r>
            <a:r>
              <a:rPr lang="en-US" sz="2400" dirty="0">
                <a:latin typeface="Courier New"/>
                <a:cs typeface="Courier New"/>
              </a:rPr>
              <a:t>]</a:t>
            </a:r>
          </a:p>
        </p:txBody>
      </p:sp>
      <p:sp>
        <p:nvSpPr>
          <p:cNvPr id="4" name="Slide Number Placeholder 3"/>
          <p:cNvSpPr>
            <a:spLocks noGrp="1"/>
          </p:cNvSpPr>
          <p:nvPr>
            <p:ph type="sldNum" sz="quarter" idx="12"/>
          </p:nvPr>
        </p:nvSpPr>
        <p:spPr/>
        <p:txBody>
          <a:bodyPr/>
          <a:lstStyle/>
          <a:p>
            <a:fld id="{44635781-039F-F445-AEE5-B784B11AE184}" type="slidenum">
              <a:rPr lang="en-US" smtClean="0"/>
              <a:t>52</a:t>
            </a:fld>
            <a:endParaRPr lang="en-US" dirty="0"/>
          </a:p>
        </p:txBody>
      </p:sp>
    </p:spTree>
    <p:extLst>
      <p:ext uri="{BB962C8B-B14F-4D97-AF65-F5344CB8AC3E}">
        <p14:creationId xmlns:p14="http://schemas.microsoft.com/office/powerpoint/2010/main" val="4201810055"/>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Graphing That Data In Excel</a:t>
            </a:r>
            <a:endParaRPr lang="en-US" sz="3200" b="1" dirty="0"/>
          </a:p>
        </p:txBody>
      </p:sp>
      <p:sp>
        <p:nvSpPr>
          <p:cNvPr id="4" name="Slide Number Placeholder 3"/>
          <p:cNvSpPr>
            <a:spLocks noGrp="1"/>
          </p:cNvSpPr>
          <p:nvPr>
            <p:ph type="sldNum" sz="quarter" idx="12"/>
          </p:nvPr>
        </p:nvSpPr>
        <p:spPr/>
        <p:txBody>
          <a:bodyPr/>
          <a:lstStyle/>
          <a:p>
            <a:fld id="{44635781-039F-F445-AEE5-B784B11AE184}" type="slidenum">
              <a:rPr lang="en-US" smtClean="0"/>
              <a:t>53</a:t>
            </a:fld>
            <a:endParaRPr lang="en-US" dirty="0"/>
          </a:p>
        </p:txBody>
      </p:sp>
      <p:pic>
        <p:nvPicPr>
          <p:cNvPr id="6" name="Picture 5" descr="barchar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02" y="1099468"/>
            <a:ext cx="8770688" cy="4064876"/>
          </a:xfrm>
          <a:prstGeom prst="rect">
            <a:avLst/>
          </a:prstGeom>
        </p:spPr>
      </p:pic>
      <p:sp>
        <p:nvSpPr>
          <p:cNvPr id="7" name="TextBox 6"/>
          <p:cNvSpPr txBox="1"/>
          <p:nvPr/>
        </p:nvSpPr>
        <p:spPr>
          <a:xfrm>
            <a:off x="377603" y="5388581"/>
            <a:ext cx="8212104" cy="1200328"/>
          </a:xfrm>
          <a:prstGeom prst="rect">
            <a:avLst/>
          </a:prstGeom>
          <a:noFill/>
        </p:spPr>
        <p:txBody>
          <a:bodyPr wrap="none" rtlCol="0">
            <a:spAutoFit/>
          </a:bodyPr>
          <a:lstStyle/>
          <a:p>
            <a:r>
              <a:rPr lang="en-US" sz="2400" dirty="0" smtClean="0"/>
              <a:t>The </a:t>
            </a:r>
            <a:r>
              <a:rPr lang="en-US" sz="2400" dirty="0"/>
              <a:t>first octet </a:t>
            </a:r>
            <a:r>
              <a:rPr lang="en-US" sz="2400" dirty="0" smtClean="0"/>
              <a:t>runs </a:t>
            </a:r>
            <a:r>
              <a:rPr lang="en-US" sz="2400" dirty="0"/>
              <a:t>along the X axis from 0 to 255, and </a:t>
            </a:r>
            <a:r>
              <a:rPr lang="en-US" sz="2400" dirty="0" smtClean="0"/>
              <a:t>the </a:t>
            </a:r>
            <a:r>
              <a:rPr lang="en-US" sz="2400" dirty="0"/>
              <a:t>Y axis </a:t>
            </a:r>
            <a:r>
              <a:rPr lang="en-US" sz="2400" dirty="0" smtClean="0"/>
              <a:t/>
            </a:r>
            <a:br>
              <a:rPr lang="en-US" sz="2400" dirty="0" smtClean="0"/>
            </a:br>
            <a:r>
              <a:rPr lang="en-US" sz="2400" dirty="0" smtClean="0"/>
              <a:t>shows </a:t>
            </a:r>
            <a:r>
              <a:rPr lang="en-US" sz="2400" dirty="0"/>
              <a:t>the </a:t>
            </a:r>
            <a:r>
              <a:rPr lang="en-US" sz="2400" dirty="0" smtClean="0"/>
              <a:t>number </a:t>
            </a:r>
            <a:r>
              <a:rPr lang="en-US" sz="2400" dirty="0"/>
              <a:t>of hits for each </a:t>
            </a:r>
            <a:r>
              <a:rPr lang="en-US" sz="2400" dirty="0" smtClean="0"/>
              <a:t>octet. Graph uses log-linear</a:t>
            </a:r>
            <a:br>
              <a:rPr lang="en-US" sz="2400" dirty="0" smtClean="0"/>
            </a:br>
            <a:r>
              <a:rPr lang="en-US" sz="2400" dirty="0" smtClean="0"/>
              <a:t>axes</a:t>
            </a:r>
            <a:r>
              <a:rPr lang="en-US" sz="2400" dirty="0"/>
              <a:t>.</a:t>
            </a:r>
          </a:p>
        </p:txBody>
      </p:sp>
    </p:spTree>
    <p:extLst>
      <p:ext uri="{BB962C8B-B14F-4D97-AF65-F5344CB8AC3E}">
        <p14:creationId xmlns:p14="http://schemas.microsoft.com/office/powerpoint/2010/main" val="369313187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What Would The NEXT Batch of </a:t>
            </a:r>
            <a:r>
              <a:rPr lang="en-US" sz="3200" b="1" dirty="0" err="1" smtClean="0"/>
              <a:t>Obs</a:t>
            </a:r>
            <a:r>
              <a:rPr lang="en-US" sz="3200" b="1" dirty="0" smtClean="0"/>
              <a:t> Look Like?</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t>If we were to draw </a:t>
            </a:r>
            <a:r>
              <a:rPr lang="en-US" sz="2400" dirty="0" smtClean="0"/>
              <a:t>another </a:t>
            </a:r>
            <a:r>
              <a:rPr lang="en-US" sz="2400" dirty="0"/>
              <a:t>batch of observations, what would </a:t>
            </a:r>
            <a:r>
              <a:rPr lang="en-US" sz="2400" b="1" dirty="0"/>
              <a:t>that</a:t>
            </a:r>
            <a:r>
              <a:rPr lang="en-US" sz="2400" dirty="0"/>
              <a:t> set look like</a:t>
            </a:r>
            <a:r>
              <a:rPr lang="en-US" sz="2400" dirty="0" smtClean="0"/>
              <a:t>?</a:t>
            </a:r>
          </a:p>
          <a:p>
            <a:endParaRPr lang="en-US" sz="2400" dirty="0"/>
          </a:p>
          <a:p>
            <a:r>
              <a:rPr lang="en-US" sz="2400" dirty="0" smtClean="0"/>
              <a:t>Presumably </a:t>
            </a:r>
            <a:r>
              <a:rPr lang="en-US" sz="2400" dirty="0"/>
              <a:t>it would </a:t>
            </a:r>
            <a:r>
              <a:rPr lang="en-US" sz="2400" b="1" dirty="0"/>
              <a:t>not</a:t>
            </a:r>
            <a:r>
              <a:rPr lang="en-US" sz="2400" dirty="0"/>
              <a:t> be exactly the same as our </a:t>
            </a:r>
            <a:r>
              <a:rPr lang="en-US" sz="2400" dirty="0" smtClean="0"/>
              <a:t>initial sample</a:t>
            </a:r>
          </a:p>
          <a:p>
            <a:endParaRPr lang="en-US" sz="2400" dirty="0"/>
          </a:p>
          <a:p>
            <a:r>
              <a:rPr lang="en-US" sz="2400" dirty="0"/>
              <a:t>What if we were to look at </a:t>
            </a:r>
            <a:r>
              <a:rPr lang="en-US" sz="2400" b="1" dirty="0"/>
              <a:t>one sample after another? </a:t>
            </a:r>
            <a:endParaRPr lang="en-US" sz="2400" b="1" dirty="0" smtClean="0"/>
          </a:p>
          <a:p>
            <a:endParaRPr lang="en-US" sz="2400" b="1" dirty="0"/>
          </a:p>
          <a:p>
            <a:r>
              <a:rPr lang="en-US" sz="2400" dirty="0" smtClean="0"/>
              <a:t>Would </a:t>
            </a:r>
            <a:r>
              <a:rPr lang="en-US" sz="2400" dirty="0"/>
              <a:t>there be some "first octets" that are </a:t>
            </a:r>
            <a:r>
              <a:rPr lang="en-US" sz="2400" b="1" dirty="0"/>
              <a:t>consistently "hot"? </a:t>
            </a:r>
            <a:endParaRPr lang="en-US" sz="2400" b="1" dirty="0" smtClean="0"/>
          </a:p>
          <a:p>
            <a:endParaRPr lang="en-US" sz="2400" dirty="0"/>
          </a:p>
          <a:p>
            <a:r>
              <a:rPr lang="en-US" sz="2400" dirty="0" smtClean="0"/>
              <a:t>Or </a:t>
            </a:r>
            <a:r>
              <a:rPr lang="en-US" sz="2400" dirty="0"/>
              <a:t>will the </a:t>
            </a:r>
            <a:r>
              <a:rPr lang="en-US" sz="2400" dirty="0" err="1"/>
              <a:t>rdata</a:t>
            </a:r>
            <a:r>
              <a:rPr lang="en-US" sz="2400" dirty="0"/>
              <a:t> "first octet" counts jump around "all over the place?"</a:t>
            </a:r>
          </a:p>
        </p:txBody>
      </p:sp>
      <p:sp>
        <p:nvSpPr>
          <p:cNvPr id="4" name="Slide Number Placeholder 3"/>
          <p:cNvSpPr>
            <a:spLocks noGrp="1"/>
          </p:cNvSpPr>
          <p:nvPr>
            <p:ph type="sldNum" sz="quarter" idx="12"/>
          </p:nvPr>
        </p:nvSpPr>
        <p:spPr/>
        <p:txBody>
          <a:bodyPr/>
          <a:lstStyle/>
          <a:p>
            <a:fld id="{44635781-039F-F445-AEE5-B784B11AE184}" type="slidenum">
              <a:rPr lang="en-US" smtClean="0"/>
              <a:t>54</a:t>
            </a:fld>
            <a:endParaRPr lang="en-US" dirty="0"/>
          </a:p>
        </p:txBody>
      </p:sp>
    </p:spTree>
    <p:extLst>
      <p:ext uri="{BB962C8B-B14F-4D97-AF65-F5344CB8AC3E}">
        <p14:creationId xmlns:p14="http://schemas.microsoft.com/office/powerpoint/2010/main" val="1857491569"/>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Visualizing That Data</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t>To find out, let's create a graphic that shows a </a:t>
            </a:r>
            <a:r>
              <a:rPr lang="en-US" sz="2400" b="1" dirty="0"/>
              <a:t>"row of pixels" for each time slice of data. </a:t>
            </a:r>
            <a:endParaRPr lang="en-US" sz="2400" b="1" dirty="0" smtClean="0"/>
          </a:p>
          <a:p>
            <a:r>
              <a:rPr lang="en-US" sz="2400" dirty="0" smtClean="0"/>
              <a:t>There </a:t>
            </a:r>
            <a:r>
              <a:rPr lang="en-US" sz="2400" dirty="0"/>
              <a:t>will be 256 pixels in each row, each pixel representing one of our first octet counts. The first pixel will represent the count for 0/8, the second pixel will represent the count for 1/8, the third pixel will represent the count for 2/8, and so on, with the last pixel representing the count for 255/8</a:t>
            </a:r>
            <a:r>
              <a:rPr lang="en-US" sz="2400" dirty="0" smtClean="0"/>
              <a:t>.</a:t>
            </a:r>
            <a:endParaRPr lang="en-US" sz="2400" dirty="0"/>
          </a:p>
          <a:p>
            <a:r>
              <a:rPr lang="en-US" sz="2400" dirty="0"/>
              <a:t>Low activity pixels will be dim, while high activity pixels will be bright, drawing attention to the hot /8's</a:t>
            </a:r>
            <a:r>
              <a:rPr lang="en-US" sz="2400" dirty="0" smtClean="0"/>
              <a:t>.</a:t>
            </a:r>
            <a:endParaRPr lang="en-US" sz="2400" dirty="0"/>
          </a:p>
          <a:p>
            <a:r>
              <a:rPr lang="en-US" sz="2400" dirty="0"/>
              <a:t>While this graphic is just meant to be an exploratory tool to help us gain insight into the </a:t>
            </a:r>
            <a:r>
              <a:rPr lang="en-US" sz="2400" dirty="0" smtClean="0"/>
              <a:t>Channel 204 </a:t>
            </a:r>
            <a:r>
              <a:rPr lang="en-US" sz="2400" dirty="0" err="1" smtClean="0"/>
              <a:t>rdata</a:t>
            </a:r>
            <a:r>
              <a:rPr lang="en-US" sz="2400" dirty="0"/>
              <a:t>, and most of the insight will come from just looking at the graph, we also want to be able to roll the cursor over the graph to see the value associated with any given pixel of interest.</a:t>
            </a:r>
          </a:p>
        </p:txBody>
      </p:sp>
      <p:sp>
        <p:nvSpPr>
          <p:cNvPr id="4" name="Slide Number Placeholder 3"/>
          <p:cNvSpPr>
            <a:spLocks noGrp="1"/>
          </p:cNvSpPr>
          <p:nvPr>
            <p:ph type="sldNum" sz="quarter" idx="12"/>
          </p:nvPr>
        </p:nvSpPr>
        <p:spPr/>
        <p:txBody>
          <a:bodyPr/>
          <a:lstStyle/>
          <a:p>
            <a:fld id="{44635781-039F-F445-AEE5-B784B11AE184}" type="slidenum">
              <a:rPr lang="en-US" smtClean="0"/>
              <a:t>55</a:t>
            </a:fld>
            <a:endParaRPr lang="en-US" dirty="0"/>
          </a:p>
        </p:txBody>
      </p:sp>
    </p:spTree>
    <p:extLst>
      <p:ext uri="{BB962C8B-B14F-4D97-AF65-F5344CB8AC3E}">
        <p14:creationId xmlns:p14="http://schemas.microsoft.com/office/powerpoint/2010/main" val="2441067857"/>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9"/>
            <a:ext cx="9144000" cy="686443"/>
          </a:xfrm>
        </p:spPr>
        <p:txBody>
          <a:bodyPr>
            <a:normAutofit/>
          </a:bodyPr>
          <a:lstStyle/>
          <a:p>
            <a:r>
              <a:rPr lang="en-US" sz="3200" b="1" dirty="0" smtClean="0"/>
              <a:t>Choice of Graphic Toolkits</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t>There are many different graphical toolkits one could use to generate a visualization of the sort we </a:t>
            </a:r>
            <a:r>
              <a:rPr lang="en-US" sz="2400" dirty="0" smtClean="0"/>
              <a:t>want. </a:t>
            </a:r>
            <a:endParaRPr lang="en-US" sz="2400" dirty="0"/>
          </a:p>
          <a:p>
            <a:endParaRPr lang="en-US" sz="2400" dirty="0" smtClean="0"/>
          </a:p>
          <a:p>
            <a:r>
              <a:rPr lang="en-US" sz="2400" dirty="0" smtClean="0"/>
              <a:t>For </a:t>
            </a:r>
            <a:r>
              <a:rPr lang="en-US" sz="2400" dirty="0"/>
              <a:t>this </a:t>
            </a:r>
            <a:r>
              <a:rPr lang="en-US" sz="2400" dirty="0" smtClean="0"/>
              <a:t>project, </a:t>
            </a:r>
            <a:r>
              <a:rPr lang="en-US" sz="2400" dirty="0"/>
              <a:t>we arbitrarily selected SFML, the "Simple and Fast Multimedia Library," see http://</a:t>
            </a:r>
            <a:r>
              <a:rPr lang="en-US" sz="2400" dirty="0" err="1"/>
              <a:t>www.sfml-dev.org</a:t>
            </a:r>
            <a:r>
              <a:rPr lang="en-US" sz="2400" dirty="0" smtClean="0"/>
              <a:t>/</a:t>
            </a:r>
          </a:p>
          <a:p>
            <a:endParaRPr lang="en-US" sz="2400" dirty="0"/>
          </a:p>
          <a:p>
            <a:r>
              <a:rPr lang="en-US" sz="2400" dirty="0"/>
              <a:t>For the purpose of this </a:t>
            </a:r>
            <a:r>
              <a:rPr lang="en-US" sz="2400" dirty="0" smtClean="0"/>
              <a:t>project, </a:t>
            </a:r>
            <a:r>
              <a:rPr lang="en-US" sz="2400" dirty="0"/>
              <a:t>we'll also assume that we're using SFML on a Mac with the normal free Apple Developer Tools (including the Developer Command Line Tools) and </a:t>
            </a:r>
            <a:r>
              <a:rPr lang="en-US" sz="2400" dirty="0" smtClean="0"/>
              <a:t>that we have </a:t>
            </a:r>
            <a:r>
              <a:rPr lang="en-US" sz="2400" dirty="0" err="1" smtClean="0"/>
              <a:t>HomeBrew</a:t>
            </a:r>
            <a:r>
              <a:rPr lang="en-US" sz="2400" dirty="0"/>
              <a:t> </a:t>
            </a:r>
            <a:r>
              <a:rPr lang="en-US" sz="2400" dirty="0" smtClean="0"/>
              <a:t>(see http</a:t>
            </a:r>
            <a:r>
              <a:rPr lang="en-US" sz="2400" dirty="0"/>
              <a:t>://</a:t>
            </a:r>
            <a:r>
              <a:rPr lang="en-US" sz="2400" dirty="0" err="1"/>
              <a:t>brew.sh</a:t>
            </a:r>
            <a:r>
              <a:rPr lang="en-US" sz="2400" dirty="0" smtClean="0"/>
              <a:t>/ ) installed. With Home Brew installed, installation </a:t>
            </a:r>
            <a:r>
              <a:rPr lang="en-US" sz="2400" dirty="0"/>
              <a:t>of SFML 2.4 </a:t>
            </a:r>
            <a:r>
              <a:rPr lang="en-US" sz="2400" dirty="0" smtClean="0"/>
              <a:t>is </a:t>
            </a:r>
            <a:r>
              <a:rPr lang="en-US" sz="2400" dirty="0"/>
              <a:t>easy, </a:t>
            </a:r>
            <a:r>
              <a:rPr lang="en-US" sz="2400" dirty="0" smtClean="0"/>
              <a:t>simply </a:t>
            </a:r>
            <a:r>
              <a:rPr lang="en-US" sz="2400" dirty="0"/>
              <a:t>say</a:t>
            </a:r>
            <a:r>
              <a:rPr lang="en-US" sz="2400" dirty="0" smtClean="0"/>
              <a:t>:</a:t>
            </a:r>
            <a:br>
              <a:rPr lang="en-US" sz="2400" dirty="0" smtClean="0"/>
            </a:br>
            <a:r>
              <a:rPr lang="en-US" sz="2400" dirty="0" smtClean="0"/>
              <a:t/>
            </a:r>
            <a:br>
              <a:rPr lang="en-US" sz="2400" dirty="0" smtClean="0"/>
            </a:br>
            <a:r>
              <a:rPr lang="en-US" sz="2400" dirty="0" smtClean="0">
                <a:latin typeface="Courier New"/>
                <a:cs typeface="Courier New"/>
              </a:rPr>
              <a:t>$ </a:t>
            </a:r>
            <a:r>
              <a:rPr lang="en-US" sz="2400" b="1" dirty="0">
                <a:latin typeface="Courier New"/>
                <a:cs typeface="Courier New"/>
              </a:rPr>
              <a:t>brew install </a:t>
            </a:r>
            <a:r>
              <a:rPr lang="en-US" sz="2400" b="1" dirty="0" err="1">
                <a:latin typeface="Courier New"/>
                <a:cs typeface="Courier New"/>
              </a:rPr>
              <a:t>sfml</a:t>
            </a:r>
            <a:endParaRPr lang="en-US" sz="2400" b="1" dirty="0">
              <a:latin typeface="Courier New"/>
              <a:cs typeface="Courier New"/>
            </a:endParaRPr>
          </a:p>
          <a:p>
            <a:endParaRPr lang="en-US" sz="2400"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56</a:t>
            </a:fld>
            <a:endParaRPr lang="en-US" dirty="0"/>
          </a:p>
        </p:txBody>
      </p:sp>
    </p:spTree>
    <p:extLst>
      <p:ext uri="{BB962C8B-B14F-4D97-AF65-F5344CB8AC3E}">
        <p14:creationId xmlns:p14="http://schemas.microsoft.com/office/powerpoint/2010/main" val="2804188050"/>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514832"/>
          </a:xfrm>
        </p:spPr>
        <p:txBody>
          <a:bodyPr>
            <a:normAutofit/>
          </a:bodyPr>
          <a:lstStyle/>
          <a:p>
            <a:r>
              <a:rPr lang="en-US" sz="3200" b="1" dirty="0" smtClean="0"/>
              <a:t>Collecting Ch204 Data To Visualize</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a:t>Now we need some data. </a:t>
            </a:r>
            <a:endParaRPr lang="en-US" sz="2400" dirty="0" smtClean="0"/>
          </a:p>
          <a:p>
            <a:endParaRPr lang="en-US" sz="2400" dirty="0"/>
          </a:p>
          <a:p>
            <a:r>
              <a:rPr lang="en-US" sz="2400" dirty="0" smtClean="0"/>
              <a:t>While </a:t>
            </a:r>
            <a:r>
              <a:rPr lang="en-US" sz="2400" dirty="0"/>
              <a:t>there are many ways we could grab that data, </a:t>
            </a:r>
            <a:r>
              <a:rPr lang="en-US" sz="2400" dirty="0" smtClean="0"/>
              <a:t>this time let's </a:t>
            </a:r>
            <a:r>
              <a:rPr lang="en-US" sz="2400" dirty="0"/>
              <a:t>use SIE Remote Access to collect </a:t>
            </a:r>
            <a:r>
              <a:rPr lang="en-US" sz="2400" dirty="0" smtClean="0"/>
              <a:t>120 </a:t>
            </a:r>
            <a:r>
              <a:rPr lang="en-US" sz="2400" dirty="0"/>
              <a:t>chunks of data with 2,500 records/</a:t>
            </a:r>
            <a:r>
              <a:rPr lang="en-US" sz="2400" dirty="0" smtClean="0"/>
              <a:t>chunk</a:t>
            </a:r>
            <a:r>
              <a:rPr lang="en-US" sz="2400" dirty="0"/>
              <a:t> </a:t>
            </a:r>
            <a:r>
              <a:rPr lang="en-US" sz="2400" dirty="0" smtClean="0"/>
              <a:t>(300,000 total observations).</a:t>
            </a:r>
          </a:p>
          <a:p>
            <a:endParaRPr lang="en-US" sz="2400" dirty="0"/>
          </a:p>
          <a:p>
            <a:r>
              <a:rPr lang="en-US" sz="2400" dirty="0" smtClean="0"/>
              <a:t>Q. "But Joe! You're still talking about collecting </a:t>
            </a:r>
            <a:r>
              <a:rPr lang="en-US" sz="2400" b="1" dirty="0" smtClean="0"/>
              <a:t>batches,</a:t>
            </a:r>
            <a:r>
              <a:rPr lang="en-US" sz="2400" dirty="0" smtClean="0"/>
              <a:t> granted, </a:t>
            </a:r>
            <a:r>
              <a:rPr lang="en-US" sz="2400" b="1" dirty="0" smtClean="0"/>
              <a:t>smaller</a:t>
            </a:r>
            <a:r>
              <a:rPr lang="en-US" sz="2400" dirty="0" smtClean="0"/>
              <a:t> batches (2,500 </a:t>
            </a:r>
            <a:r>
              <a:rPr lang="en-US" sz="2400" dirty="0" err="1" smtClean="0"/>
              <a:t>obs</a:t>
            </a:r>
            <a:r>
              <a:rPr lang="en-US" sz="2400" dirty="0" smtClean="0"/>
              <a:t>/batch vs a million </a:t>
            </a:r>
            <a:r>
              <a:rPr lang="en-US" sz="2400" dirty="0" err="1" smtClean="0"/>
              <a:t>obs</a:t>
            </a:r>
            <a:r>
              <a:rPr lang="en-US" sz="2400" dirty="0" smtClean="0"/>
              <a:t>), but still </a:t>
            </a:r>
            <a:r>
              <a:rPr lang="en-US" sz="2400" b="1" dirty="0" smtClean="0"/>
              <a:t>batches</a:t>
            </a:r>
            <a:r>
              <a:rPr lang="en-US" sz="2400" dirty="0" smtClean="0"/>
              <a:t>!" </a:t>
            </a:r>
            <a:br>
              <a:rPr lang="en-US" sz="2400" dirty="0" smtClean="0"/>
            </a:br>
            <a:r>
              <a:rPr lang="en-US" sz="2400" dirty="0" smtClean="0"/>
              <a:t/>
            </a:r>
            <a:br>
              <a:rPr lang="en-US" sz="2400" dirty="0" smtClean="0"/>
            </a:br>
            <a:r>
              <a:rPr lang="en-US" sz="2400" dirty="0" smtClean="0"/>
              <a:t>A. Stipulated. This is a gradual evolutionary process... baby steps. </a:t>
            </a:r>
            <a:br>
              <a:rPr lang="en-US" sz="2400" dirty="0" smtClean="0"/>
            </a:br>
            <a:r>
              <a:rPr lang="en-US" sz="2400" dirty="0" smtClean="0"/>
              <a:t>(</a:t>
            </a:r>
            <a:r>
              <a:rPr lang="en-US" sz="2400" dirty="0"/>
              <a:t>"</a:t>
            </a:r>
            <a:r>
              <a:rPr lang="en-US" sz="2400" dirty="0" smtClean="0"/>
              <a:t>I'm </a:t>
            </a:r>
            <a:r>
              <a:rPr lang="en-US" sz="2400" dirty="0"/>
              <a:t>doing the work, I'm baby-stepping, I'm not a slacker! Just look, I'm in really bad shape</a:t>
            </a:r>
            <a:r>
              <a:rPr lang="en-US" sz="2400" dirty="0" smtClean="0"/>
              <a:t>!", Bill Murray as "Bob Wiley," the movie </a:t>
            </a:r>
            <a:r>
              <a:rPr lang="en-US" sz="2400" i="1" dirty="0" smtClean="0"/>
              <a:t>What About Bob</a:t>
            </a:r>
            <a:r>
              <a:rPr lang="en-US" sz="2400" i="1" dirty="0"/>
              <a:t>,</a:t>
            </a:r>
            <a:r>
              <a:rPr lang="en-US" sz="2400" dirty="0" smtClean="0"/>
              <a:t> circa 1990)</a:t>
            </a:r>
            <a:endParaRPr lang="en-US" sz="2400" dirty="0"/>
          </a:p>
          <a:p>
            <a:endParaRPr lang="en-US" sz="2400" dirty="0"/>
          </a:p>
        </p:txBody>
      </p:sp>
      <p:sp>
        <p:nvSpPr>
          <p:cNvPr id="4" name="Slide Number Placeholder 3"/>
          <p:cNvSpPr>
            <a:spLocks noGrp="1"/>
          </p:cNvSpPr>
          <p:nvPr>
            <p:ph type="sldNum" sz="quarter" idx="12"/>
          </p:nvPr>
        </p:nvSpPr>
        <p:spPr/>
        <p:txBody>
          <a:bodyPr/>
          <a:lstStyle/>
          <a:p>
            <a:fld id="{44635781-039F-F445-AEE5-B784B11AE184}" type="slidenum">
              <a:rPr lang="en-US" smtClean="0"/>
              <a:t>57</a:t>
            </a:fld>
            <a:endParaRPr lang="en-US" dirty="0"/>
          </a:p>
        </p:txBody>
      </p:sp>
    </p:spTree>
    <p:extLst>
      <p:ext uri="{BB962C8B-B14F-4D97-AF65-F5344CB8AC3E}">
        <p14:creationId xmlns:p14="http://schemas.microsoft.com/office/powerpoint/2010/main" val="2503336015"/>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630658"/>
          </a:xfrm>
        </p:spPr>
        <p:txBody>
          <a:bodyPr>
            <a:normAutofit/>
          </a:bodyPr>
          <a:lstStyle/>
          <a:p>
            <a:r>
              <a:rPr lang="en-US" sz="3200" b="1" dirty="0" smtClean="0"/>
              <a:t>Collecting Ch204 Data To Visualize</a:t>
            </a:r>
            <a:endParaRPr lang="en-US" sz="3200" b="1" dirty="0"/>
          </a:p>
        </p:txBody>
      </p:sp>
      <p:sp>
        <p:nvSpPr>
          <p:cNvPr id="3" name="Content Placeholder 2"/>
          <p:cNvSpPr>
            <a:spLocks noGrp="1"/>
          </p:cNvSpPr>
          <p:nvPr>
            <p:ph idx="1"/>
          </p:nvPr>
        </p:nvSpPr>
        <p:spPr>
          <a:xfrm>
            <a:off x="205965" y="978182"/>
            <a:ext cx="8753524" cy="5697481"/>
          </a:xfrm>
        </p:spPr>
        <p:txBody>
          <a:bodyPr/>
          <a:lstStyle/>
          <a:p>
            <a:r>
              <a:rPr lang="en-US" sz="2400" dirty="0" smtClean="0"/>
              <a:t>We </a:t>
            </a:r>
            <a:r>
              <a:rPr lang="en-US" sz="2400" dirty="0"/>
              <a:t>create an encrypted tunnel to SIE </a:t>
            </a:r>
            <a:r>
              <a:rPr lang="en-US" sz="2400" dirty="0" smtClean="0"/>
              <a:t>for an authorized user from </a:t>
            </a:r>
            <a:r>
              <a:rPr lang="en-US" sz="2400" dirty="0"/>
              <a:t>an authorized host by saying</a:t>
            </a:r>
            <a:r>
              <a:rPr lang="en-US" sz="2400" dirty="0" smtClean="0"/>
              <a:t>:</a:t>
            </a:r>
            <a:br>
              <a:rPr lang="en-US" sz="2400" dirty="0" smtClean="0"/>
            </a:br>
            <a:endParaRPr lang="en-US" sz="2400" dirty="0"/>
          </a:p>
          <a:p>
            <a:pPr marL="347472" indent="0">
              <a:buNone/>
            </a:pPr>
            <a:r>
              <a:rPr lang="en-US" sz="2400" dirty="0">
                <a:latin typeface="Courier New"/>
                <a:cs typeface="Courier New"/>
              </a:rPr>
              <a:t>$ </a:t>
            </a:r>
            <a:r>
              <a:rPr lang="en-US" sz="2400" b="1" dirty="0" err="1">
                <a:latin typeface="Courier New"/>
                <a:cs typeface="Courier New"/>
              </a:rPr>
              <a:t>sratunnel</a:t>
            </a:r>
            <a:r>
              <a:rPr lang="en-US" sz="2400" b="1" dirty="0">
                <a:latin typeface="Courier New"/>
                <a:cs typeface="Courier New"/>
              </a:rPr>
              <a:t> -s </a:t>
            </a:r>
            <a:r>
              <a:rPr lang="en-US" sz="2400" b="1" dirty="0" smtClean="0">
                <a:latin typeface="Courier New"/>
                <a:cs typeface="Courier New"/>
              </a:rPr>
              <a:t/>
            </a:r>
            <a:br>
              <a:rPr lang="en-US" sz="2400" b="1" dirty="0" smtClean="0">
                <a:latin typeface="Courier New"/>
                <a:cs typeface="Courier New"/>
              </a:rPr>
            </a:br>
            <a:r>
              <a:rPr lang="en-US" sz="2400" b="1" dirty="0" smtClean="0">
                <a:latin typeface="Courier New"/>
                <a:cs typeface="Courier New"/>
              </a:rPr>
              <a:t>'</a:t>
            </a:r>
            <a:r>
              <a:rPr lang="en-US" sz="2400" b="1" dirty="0">
                <a:latin typeface="Courier New"/>
                <a:cs typeface="Courier New"/>
              </a:rPr>
              <a:t>tls:srausername@sraserver,1021' </a:t>
            </a:r>
            <a:r>
              <a:rPr lang="en-US" sz="2400" b="1" dirty="0" smtClean="0">
                <a:latin typeface="Courier New"/>
                <a:cs typeface="Courier New"/>
              </a:rPr>
              <a:t>-</a:t>
            </a:r>
            <a:r>
              <a:rPr lang="en-US" sz="2400" b="1" dirty="0">
                <a:latin typeface="Courier New"/>
                <a:cs typeface="Courier New"/>
              </a:rPr>
              <a:t>c 204 </a:t>
            </a:r>
            <a:r>
              <a:rPr lang="en-US" sz="2400" b="1" dirty="0" smtClean="0">
                <a:latin typeface="Courier New"/>
                <a:cs typeface="Courier New"/>
              </a:rPr>
              <a:t/>
            </a:r>
            <a:br>
              <a:rPr lang="en-US" sz="2400" b="1" dirty="0" smtClean="0">
                <a:latin typeface="Courier New"/>
                <a:cs typeface="Courier New"/>
              </a:rPr>
            </a:br>
            <a:r>
              <a:rPr lang="en-US" sz="2400" b="1" dirty="0" smtClean="0">
                <a:latin typeface="Courier New"/>
                <a:cs typeface="Courier New"/>
              </a:rPr>
              <a:t>-</a:t>
            </a:r>
            <a:r>
              <a:rPr lang="en-US" sz="2400" b="1" dirty="0">
                <a:latin typeface="Courier New"/>
                <a:cs typeface="Courier New"/>
              </a:rPr>
              <a:t>w </a:t>
            </a:r>
            <a:r>
              <a:rPr lang="en-US" sz="2400" b="1" dirty="0" err="1">
                <a:latin typeface="Courier New"/>
                <a:cs typeface="Courier New"/>
              </a:rPr>
              <a:t>ch</a:t>
            </a:r>
            <a:r>
              <a:rPr lang="en-US" sz="2400" b="1" dirty="0">
                <a:latin typeface="Courier New"/>
                <a:cs typeface="Courier New"/>
              </a:rPr>
              <a:t>=204 -o nmsg:udp:127.0.0.1,8000 </a:t>
            </a:r>
            <a:r>
              <a:rPr lang="en-US" sz="2400" b="1" dirty="0" smtClean="0">
                <a:latin typeface="Courier New"/>
                <a:cs typeface="Courier New"/>
              </a:rPr>
              <a:t>&amp;</a:t>
            </a:r>
            <a:br>
              <a:rPr lang="en-US" sz="2400" b="1" dirty="0" smtClean="0">
                <a:latin typeface="Courier New"/>
                <a:cs typeface="Courier New"/>
              </a:rPr>
            </a:br>
            <a:r>
              <a:rPr lang="en-US" sz="2400" b="1" dirty="0" smtClean="0">
                <a:latin typeface="Courier New"/>
                <a:cs typeface="Courier New"/>
              </a:rPr>
              <a:t/>
            </a:r>
            <a:br>
              <a:rPr lang="en-US" sz="2400" b="1" dirty="0" smtClean="0">
                <a:latin typeface="Courier New"/>
                <a:cs typeface="Courier New"/>
              </a:rPr>
            </a:br>
            <a:r>
              <a:rPr lang="en-US" sz="2400" dirty="0" smtClean="0">
                <a:latin typeface="Calibri"/>
                <a:cs typeface="Calibri"/>
              </a:rPr>
              <a:t>That command means:</a:t>
            </a:r>
            <a:br>
              <a:rPr lang="en-US" sz="2400" dirty="0" smtClean="0">
                <a:latin typeface="Calibri"/>
                <a:cs typeface="Calibri"/>
              </a:rPr>
            </a:br>
            <a:r>
              <a:rPr lang="en-US" sz="2400" dirty="0" smtClean="0">
                <a:latin typeface="Calibri"/>
                <a:cs typeface="Calibri"/>
              </a:rPr>
              <a:t>-- Create an SIE remote access encrypted tunnel to SIE</a:t>
            </a:r>
            <a:br>
              <a:rPr lang="en-US" sz="2400" dirty="0" smtClean="0">
                <a:latin typeface="Calibri"/>
                <a:cs typeface="Calibri"/>
              </a:rPr>
            </a:br>
            <a:r>
              <a:rPr lang="en-US" sz="2400" dirty="0" smtClean="0">
                <a:latin typeface="Calibri"/>
                <a:cs typeface="Calibri"/>
              </a:rPr>
              <a:t>-- Watch SIE channel 204</a:t>
            </a:r>
            <a:br>
              <a:rPr lang="en-US" sz="2400" dirty="0" smtClean="0">
                <a:latin typeface="Calibri"/>
                <a:cs typeface="Calibri"/>
              </a:rPr>
            </a:br>
            <a:r>
              <a:rPr lang="en-US" sz="2400" dirty="0" smtClean="0">
                <a:latin typeface="Calibri"/>
                <a:cs typeface="Calibri"/>
              </a:rPr>
              <a:t>-- Output traffic locally in </a:t>
            </a:r>
            <a:r>
              <a:rPr lang="en-US" sz="2400" dirty="0" err="1" smtClean="0">
                <a:latin typeface="Calibri"/>
                <a:cs typeface="Calibri"/>
              </a:rPr>
              <a:t>nmsg</a:t>
            </a:r>
            <a:r>
              <a:rPr lang="en-US" sz="2400" dirty="0" smtClean="0">
                <a:latin typeface="Calibri"/>
                <a:cs typeface="Calibri"/>
              </a:rPr>
              <a:t> format as UDP traffic on </a:t>
            </a:r>
            <a:r>
              <a:rPr lang="en-US" sz="2400" dirty="0" err="1" smtClean="0">
                <a:latin typeface="Calibri"/>
                <a:cs typeface="Calibri"/>
              </a:rPr>
              <a:t>localhost</a:t>
            </a:r>
            <a:r>
              <a:rPr lang="en-US" sz="2400" dirty="0" smtClean="0">
                <a:latin typeface="Calibri"/>
                <a:cs typeface="Calibri"/>
              </a:rPr>
              <a:t> </a:t>
            </a:r>
            <a:br>
              <a:rPr lang="en-US" sz="2400" dirty="0" smtClean="0">
                <a:latin typeface="Calibri"/>
                <a:cs typeface="Calibri"/>
              </a:rPr>
            </a:br>
            <a:r>
              <a:rPr lang="en-US" sz="2400" dirty="0" smtClean="0">
                <a:latin typeface="Calibri"/>
                <a:cs typeface="Calibri"/>
              </a:rPr>
              <a:t>    port 8000</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58</a:t>
            </a:fld>
            <a:endParaRPr lang="en-US" dirty="0"/>
          </a:p>
        </p:txBody>
      </p:sp>
    </p:spTree>
    <p:extLst>
      <p:ext uri="{BB962C8B-B14F-4D97-AF65-F5344CB8AC3E}">
        <p14:creationId xmlns:p14="http://schemas.microsoft.com/office/powerpoint/2010/main" val="2516645028"/>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76"/>
            <a:ext cx="9144000" cy="674964"/>
          </a:xfrm>
        </p:spPr>
        <p:txBody>
          <a:bodyPr>
            <a:normAutofit/>
          </a:bodyPr>
          <a:lstStyle/>
          <a:p>
            <a:r>
              <a:rPr lang="en-US" sz="3200" b="1" dirty="0" smtClean="0"/>
              <a:t>Data Collection Script</a:t>
            </a:r>
            <a:endParaRPr lang="en-US" sz="3200" b="1" dirty="0"/>
          </a:p>
        </p:txBody>
      </p:sp>
      <p:sp>
        <p:nvSpPr>
          <p:cNvPr id="3" name="Content Placeholder 2"/>
          <p:cNvSpPr>
            <a:spLocks noGrp="1"/>
          </p:cNvSpPr>
          <p:nvPr>
            <p:ph idx="1"/>
          </p:nvPr>
        </p:nvSpPr>
        <p:spPr>
          <a:xfrm>
            <a:off x="205965" y="679340"/>
            <a:ext cx="8753524" cy="5996324"/>
          </a:xfrm>
        </p:spPr>
        <p:txBody>
          <a:bodyPr>
            <a:noAutofit/>
          </a:bodyPr>
          <a:lstStyle/>
          <a:p>
            <a:r>
              <a:rPr lang="en-US" sz="2000" dirty="0"/>
              <a:t>We </a:t>
            </a:r>
            <a:r>
              <a:rPr lang="en-US" sz="2000" dirty="0" smtClean="0"/>
              <a:t>then create a </a:t>
            </a:r>
            <a:r>
              <a:rPr lang="en-US" sz="2000" dirty="0"/>
              <a:t>little bash script </a:t>
            </a:r>
            <a:r>
              <a:rPr lang="en-US" sz="2000" dirty="0" smtClean="0"/>
              <a:t>that picks up traffic from that tunnel...</a:t>
            </a:r>
            <a:endParaRPr lang="en-US" sz="2000" dirty="0"/>
          </a:p>
          <a:p>
            <a:endParaRPr lang="en-US" sz="2000" dirty="0"/>
          </a:p>
          <a:p>
            <a:pPr marL="347472" indent="0">
              <a:spcBef>
                <a:spcPts val="0"/>
              </a:spcBef>
              <a:buNone/>
            </a:pPr>
            <a:r>
              <a:rPr lang="en-US" sz="2000" dirty="0"/>
              <a:t>$ cat collect-</a:t>
            </a:r>
            <a:r>
              <a:rPr lang="en-US" sz="2000" dirty="0" err="1"/>
              <a:t>data.sh</a:t>
            </a:r>
            <a:endParaRPr lang="en-US" sz="2000" dirty="0"/>
          </a:p>
          <a:p>
            <a:pPr marL="347472" indent="0">
              <a:spcBef>
                <a:spcPts val="0"/>
              </a:spcBef>
              <a:buNone/>
            </a:pPr>
            <a:r>
              <a:rPr lang="en-US" sz="2000" dirty="0"/>
              <a:t>#!/bin/</a:t>
            </a:r>
            <a:r>
              <a:rPr lang="en-US" sz="2000" dirty="0" err="1" smtClean="0"/>
              <a:t>sh</a:t>
            </a:r>
            <a:endParaRPr lang="en-US" sz="2000" dirty="0"/>
          </a:p>
          <a:p>
            <a:pPr marL="347472" indent="0">
              <a:spcBef>
                <a:spcPts val="0"/>
              </a:spcBef>
              <a:buNone/>
            </a:pPr>
            <a:r>
              <a:rPr lang="en-US" sz="2000" dirty="0"/>
              <a:t>n=0</a:t>
            </a:r>
          </a:p>
          <a:p>
            <a:pPr marL="347472" indent="0">
              <a:spcBef>
                <a:spcPts val="0"/>
              </a:spcBef>
              <a:buNone/>
            </a:pPr>
            <a:r>
              <a:rPr lang="en-US" sz="2000" dirty="0"/>
              <a:t>max=120</a:t>
            </a:r>
          </a:p>
          <a:p>
            <a:pPr marL="347472" indent="0">
              <a:spcBef>
                <a:spcPts val="0"/>
              </a:spcBef>
              <a:buNone/>
            </a:pPr>
            <a:r>
              <a:rPr lang="en-US" sz="2000" dirty="0"/>
              <a:t>while [ $n -</a:t>
            </a:r>
            <a:r>
              <a:rPr lang="en-US" sz="2000" dirty="0" err="1"/>
              <a:t>lt</a:t>
            </a:r>
            <a:r>
              <a:rPr lang="en-US" sz="2000" dirty="0"/>
              <a:t> $max ]</a:t>
            </a:r>
          </a:p>
          <a:p>
            <a:pPr marL="347472" indent="0">
              <a:spcBef>
                <a:spcPts val="0"/>
              </a:spcBef>
              <a:buNone/>
            </a:pPr>
            <a:r>
              <a:rPr lang="en-US" sz="2000" dirty="0"/>
              <a:t>do</a:t>
            </a:r>
          </a:p>
          <a:p>
            <a:pPr marL="347472" indent="0">
              <a:spcBef>
                <a:spcPts val="0"/>
              </a:spcBef>
              <a:buNone/>
            </a:pPr>
            <a:r>
              <a:rPr lang="en-US" sz="2000" dirty="0"/>
              <a:t>   </a:t>
            </a:r>
            <a:r>
              <a:rPr lang="en-US" sz="2000" b="1" dirty="0"/>
              <a:t>nmsgtool -l 127.0.0.1/8000 -c 2500</a:t>
            </a:r>
            <a:r>
              <a:rPr lang="en-US" sz="2000" dirty="0"/>
              <a:t> | </a:t>
            </a:r>
            <a:r>
              <a:rPr lang="en-US" sz="2000" dirty="0" err="1"/>
              <a:t>grep</a:t>
            </a:r>
            <a:r>
              <a:rPr lang="en-US" sz="2000" dirty="0"/>
              <a:t> "</a:t>
            </a:r>
            <a:r>
              <a:rPr lang="en-US" sz="2000" dirty="0" err="1"/>
              <a:t>rdata</a:t>
            </a:r>
            <a:r>
              <a:rPr lang="en-US" sz="2000" dirty="0"/>
              <a:t>: " |  \</a:t>
            </a:r>
          </a:p>
          <a:p>
            <a:pPr marL="347472" indent="0">
              <a:spcBef>
                <a:spcPts val="0"/>
              </a:spcBef>
              <a:buNone/>
            </a:pPr>
            <a:r>
              <a:rPr lang="en-US" sz="2000" dirty="0"/>
              <a:t>   </a:t>
            </a:r>
            <a:r>
              <a:rPr lang="en-US" sz="2000" dirty="0" err="1"/>
              <a:t>awk</a:t>
            </a:r>
            <a:r>
              <a:rPr lang="en-US" sz="2000" dirty="0"/>
              <a:t> '{print $2}' | </a:t>
            </a:r>
            <a:r>
              <a:rPr lang="en-US" sz="2000" dirty="0" err="1"/>
              <a:t>grep</a:t>
            </a:r>
            <a:r>
              <a:rPr lang="en-US" sz="2000" dirty="0"/>
              <a:t> -v '["a-</a:t>
            </a:r>
            <a:r>
              <a:rPr lang="en-US" sz="2000" dirty="0" err="1"/>
              <a:t>zA</a:t>
            </a:r>
            <a:r>
              <a:rPr lang="en-US" sz="2000" dirty="0"/>
              <a:t>-Z:\]' | </a:t>
            </a:r>
            <a:r>
              <a:rPr lang="en-US" sz="2000" dirty="0" err="1"/>
              <a:t>grep</a:t>
            </a:r>
            <a:r>
              <a:rPr lang="en-US" sz="2000" dirty="0"/>
              <a:t> "\." |  \</a:t>
            </a:r>
          </a:p>
          <a:p>
            <a:pPr marL="347472" indent="0">
              <a:spcBef>
                <a:spcPts val="0"/>
              </a:spcBef>
              <a:buNone/>
            </a:pPr>
            <a:r>
              <a:rPr lang="en-US" sz="2000" dirty="0"/>
              <a:t>   </a:t>
            </a:r>
            <a:r>
              <a:rPr lang="en-US" sz="2000" dirty="0" err="1"/>
              <a:t>awk</a:t>
            </a:r>
            <a:r>
              <a:rPr lang="en-US" sz="2000" dirty="0"/>
              <a:t> -F. '{print $1}' | sort | </a:t>
            </a:r>
            <a:r>
              <a:rPr lang="en-US" sz="2000" dirty="0" err="1"/>
              <a:t>uniq</a:t>
            </a:r>
            <a:r>
              <a:rPr lang="en-US" sz="2000" dirty="0"/>
              <a:t> -c |  \</a:t>
            </a:r>
          </a:p>
          <a:p>
            <a:pPr marL="347472" indent="0">
              <a:spcBef>
                <a:spcPts val="0"/>
              </a:spcBef>
              <a:buNone/>
            </a:pPr>
            <a:r>
              <a:rPr lang="en-US" sz="2000" dirty="0"/>
              <a:t>   </a:t>
            </a:r>
            <a:r>
              <a:rPr lang="en-US" sz="2000" dirty="0" err="1"/>
              <a:t>awk</a:t>
            </a:r>
            <a:r>
              <a:rPr lang="en-US" sz="2000" dirty="0"/>
              <a:t> '{print $2 " " $1}' | sort -n |  \</a:t>
            </a:r>
          </a:p>
          <a:p>
            <a:pPr marL="347472" indent="0">
              <a:spcBef>
                <a:spcPts val="0"/>
              </a:spcBef>
              <a:buNone/>
            </a:pPr>
            <a:r>
              <a:rPr lang="en-US" sz="2000" dirty="0"/>
              <a:t>   </a:t>
            </a:r>
            <a:r>
              <a:rPr lang="en-US" sz="2000" dirty="0" err="1"/>
              <a:t>awk</a:t>
            </a:r>
            <a:r>
              <a:rPr lang="en-US" sz="2000" dirty="0"/>
              <a:t> '($1 &gt;= 0) &amp;&amp; ($1 &lt;= 255) &amp;&amp; ($2 &gt;= 0) &amp;&amp; ($2 &lt;= 2500)'</a:t>
            </a:r>
          </a:p>
          <a:p>
            <a:pPr marL="347472" indent="0">
              <a:spcBef>
                <a:spcPts val="0"/>
              </a:spcBef>
              <a:buNone/>
            </a:pPr>
            <a:r>
              <a:rPr lang="en-US" sz="2000" dirty="0"/>
              <a:t>   true $(( n=n+1 ))</a:t>
            </a:r>
          </a:p>
          <a:p>
            <a:pPr marL="347472" indent="0">
              <a:spcBef>
                <a:spcPts val="0"/>
              </a:spcBef>
              <a:buNone/>
            </a:pPr>
            <a:r>
              <a:rPr lang="en-US" sz="2000" dirty="0" smtClean="0"/>
              <a:t>done</a:t>
            </a:r>
          </a:p>
          <a:p>
            <a:pPr marL="0" indent="0">
              <a:spcBef>
                <a:spcPts val="0"/>
              </a:spcBef>
              <a:buNone/>
            </a:pPr>
            <a:r>
              <a:rPr lang="en-US" sz="2000" dirty="0" smtClean="0"/>
              <a:t/>
            </a:r>
            <a:br>
              <a:rPr lang="en-US" sz="2000" dirty="0" smtClean="0"/>
            </a:br>
            <a:r>
              <a:rPr lang="en-US" sz="2000" b="1" i="1" dirty="0" smtClean="0"/>
              <a:t>More information:</a:t>
            </a:r>
            <a:r>
              <a:rPr lang="en-US" sz="2000" b="1" i="1" dirty="0"/>
              <a:t>	</a:t>
            </a:r>
            <a:endParaRPr lang="en-US" sz="2000" b="1" i="1" dirty="0" smtClean="0"/>
          </a:p>
          <a:p>
            <a:pPr marL="0" indent="0">
              <a:spcBef>
                <a:spcPts val="0"/>
              </a:spcBef>
              <a:buNone/>
            </a:pPr>
            <a:r>
              <a:rPr lang="en-US" sz="2000" dirty="0"/>
              <a:t>https://</a:t>
            </a:r>
            <a:r>
              <a:rPr lang="en-US" sz="2000" dirty="0" err="1"/>
              <a:t>www.farsightsecurity.com</a:t>
            </a:r>
            <a:r>
              <a:rPr lang="en-US" sz="2000" dirty="0"/>
              <a:t>/Blog/20150204-mschiffm-nmsg-nmsgtool/https://</a:t>
            </a:r>
            <a:r>
              <a:rPr lang="en-US" sz="2000" dirty="0" err="1"/>
              <a:t>github.com</a:t>
            </a:r>
            <a:r>
              <a:rPr lang="en-US" sz="2000" dirty="0"/>
              <a:t>/</a:t>
            </a:r>
            <a:r>
              <a:rPr lang="en-US" sz="2000" dirty="0" err="1"/>
              <a:t>farsightsec</a:t>
            </a:r>
            <a:r>
              <a:rPr lang="en-US" sz="2000" dirty="0"/>
              <a:t>/</a:t>
            </a:r>
            <a:r>
              <a:rPr lang="en-US" sz="2000" dirty="0" err="1"/>
              <a:t>nmsg</a:t>
            </a:r>
            <a:endParaRPr lang="en-US" sz="2000" dirty="0" smtClean="0"/>
          </a:p>
          <a:p>
            <a:pPr marL="0" indent="0">
              <a:spcBef>
                <a:spcPts val="0"/>
              </a:spcBef>
              <a:buNone/>
            </a:pPr>
            <a:endParaRPr lang="en-US" sz="2000" dirty="0" smtClean="0"/>
          </a:p>
        </p:txBody>
      </p:sp>
      <p:sp>
        <p:nvSpPr>
          <p:cNvPr id="4" name="Slide Number Placeholder 3"/>
          <p:cNvSpPr>
            <a:spLocks noGrp="1"/>
          </p:cNvSpPr>
          <p:nvPr>
            <p:ph type="sldNum" sz="quarter" idx="12"/>
          </p:nvPr>
        </p:nvSpPr>
        <p:spPr/>
        <p:txBody>
          <a:bodyPr/>
          <a:lstStyle/>
          <a:p>
            <a:fld id="{44635781-039F-F445-AEE5-B784B11AE184}" type="slidenum">
              <a:rPr lang="en-US" smtClean="0"/>
              <a:t>59</a:t>
            </a:fld>
            <a:endParaRPr lang="en-US" dirty="0"/>
          </a:p>
        </p:txBody>
      </p:sp>
    </p:spTree>
    <p:extLst>
      <p:ext uri="{BB962C8B-B14F-4D97-AF65-F5344CB8AC3E}">
        <p14:creationId xmlns:p14="http://schemas.microsoft.com/office/powerpoint/2010/main" val="6579506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288"/>
            <a:ext cx="8229600" cy="514833"/>
          </a:xfrm>
        </p:spPr>
        <p:txBody>
          <a:bodyPr>
            <a:normAutofit/>
          </a:bodyPr>
          <a:lstStyle/>
          <a:p>
            <a:r>
              <a:rPr lang="en-US" sz="3200" b="1" dirty="0" smtClean="0"/>
              <a:t>The Security Information Exchange (SIE)</a:t>
            </a:r>
            <a:endParaRPr lang="en-US" sz="3200" b="1" dirty="0"/>
          </a:p>
        </p:txBody>
      </p:sp>
      <p:sp>
        <p:nvSpPr>
          <p:cNvPr id="3" name="Content Placeholder 2"/>
          <p:cNvSpPr>
            <a:spLocks noGrp="1"/>
          </p:cNvSpPr>
          <p:nvPr>
            <p:ph idx="1"/>
          </p:nvPr>
        </p:nvSpPr>
        <p:spPr>
          <a:xfrm>
            <a:off x="205965" y="858054"/>
            <a:ext cx="8753524" cy="5817609"/>
          </a:xfrm>
        </p:spPr>
        <p:txBody>
          <a:bodyPr/>
          <a:lstStyle/>
          <a:p>
            <a:r>
              <a:rPr lang="en-US" sz="2400" dirty="0"/>
              <a:t>W</a:t>
            </a:r>
            <a:r>
              <a:rPr lang="en-US" sz="2400" dirty="0" smtClean="0"/>
              <a:t>hen I was Internet2's Security Programs Manager, I convened two </a:t>
            </a:r>
            <a:r>
              <a:rPr lang="en-US" sz="2400" b="1" dirty="0" smtClean="0"/>
              <a:t>Data Driven Collaborative Security Workshops</a:t>
            </a:r>
            <a:r>
              <a:rPr lang="en-US" sz="2400" b="1" dirty="0"/>
              <a:t> </a:t>
            </a:r>
            <a:r>
              <a:rPr lang="en-US" sz="2400" b="1" dirty="0" smtClean="0"/>
              <a:t>(DDCSW) </a:t>
            </a:r>
            <a:r>
              <a:rPr lang="en-US" sz="2400" dirty="0"/>
              <a:t/>
            </a:r>
            <a:br>
              <a:rPr lang="en-US" sz="2400" dirty="0"/>
            </a:br>
            <a:r>
              <a:rPr lang="en-US" sz="2400" dirty="0" smtClean="0"/>
              <a:t>(sometimes mistakenly called the "Friends of Joe meetings"):</a:t>
            </a:r>
            <a:br>
              <a:rPr lang="en-US" sz="2400" dirty="0" smtClean="0"/>
            </a:br>
            <a:r>
              <a:rPr lang="en-US" sz="2400" dirty="0" smtClean="0"/>
              <a:t>-- DDCSW, Univ. of Maryland-Baltimore County, May 21-22, 2009</a:t>
            </a:r>
            <a:br>
              <a:rPr lang="en-US" sz="2400" dirty="0" smtClean="0"/>
            </a:br>
            <a:r>
              <a:rPr lang="en-US" sz="2400" dirty="0" smtClean="0"/>
              <a:t>-- DDCSW 2, Washington Univ. in St Louis, Aug 17-18, 2010</a:t>
            </a:r>
            <a:endParaRPr lang="en-US" sz="2400" dirty="0"/>
          </a:p>
          <a:p>
            <a:r>
              <a:rPr lang="en-US" sz="2400" b="1" dirty="0" smtClean="0"/>
              <a:t>Andy Fried, </a:t>
            </a:r>
            <a:r>
              <a:rPr lang="en-US" sz="2400" dirty="0" smtClean="0"/>
              <a:t>representing ISC, talked about </a:t>
            </a:r>
            <a:r>
              <a:rPr lang="en-US" sz="2400" b="1" dirty="0" smtClean="0"/>
              <a:t>SIE</a:t>
            </a:r>
            <a:r>
              <a:rPr lang="en-US" sz="2400" dirty="0" smtClean="0"/>
              <a:t> during DDCSW I, </a:t>
            </a:r>
            <a:br>
              <a:rPr lang="en-US" sz="2400" dirty="0" smtClean="0"/>
            </a:br>
            <a:r>
              <a:rPr lang="en-US" sz="2400" dirty="0" smtClean="0"/>
              <a:t>see https</a:t>
            </a:r>
            <a:r>
              <a:rPr lang="en-US" sz="2400" dirty="0"/>
              <a:t>://</a:t>
            </a:r>
            <a:r>
              <a:rPr lang="en-US" sz="2400" dirty="0" err="1"/>
              <a:t>web.archive.org</a:t>
            </a:r>
            <a:r>
              <a:rPr lang="en-US" sz="2400" dirty="0"/>
              <a:t>/web/20100626065352</a:t>
            </a:r>
            <a:r>
              <a:rPr lang="en-US" sz="2400" dirty="0" smtClean="0"/>
              <a:t>/http</a:t>
            </a:r>
            <a:r>
              <a:rPr lang="en-US" sz="2400" dirty="0"/>
              <a:t>://security.internet2.edu/</a:t>
            </a:r>
            <a:r>
              <a:rPr lang="en-US" sz="2400" dirty="0" err="1"/>
              <a:t>ddcsw</a:t>
            </a:r>
            <a:r>
              <a:rPr lang="en-US" sz="2400" dirty="0"/>
              <a:t>/docs/fried_.</a:t>
            </a:r>
            <a:r>
              <a:rPr lang="en-US" sz="2400" dirty="0" err="1" smtClean="0"/>
              <a:t>pdf</a:t>
            </a:r>
            <a:endParaRPr lang="en-US" sz="2400" dirty="0"/>
          </a:p>
          <a:p>
            <a:r>
              <a:rPr lang="en-US" sz="2400" b="1" dirty="0" smtClean="0"/>
              <a:t>Eric Ziegast, </a:t>
            </a:r>
            <a:r>
              <a:rPr lang="en-US" sz="2400" dirty="0" smtClean="0"/>
              <a:t>then also with ISC, talked about </a:t>
            </a:r>
            <a:r>
              <a:rPr lang="en-US" sz="2400" b="1" dirty="0" smtClean="0"/>
              <a:t>NMSG</a:t>
            </a:r>
            <a:r>
              <a:rPr lang="en-US" sz="2400" dirty="0" smtClean="0"/>
              <a:t> (the data format that is used for the majority of the data shared across SIE) at DDCSW II (working on recovering copies of those talks).</a:t>
            </a:r>
          </a:p>
          <a:p>
            <a:r>
              <a:rPr lang="en-US" sz="2400" dirty="0" smtClean="0"/>
              <a:t>Little did I know that SIE was going to show up in my life again when I went to work as a Scientist for Farsight Security, Inc.: </a:t>
            </a:r>
            <a:br>
              <a:rPr lang="en-US" sz="2400" dirty="0" smtClean="0"/>
            </a:br>
            <a:r>
              <a:rPr lang="en-US" sz="2400" b="1" dirty="0" smtClean="0"/>
              <a:t>SIE was among the core assets that Dr. Paul Vixie purchased </a:t>
            </a:r>
            <a:br>
              <a:rPr lang="en-US" sz="2400" b="1" dirty="0" smtClean="0"/>
            </a:br>
            <a:r>
              <a:rPr lang="en-US" sz="2400" b="1" dirty="0" smtClean="0"/>
              <a:t>from ISC when he founded Farsight.</a:t>
            </a:r>
          </a:p>
        </p:txBody>
      </p:sp>
      <p:sp>
        <p:nvSpPr>
          <p:cNvPr id="4" name="Slide Number Placeholder 3"/>
          <p:cNvSpPr>
            <a:spLocks noGrp="1"/>
          </p:cNvSpPr>
          <p:nvPr>
            <p:ph type="sldNum" sz="quarter" idx="12"/>
          </p:nvPr>
        </p:nvSpPr>
        <p:spPr/>
        <p:txBody>
          <a:bodyPr/>
          <a:lstStyle/>
          <a:p>
            <a:fld id="{44635781-039F-F445-AEE5-B784B11AE184}" type="slidenum">
              <a:rPr lang="en-US" smtClean="0"/>
              <a:t>6</a:t>
            </a:fld>
            <a:endParaRPr lang="en-US" dirty="0"/>
          </a:p>
        </p:txBody>
      </p:sp>
    </p:spTree>
    <p:extLst>
      <p:ext uri="{BB962C8B-B14F-4D97-AF65-F5344CB8AC3E}">
        <p14:creationId xmlns:p14="http://schemas.microsoft.com/office/powerpoint/2010/main" val="2506612041"/>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514832"/>
          </a:xfrm>
        </p:spPr>
        <p:txBody>
          <a:bodyPr>
            <a:normAutofit/>
          </a:bodyPr>
          <a:lstStyle/>
          <a:p>
            <a:r>
              <a:rPr lang="en-US" sz="3200" b="1" dirty="0" smtClean="0"/>
              <a:t>Running The Data Collection Script</a:t>
            </a:r>
            <a:endParaRPr lang="en-US" sz="3200" b="1" dirty="0"/>
          </a:p>
        </p:txBody>
      </p:sp>
      <p:sp>
        <p:nvSpPr>
          <p:cNvPr id="3" name="Content Placeholder 2"/>
          <p:cNvSpPr>
            <a:spLocks noGrp="1"/>
          </p:cNvSpPr>
          <p:nvPr>
            <p:ph idx="1"/>
          </p:nvPr>
        </p:nvSpPr>
        <p:spPr>
          <a:xfrm>
            <a:off x="205965" y="978182"/>
            <a:ext cx="8753524" cy="5697481"/>
          </a:xfrm>
        </p:spPr>
        <p:txBody>
          <a:bodyPr>
            <a:noAutofit/>
          </a:bodyPr>
          <a:lstStyle/>
          <a:p>
            <a:pPr>
              <a:spcBef>
                <a:spcPts val="0"/>
              </a:spcBef>
            </a:pPr>
            <a:r>
              <a:rPr lang="en-US" sz="2400" dirty="0" smtClean="0"/>
              <a:t>We run the data collection script by saying:</a:t>
            </a:r>
            <a:br>
              <a:rPr lang="en-US" sz="2400" dirty="0" smtClean="0"/>
            </a:br>
            <a:endParaRPr lang="en-US" sz="2400" dirty="0"/>
          </a:p>
          <a:p>
            <a:pPr marL="0" indent="0">
              <a:spcBef>
                <a:spcPts val="0"/>
              </a:spcBef>
              <a:buNone/>
            </a:pPr>
            <a:r>
              <a:rPr lang="en-US" sz="2400" dirty="0" smtClean="0"/>
              <a:t>	</a:t>
            </a:r>
            <a:r>
              <a:rPr lang="en-US" sz="2400" dirty="0" smtClean="0">
                <a:latin typeface="Courier New"/>
                <a:cs typeface="Courier New"/>
              </a:rPr>
              <a:t>$ </a:t>
            </a:r>
            <a:r>
              <a:rPr lang="en-US" sz="2400" b="1" dirty="0" err="1">
                <a:latin typeface="Courier New"/>
                <a:cs typeface="Courier New"/>
              </a:rPr>
              <a:t>sh</a:t>
            </a:r>
            <a:r>
              <a:rPr lang="en-US" sz="2400" b="1" dirty="0">
                <a:latin typeface="Courier New"/>
                <a:cs typeface="Courier New"/>
              </a:rPr>
              <a:t> collect-</a:t>
            </a:r>
            <a:r>
              <a:rPr lang="en-US" sz="2400" b="1" dirty="0" err="1">
                <a:latin typeface="Courier New"/>
                <a:cs typeface="Courier New"/>
              </a:rPr>
              <a:t>data.sh</a:t>
            </a:r>
            <a:r>
              <a:rPr lang="en-US" sz="2400" b="1" dirty="0">
                <a:latin typeface="Courier New"/>
                <a:cs typeface="Courier New"/>
              </a:rPr>
              <a:t> &gt; ch204-data.txt</a:t>
            </a:r>
          </a:p>
          <a:p>
            <a:pPr>
              <a:spcBef>
                <a:spcPts val="0"/>
              </a:spcBef>
            </a:pPr>
            <a:endParaRPr lang="en-US" sz="2400" dirty="0"/>
          </a:p>
          <a:p>
            <a:pPr>
              <a:spcBef>
                <a:spcPts val="0"/>
              </a:spcBef>
            </a:pPr>
            <a:r>
              <a:rPr lang="en-US" sz="2400" dirty="0"/>
              <a:t>That job takes only a minute or two to run, leaving us with </a:t>
            </a:r>
            <a:r>
              <a:rPr lang="en-US" sz="2400" dirty="0" smtClean="0"/>
              <a:t>the data file we wanted...</a:t>
            </a:r>
            <a:endParaRPr lang="en-US" sz="2400" dirty="0"/>
          </a:p>
          <a:p>
            <a:pPr>
              <a:spcBef>
                <a:spcPts val="0"/>
              </a:spcBef>
            </a:pPr>
            <a:endParaRPr lang="en-US" sz="2400" dirty="0"/>
          </a:p>
          <a:p>
            <a:pPr marL="0" indent="0">
              <a:spcBef>
                <a:spcPts val="0"/>
              </a:spcBef>
              <a:buNone/>
            </a:pPr>
            <a:r>
              <a:rPr lang="en-US" sz="2400" dirty="0" smtClean="0">
                <a:latin typeface="Courier New"/>
                <a:cs typeface="Courier New"/>
              </a:rPr>
              <a:t>	$ </a:t>
            </a:r>
            <a:r>
              <a:rPr lang="en-US" sz="2400" b="1" dirty="0" err="1">
                <a:latin typeface="Courier New"/>
                <a:cs typeface="Courier New"/>
              </a:rPr>
              <a:t>wc</a:t>
            </a:r>
            <a:r>
              <a:rPr lang="en-US" sz="2400" b="1" dirty="0">
                <a:latin typeface="Courier New"/>
                <a:cs typeface="Courier New"/>
              </a:rPr>
              <a:t> </a:t>
            </a:r>
            <a:r>
              <a:rPr lang="en-US" sz="2400" b="1" dirty="0" smtClean="0">
                <a:latin typeface="Courier New"/>
                <a:cs typeface="Courier New"/>
              </a:rPr>
              <a:t>-l </a:t>
            </a:r>
            <a:r>
              <a:rPr lang="en-US" sz="2400" b="1" dirty="0">
                <a:latin typeface="Courier New"/>
                <a:cs typeface="Courier New"/>
              </a:rPr>
              <a:t>ch204-</a:t>
            </a:r>
            <a:r>
              <a:rPr lang="en-US" sz="2400" b="1" dirty="0" smtClean="0">
                <a:latin typeface="Courier New"/>
                <a:cs typeface="Courier New"/>
              </a:rPr>
              <a:t>data.txt</a:t>
            </a:r>
            <a:r>
              <a:rPr lang="en-US" sz="2400" dirty="0" smtClean="0">
                <a:latin typeface="Courier New"/>
                <a:cs typeface="Courier New"/>
              </a:rPr>
              <a:t/>
            </a:r>
            <a:br>
              <a:rPr lang="en-US" sz="2400" dirty="0" smtClean="0">
                <a:latin typeface="Courier New"/>
                <a:cs typeface="Courier New"/>
              </a:rPr>
            </a:br>
            <a:r>
              <a:rPr lang="en-US" sz="2400" dirty="0" smtClean="0">
                <a:latin typeface="Courier New"/>
                <a:cs typeface="Courier New"/>
              </a:rPr>
              <a:t>   </a:t>
            </a:r>
            <a:r>
              <a:rPr lang="en-US" sz="2400" dirty="0">
                <a:latin typeface="Courier New"/>
                <a:cs typeface="Courier New"/>
              </a:rPr>
              <a:t>16161 ch204-</a:t>
            </a:r>
            <a:r>
              <a:rPr lang="en-US" sz="2400" dirty="0" smtClean="0">
                <a:latin typeface="Courier New"/>
                <a:cs typeface="Courier New"/>
              </a:rPr>
              <a:t>data.txt</a:t>
            </a:r>
          </a:p>
          <a:p>
            <a:pPr marL="0" indent="0">
              <a:spcBef>
                <a:spcPts val="0"/>
              </a:spcBef>
              <a:buNone/>
            </a:pPr>
            <a:endParaRPr lang="en-US" sz="2400" dirty="0">
              <a:latin typeface="Courier New"/>
              <a:cs typeface="Courier New"/>
            </a:endParaRPr>
          </a:p>
          <a:p>
            <a:pPr>
              <a:spcBef>
                <a:spcPts val="0"/>
              </a:spcBef>
            </a:pPr>
            <a:r>
              <a:rPr lang="en-US" sz="2400" b="1" dirty="0" smtClean="0">
                <a:latin typeface="Calibri"/>
                <a:cs typeface="Calibri"/>
              </a:rPr>
              <a:t>Q.</a:t>
            </a:r>
            <a:r>
              <a:rPr lang="en-US" sz="2400" dirty="0" smtClean="0">
                <a:latin typeface="Calibri"/>
                <a:cs typeface="Calibri"/>
              </a:rPr>
              <a:t> But Joe! 120*256 should equal 30720, while you've only got  16161! What went "wrong?"</a:t>
            </a:r>
            <a:br>
              <a:rPr lang="en-US" sz="2400" dirty="0" smtClean="0">
                <a:latin typeface="Calibri"/>
                <a:cs typeface="Calibri"/>
              </a:rPr>
            </a:br>
            <a:r>
              <a:rPr lang="en-US" sz="2400" b="1" dirty="0" smtClean="0">
                <a:latin typeface="Calibri"/>
                <a:cs typeface="Calibri"/>
              </a:rPr>
              <a:t>A.</a:t>
            </a:r>
            <a:r>
              <a:rPr lang="en-US" sz="2400" dirty="0" smtClean="0">
                <a:latin typeface="Calibri"/>
                <a:cs typeface="Calibri"/>
              </a:rPr>
              <a:t> That difference is because some of the /8's didn't have any observations during a particular sampling interval. In that case, those /8's were simply omitted.</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60</a:t>
            </a:fld>
            <a:endParaRPr lang="en-US" dirty="0"/>
          </a:p>
        </p:txBody>
      </p:sp>
    </p:spTree>
    <p:extLst>
      <p:ext uri="{BB962C8B-B14F-4D97-AF65-F5344CB8AC3E}">
        <p14:creationId xmlns:p14="http://schemas.microsoft.com/office/powerpoint/2010/main" val="1350337226"/>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514832"/>
          </a:xfrm>
        </p:spPr>
        <p:txBody>
          <a:bodyPr>
            <a:normAutofit/>
          </a:bodyPr>
          <a:lstStyle/>
          <a:p>
            <a:r>
              <a:rPr lang="en-US" sz="3200" b="1" dirty="0" smtClean="0"/>
              <a:t>Checking Our Data and Then Killing The Tunnel</a:t>
            </a:r>
            <a:endParaRPr lang="en-US" sz="3200" b="1" dirty="0"/>
          </a:p>
        </p:txBody>
      </p:sp>
      <p:sp>
        <p:nvSpPr>
          <p:cNvPr id="3" name="Content Placeholder 2"/>
          <p:cNvSpPr>
            <a:spLocks noGrp="1"/>
          </p:cNvSpPr>
          <p:nvPr>
            <p:ph idx="1"/>
          </p:nvPr>
        </p:nvSpPr>
        <p:spPr>
          <a:xfrm>
            <a:off x="205965" y="978182"/>
            <a:ext cx="8753524" cy="5697481"/>
          </a:xfrm>
        </p:spPr>
        <p:txBody>
          <a:bodyPr>
            <a:noAutofit/>
          </a:bodyPr>
          <a:lstStyle/>
          <a:p>
            <a:pPr>
              <a:spcBef>
                <a:spcPts val="0"/>
              </a:spcBef>
            </a:pPr>
            <a:r>
              <a:rPr lang="en-US" sz="2400" dirty="0"/>
              <a:t>The records in that file look like:</a:t>
            </a:r>
          </a:p>
          <a:p>
            <a:pPr>
              <a:spcBef>
                <a:spcPts val="0"/>
              </a:spcBef>
            </a:pPr>
            <a:endParaRPr lang="en-US" sz="2400" dirty="0"/>
          </a:p>
          <a:p>
            <a:pPr marL="347472" indent="0">
              <a:spcBef>
                <a:spcPts val="0"/>
              </a:spcBef>
              <a:buNone/>
            </a:pPr>
            <a:r>
              <a:rPr lang="en-US" sz="2400" dirty="0">
                <a:latin typeface="Courier New"/>
                <a:cs typeface="Courier New"/>
              </a:rPr>
              <a:t>$ </a:t>
            </a:r>
            <a:r>
              <a:rPr lang="en-US" sz="2400" b="1" dirty="0">
                <a:latin typeface="Courier New"/>
                <a:cs typeface="Courier New"/>
              </a:rPr>
              <a:t>more ch204-data.txt</a:t>
            </a:r>
          </a:p>
          <a:p>
            <a:pPr marL="347472" indent="0">
              <a:spcBef>
                <a:spcPts val="0"/>
              </a:spcBef>
              <a:buNone/>
            </a:pPr>
            <a:r>
              <a:rPr lang="en-US" sz="2400" dirty="0">
                <a:latin typeface="Courier New"/>
                <a:cs typeface="Courier New"/>
              </a:rPr>
              <a:t>5 9</a:t>
            </a:r>
          </a:p>
          <a:p>
            <a:pPr marL="347472" indent="0">
              <a:spcBef>
                <a:spcPts val="0"/>
              </a:spcBef>
              <a:buNone/>
            </a:pPr>
            <a:r>
              <a:rPr lang="en-US" sz="2400" dirty="0">
                <a:latin typeface="Courier New"/>
                <a:cs typeface="Courier New"/>
              </a:rPr>
              <a:t>8 26</a:t>
            </a:r>
          </a:p>
          <a:p>
            <a:pPr marL="347472" indent="0">
              <a:spcBef>
                <a:spcPts val="0"/>
              </a:spcBef>
              <a:buNone/>
            </a:pPr>
            <a:r>
              <a:rPr lang="en-US" sz="2400" dirty="0">
                <a:latin typeface="Courier New"/>
                <a:cs typeface="Courier New"/>
              </a:rPr>
              <a:t>10 1</a:t>
            </a:r>
          </a:p>
          <a:p>
            <a:pPr marL="347472" indent="0">
              <a:spcBef>
                <a:spcPts val="0"/>
              </a:spcBef>
              <a:buNone/>
            </a:pPr>
            <a:r>
              <a:rPr lang="en-US" sz="2400" dirty="0">
                <a:latin typeface="Courier New"/>
                <a:cs typeface="Courier New"/>
              </a:rPr>
              <a:t>12 1</a:t>
            </a:r>
          </a:p>
          <a:p>
            <a:pPr marL="347472" indent="0">
              <a:spcBef>
                <a:spcPts val="0"/>
              </a:spcBef>
              <a:buNone/>
            </a:pPr>
            <a:r>
              <a:rPr lang="en-US" sz="2400" dirty="0">
                <a:latin typeface="Courier New"/>
                <a:cs typeface="Courier New"/>
              </a:rPr>
              <a:t>14 1</a:t>
            </a:r>
          </a:p>
          <a:p>
            <a:pPr marL="347472" indent="0">
              <a:spcBef>
                <a:spcPts val="0"/>
              </a:spcBef>
              <a:buNone/>
            </a:pPr>
            <a:r>
              <a:rPr lang="en-US" sz="2400" dirty="0" smtClean="0">
                <a:latin typeface="Courier New"/>
                <a:cs typeface="Courier New"/>
              </a:rPr>
              <a:t>[</a:t>
            </a:r>
            <a:r>
              <a:rPr lang="en-US" sz="2400" dirty="0" err="1">
                <a:latin typeface="Courier New"/>
                <a:cs typeface="Courier New"/>
              </a:rPr>
              <a:t>etc</a:t>
            </a:r>
            <a:r>
              <a:rPr lang="en-US" sz="2400" dirty="0">
                <a:latin typeface="Courier New"/>
                <a:cs typeface="Courier New"/>
              </a:rPr>
              <a:t>]</a:t>
            </a:r>
          </a:p>
          <a:p>
            <a:pPr>
              <a:spcBef>
                <a:spcPts val="0"/>
              </a:spcBef>
            </a:pPr>
            <a:endParaRPr lang="en-US" sz="2400" dirty="0"/>
          </a:p>
          <a:p>
            <a:pPr>
              <a:spcBef>
                <a:spcPts val="0"/>
              </a:spcBef>
            </a:pPr>
            <a:r>
              <a:rPr lang="en-US" sz="2400" dirty="0"/>
              <a:t>Since we're done with our </a:t>
            </a:r>
            <a:r>
              <a:rPr lang="en-US" sz="2400" dirty="0" smtClean="0"/>
              <a:t>SIE remote </a:t>
            </a:r>
            <a:r>
              <a:rPr lang="en-US" sz="2400" dirty="0" err="1" smtClean="0"/>
              <a:t>accss</a:t>
            </a:r>
            <a:r>
              <a:rPr lang="en-US" sz="2400" dirty="0" smtClean="0"/>
              <a:t> </a:t>
            </a:r>
            <a:r>
              <a:rPr lang="en-US" sz="2400" dirty="0"/>
              <a:t>encrypted tunnel, </a:t>
            </a:r>
            <a:r>
              <a:rPr lang="en-US" sz="2400" dirty="0" smtClean="0"/>
              <a:t>we can bring </a:t>
            </a:r>
            <a:r>
              <a:rPr lang="en-US" sz="2400" dirty="0"/>
              <a:t>it to the </a:t>
            </a:r>
            <a:r>
              <a:rPr lang="en-US" sz="2400" dirty="0" smtClean="0"/>
              <a:t>foreground </a:t>
            </a:r>
            <a:r>
              <a:rPr lang="en-US" sz="2400" dirty="0"/>
              <a:t>and kill it with a ctrl-C:</a:t>
            </a:r>
          </a:p>
          <a:p>
            <a:pPr>
              <a:spcBef>
                <a:spcPts val="0"/>
              </a:spcBef>
            </a:pPr>
            <a:endParaRPr lang="en-US" sz="2400" dirty="0"/>
          </a:p>
          <a:p>
            <a:pPr marL="347472" indent="0">
              <a:spcBef>
                <a:spcPts val="0"/>
              </a:spcBef>
              <a:buNone/>
            </a:pPr>
            <a:r>
              <a:rPr lang="en-US" sz="2400" dirty="0">
                <a:latin typeface="Courier New"/>
                <a:cs typeface="Courier New"/>
              </a:rPr>
              <a:t>$ </a:t>
            </a:r>
            <a:r>
              <a:rPr lang="en-US" sz="2400" b="1" dirty="0" err="1">
                <a:latin typeface="Courier New"/>
                <a:cs typeface="Courier New"/>
              </a:rPr>
              <a:t>fg</a:t>
            </a:r>
            <a:endParaRPr lang="en-US" sz="2400" b="1" dirty="0">
              <a:latin typeface="Courier New"/>
              <a:cs typeface="Courier New"/>
            </a:endParaRPr>
          </a:p>
          <a:p>
            <a:pPr marL="347472" indent="0">
              <a:spcBef>
                <a:spcPts val="0"/>
              </a:spcBef>
              <a:buNone/>
            </a:pPr>
            <a:r>
              <a:rPr lang="en-US" sz="2400" dirty="0">
                <a:latin typeface="Courier New"/>
                <a:cs typeface="Courier New"/>
              </a:rPr>
              <a:t>ctrl-C</a:t>
            </a:r>
          </a:p>
        </p:txBody>
      </p:sp>
      <p:sp>
        <p:nvSpPr>
          <p:cNvPr id="4" name="Slide Number Placeholder 3"/>
          <p:cNvSpPr>
            <a:spLocks noGrp="1"/>
          </p:cNvSpPr>
          <p:nvPr>
            <p:ph type="sldNum" sz="quarter" idx="12"/>
          </p:nvPr>
        </p:nvSpPr>
        <p:spPr/>
        <p:txBody>
          <a:bodyPr/>
          <a:lstStyle/>
          <a:p>
            <a:fld id="{44635781-039F-F445-AEE5-B784B11AE184}" type="slidenum">
              <a:rPr lang="en-US" smtClean="0"/>
              <a:t>61</a:t>
            </a:fld>
            <a:endParaRPr lang="en-US" dirty="0"/>
          </a:p>
        </p:txBody>
      </p:sp>
    </p:spTree>
    <p:extLst>
      <p:ext uri="{BB962C8B-B14F-4D97-AF65-F5344CB8AC3E}">
        <p14:creationId xmlns:p14="http://schemas.microsoft.com/office/powerpoint/2010/main" val="3439465046"/>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686442"/>
          </a:xfrm>
        </p:spPr>
        <p:txBody>
          <a:bodyPr>
            <a:normAutofit/>
          </a:bodyPr>
          <a:lstStyle/>
          <a:p>
            <a:r>
              <a:rPr lang="en-US" sz="3200" b="1" dirty="0" smtClean="0"/>
              <a:t>Visualization Scheme</a:t>
            </a:r>
            <a:endParaRPr lang="en-US" sz="3200" b="1" dirty="0"/>
          </a:p>
        </p:txBody>
      </p:sp>
      <p:sp>
        <p:nvSpPr>
          <p:cNvPr id="3" name="Content Placeholder 2"/>
          <p:cNvSpPr>
            <a:spLocks noGrp="1"/>
          </p:cNvSpPr>
          <p:nvPr>
            <p:ph idx="1"/>
          </p:nvPr>
        </p:nvSpPr>
        <p:spPr>
          <a:xfrm>
            <a:off x="205965" y="978182"/>
            <a:ext cx="8753524" cy="5697481"/>
          </a:xfrm>
        </p:spPr>
        <p:txBody>
          <a:bodyPr>
            <a:noAutofit/>
          </a:bodyPr>
          <a:lstStyle/>
          <a:p>
            <a:pPr>
              <a:spcBef>
                <a:spcPts val="0"/>
              </a:spcBef>
            </a:pPr>
            <a:r>
              <a:rPr lang="en-US" sz="2400" dirty="0"/>
              <a:t>Ultimately we want a graphical window with 256 columns and 100 rows</a:t>
            </a:r>
            <a:r>
              <a:rPr lang="en-US" sz="2400" dirty="0" smtClean="0"/>
              <a:t>.</a:t>
            </a:r>
            <a:endParaRPr lang="en-US" sz="2400" dirty="0"/>
          </a:p>
          <a:p>
            <a:pPr>
              <a:spcBef>
                <a:spcPts val="0"/>
              </a:spcBef>
            </a:pPr>
            <a:r>
              <a:rPr lang="en-US" sz="2400" dirty="0"/>
              <a:t>To avoid ending up with a too-tiny graphic, we'll make each of the "pixels" in that matrix actually 8x8 </a:t>
            </a:r>
            <a:r>
              <a:rPr lang="en-US" sz="2400" dirty="0" smtClean="0"/>
              <a:t>pixels</a:t>
            </a:r>
            <a:r>
              <a:rPr lang="en-US" sz="2400" dirty="0"/>
              <a:t> </a:t>
            </a:r>
            <a:r>
              <a:rPr lang="en-US" sz="2400" dirty="0" smtClean="0"/>
              <a:t>(the screen =&gt; 2048x800)</a:t>
            </a:r>
            <a:endParaRPr lang="en-US" sz="2400" dirty="0"/>
          </a:p>
          <a:p>
            <a:pPr>
              <a:spcBef>
                <a:spcPts val="0"/>
              </a:spcBef>
            </a:pPr>
            <a:r>
              <a:rPr lang="en-US" sz="2400" dirty="0"/>
              <a:t>While SFML includes classes for drawing simple shapes, including rectangles, because we're making a LOT of rectangles, we're going to create a vertex array of quads instead (see the performance discussion at http://</a:t>
            </a:r>
            <a:r>
              <a:rPr lang="en-US" sz="2400" dirty="0" err="1"/>
              <a:t>www.sfml-dev.org</a:t>
            </a:r>
            <a:r>
              <a:rPr lang="en-US" sz="2400" dirty="0"/>
              <a:t>/tutorials/2.4/graphics-vertex-</a:t>
            </a:r>
            <a:r>
              <a:rPr lang="en-US" sz="2400" dirty="0" err="1"/>
              <a:t>array.php</a:t>
            </a:r>
            <a:r>
              <a:rPr lang="en-US" sz="2400" dirty="0"/>
              <a:t>)</a:t>
            </a:r>
            <a:r>
              <a:rPr lang="en-US" sz="2400" dirty="0" smtClean="0"/>
              <a:t>.</a:t>
            </a:r>
            <a:endParaRPr lang="en-US" sz="2400" dirty="0"/>
          </a:p>
          <a:p>
            <a:pPr>
              <a:spcBef>
                <a:spcPts val="0"/>
              </a:spcBef>
            </a:pPr>
            <a:r>
              <a:rPr lang="en-US" sz="2400" dirty="0"/>
              <a:t>We'll </a:t>
            </a:r>
            <a:r>
              <a:rPr lang="en-US" sz="2400" dirty="0" smtClean="0"/>
              <a:t>shade </a:t>
            </a:r>
            <a:r>
              <a:rPr lang="en-US" sz="2400" dirty="0"/>
              <a:t>each of those rectangles according to that pixel's associated count. Grey scale would work for that purpose, going from white to black, but let's be a little more colorful and adjust the saturation in a Hue/Saturation/Value (HSV) color model to represent our counts instead.</a:t>
            </a:r>
            <a:endParaRPr lang="en-US" sz="2400"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62</a:t>
            </a:fld>
            <a:endParaRPr lang="en-US" dirty="0"/>
          </a:p>
        </p:txBody>
      </p:sp>
    </p:spTree>
    <p:extLst>
      <p:ext uri="{BB962C8B-B14F-4D97-AF65-F5344CB8AC3E}">
        <p14:creationId xmlns:p14="http://schemas.microsoft.com/office/powerpoint/2010/main" val="2408235147"/>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686442"/>
          </a:xfrm>
        </p:spPr>
        <p:txBody>
          <a:bodyPr>
            <a:normAutofit/>
          </a:bodyPr>
          <a:lstStyle/>
          <a:p>
            <a:r>
              <a:rPr lang="en-US" sz="3200" b="1" dirty="0" smtClean="0"/>
              <a:t>Actual Code</a:t>
            </a:r>
            <a:endParaRPr lang="en-US" sz="3200" b="1" dirty="0"/>
          </a:p>
        </p:txBody>
      </p:sp>
      <p:sp>
        <p:nvSpPr>
          <p:cNvPr id="3" name="Content Placeholder 2"/>
          <p:cNvSpPr>
            <a:spLocks noGrp="1"/>
          </p:cNvSpPr>
          <p:nvPr>
            <p:ph idx="1"/>
          </p:nvPr>
        </p:nvSpPr>
        <p:spPr>
          <a:xfrm>
            <a:off x="205965" y="978182"/>
            <a:ext cx="8753524" cy="5697481"/>
          </a:xfrm>
        </p:spPr>
        <p:txBody>
          <a:bodyPr>
            <a:noAutofit/>
          </a:bodyPr>
          <a:lstStyle/>
          <a:p>
            <a:pPr>
              <a:spcBef>
                <a:spcPts val="0"/>
              </a:spcBef>
            </a:pPr>
            <a:r>
              <a:rPr lang="en-US" sz="2400" dirty="0" smtClean="0">
                <a:latin typeface="Calibri"/>
                <a:cs typeface="Calibri"/>
              </a:rPr>
              <a:t>The actual code for this example can be seen in </a:t>
            </a:r>
            <a:r>
              <a:rPr lang="en-US" sz="2400" b="1" dirty="0" smtClean="0">
                <a:latin typeface="Calibri"/>
                <a:cs typeface="Calibri"/>
              </a:rPr>
              <a:t>Appendix 1</a:t>
            </a:r>
            <a:r>
              <a:rPr lang="en-US" sz="2400" dirty="0" smtClean="0">
                <a:latin typeface="Calibri"/>
                <a:cs typeface="Calibri"/>
              </a:rPr>
              <a:t> to </a:t>
            </a:r>
            <a:br>
              <a:rPr lang="en-US" sz="2400" dirty="0" smtClean="0">
                <a:latin typeface="Calibri"/>
                <a:cs typeface="Calibri"/>
              </a:rPr>
            </a:br>
            <a:r>
              <a:rPr lang="en-US" sz="2400" dirty="0" smtClean="0">
                <a:cs typeface="Calibri"/>
              </a:rPr>
              <a:t>this </a:t>
            </a:r>
            <a:r>
              <a:rPr lang="en-US" sz="2400" dirty="0">
                <a:cs typeface="Calibri"/>
              </a:rPr>
              <a:t>talk. </a:t>
            </a:r>
            <a:r>
              <a:rPr lang="en-US" sz="2400" dirty="0" smtClean="0">
                <a:cs typeface="Calibri"/>
              </a:rPr>
              <a:t>Obviously </a:t>
            </a:r>
            <a:r>
              <a:rPr lang="en-US" sz="2400" dirty="0">
                <a:cs typeface="Calibri"/>
              </a:rPr>
              <a:t>this is not polished elegant </a:t>
            </a:r>
            <a:r>
              <a:rPr lang="en-US" sz="2400" dirty="0" smtClean="0">
                <a:cs typeface="Calibri"/>
              </a:rPr>
              <a:t>code written by a professional programmer, </a:t>
            </a:r>
            <a:r>
              <a:rPr lang="en-US" sz="2400" dirty="0">
                <a:cs typeface="Calibri"/>
              </a:rPr>
              <a:t>but maybe my ugly code will encourage someone in the audience to rewrite this more beautifully </a:t>
            </a:r>
            <a:r>
              <a:rPr lang="en-US" sz="2400" dirty="0" smtClean="0">
                <a:cs typeface="Calibri"/>
              </a:rPr>
              <a:t>:-)</a:t>
            </a:r>
            <a:endParaRPr lang="en-US" sz="2400" dirty="0" smtClean="0">
              <a:latin typeface="Calibri"/>
              <a:cs typeface="Calibri"/>
            </a:endParaRPr>
          </a:p>
          <a:p>
            <a:pPr>
              <a:spcBef>
                <a:spcPts val="0"/>
              </a:spcBef>
            </a:pPr>
            <a:endParaRPr lang="en-US" sz="2400" dirty="0">
              <a:latin typeface="Calibri"/>
              <a:cs typeface="Calibri"/>
            </a:endParaRPr>
          </a:p>
          <a:p>
            <a:pPr>
              <a:spcBef>
                <a:spcPts val="0"/>
              </a:spcBef>
            </a:pPr>
            <a:r>
              <a:rPr lang="en-US" sz="2400" dirty="0" smtClean="0">
                <a:latin typeface="Calibri"/>
                <a:cs typeface="Calibri"/>
              </a:rPr>
              <a:t>A </a:t>
            </a:r>
            <a:r>
              <a:rPr lang="en-US" sz="2400" b="1" dirty="0" err="1" smtClean="0">
                <a:latin typeface="Calibri"/>
                <a:cs typeface="Calibri"/>
              </a:rPr>
              <a:t>Makefile</a:t>
            </a:r>
            <a:r>
              <a:rPr lang="en-US" sz="2400" dirty="0" smtClean="0">
                <a:latin typeface="Calibri"/>
                <a:cs typeface="Calibri"/>
              </a:rPr>
              <a:t> for building the code is also convenient. One is included as </a:t>
            </a:r>
            <a:r>
              <a:rPr lang="en-US" sz="2400" b="1" dirty="0" smtClean="0">
                <a:latin typeface="Calibri"/>
                <a:cs typeface="Calibri"/>
              </a:rPr>
              <a:t>Appendix 2</a:t>
            </a:r>
            <a:r>
              <a:rPr lang="en-US" sz="2400" dirty="0" smtClean="0">
                <a:latin typeface="Calibri"/>
                <a:cs typeface="Calibri"/>
              </a:rPr>
              <a:t>. (Your local configuration may potentially</a:t>
            </a:r>
            <a:br>
              <a:rPr lang="en-US" sz="2400" dirty="0" smtClean="0">
                <a:latin typeface="Calibri"/>
                <a:cs typeface="Calibri"/>
              </a:rPr>
            </a:br>
            <a:r>
              <a:rPr lang="en-US" sz="2400" dirty="0" smtClean="0">
                <a:latin typeface="Calibri"/>
                <a:cs typeface="Calibri"/>
              </a:rPr>
              <a:t>require changes to that skeleton)</a:t>
            </a:r>
          </a:p>
          <a:p>
            <a:pPr>
              <a:spcBef>
                <a:spcPts val="0"/>
              </a:spcBef>
            </a:pPr>
            <a:endParaRPr lang="en-US" sz="2400" dirty="0">
              <a:latin typeface="Calibri"/>
              <a:cs typeface="Calibri"/>
            </a:endParaRPr>
          </a:p>
          <a:p>
            <a:pPr>
              <a:spcBef>
                <a:spcPts val="0"/>
              </a:spcBef>
            </a:pPr>
            <a:r>
              <a:rPr lang="en-US" sz="2400" dirty="0">
                <a:cs typeface="Calibri"/>
              </a:rPr>
              <a:t>Building the code (once SFML has been installed with Brew) </a:t>
            </a:r>
            <a:r>
              <a:rPr lang="en-US" sz="2400" dirty="0" smtClean="0">
                <a:cs typeface="Calibri"/>
              </a:rPr>
              <a:t>should </a:t>
            </a:r>
            <a:r>
              <a:rPr lang="en-US" sz="2400" dirty="0">
                <a:cs typeface="Calibri"/>
              </a:rPr>
              <a:t>just </a:t>
            </a:r>
            <a:r>
              <a:rPr lang="en-US" sz="2400" dirty="0" smtClean="0">
                <a:cs typeface="Calibri"/>
              </a:rPr>
              <a:t>be a </a:t>
            </a:r>
            <a:r>
              <a:rPr lang="en-US" sz="2400" dirty="0">
                <a:cs typeface="Calibri"/>
              </a:rPr>
              <a:t>matter of saying</a:t>
            </a:r>
          </a:p>
          <a:p>
            <a:pPr>
              <a:spcBef>
                <a:spcPts val="0"/>
              </a:spcBef>
            </a:pPr>
            <a:endParaRPr lang="en-US" sz="2400" dirty="0">
              <a:cs typeface="Calibri"/>
            </a:endParaRPr>
          </a:p>
          <a:p>
            <a:pPr marL="0" indent="0">
              <a:spcBef>
                <a:spcPts val="0"/>
              </a:spcBef>
              <a:buNone/>
            </a:pPr>
            <a:r>
              <a:rPr lang="en-US" sz="2400" dirty="0" smtClean="0">
                <a:cs typeface="Calibri"/>
              </a:rPr>
              <a:t>	</a:t>
            </a:r>
            <a:r>
              <a:rPr lang="en-US" sz="2400" dirty="0" smtClean="0">
                <a:latin typeface="Courier New"/>
                <a:cs typeface="Courier New"/>
              </a:rPr>
              <a:t>$ </a:t>
            </a:r>
            <a:r>
              <a:rPr lang="en-US" sz="2400" b="1" dirty="0" smtClean="0">
                <a:latin typeface="Courier New"/>
                <a:cs typeface="Courier New"/>
              </a:rPr>
              <a:t>make</a:t>
            </a:r>
            <a:endParaRPr lang="en-US" sz="2400" b="1"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63</a:t>
            </a:fld>
            <a:endParaRPr lang="en-US" dirty="0"/>
          </a:p>
        </p:txBody>
      </p:sp>
    </p:spTree>
    <p:extLst>
      <p:ext uri="{BB962C8B-B14F-4D97-AF65-F5344CB8AC3E}">
        <p14:creationId xmlns:p14="http://schemas.microsoft.com/office/powerpoint/2010/main" val="2232239030"/>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686442"/>
          </a:xfrm>
        </p:spPr>
        <p:txBody>
          <a:bodyPr>
            <a:normAutofit/>
          </a:bodyPr>
          <a:lstStyle/>
          <a:p>
            <a:r>
              <a:rPr lang="en-US" sz="3200" b="1" dirty="0" smtClean="0"/>
              <a:t>Running The Sample Program</a:t>
            </a:r>
            <a:endParaRPr lang="en-US" sz="3200" b="1" dirty="0"/>
          </a:p>
        </p:txBody>
      </p:sp>
      <p:sp>
        <p:nvSpPr>
          <p:cNvPr id="3" name="Content Placeholder 2"/>
          <p:cNvSpPr>
            <a:spLocks noGrp="1"/>
          </p:cNvSpPr>
          <p:nvPr>
            <p:ph idx="1"/>
          </p:nvPr>
        </p:nvSpPr>
        <p:spPr>
          <a:xfrm>
            <a:off x="205965" y="978182"/>
            <a:ext cx="8753524" cy="5697481"/>
          </a:xfrm>
        </p:spPr>
        <p:txBody>
          <a:bodyPr>
            <a:noAutofit/>
          </a:bodyPr>
          <a:lstStyle/>
          <a:p>
            <a:pPr>
              <a:spcBef>
                <a:spcPts val="0"/>
              </a:spcBef>
            </a:pPr>
            <a:r>
              <a:rPr lang="en-US" sz="2400" dirty="0" smtClean="0">
                <a:cs typeface="Calibri"/>
              </a:rPr>
              <a:t>With the code built you can actually </a:t>
            </a:r>
            <a:r>
              <a:rPr lang="en-US" sz="2400" dirty="0">
                <a:cs typeface="Calibri"/>
              </a:rPr>
              <a:t>run the sample code, </a:t>
            </a:r>
            <a:r>
              <a:rPr lang="en-US" sz="2400" dirty="0" smtClean="0">
                <a:cs typeface="Calibri"/>
              </a:rPr>
              <a:t>by simply saying:</a:t>
            </a:r>
            <a:endParaRPr lang="en-US" sz="2400" dirty="0">
              <a:cs typeface="Calibri"/>
            </a:endParaRPr>
          </a:p>
          <a:p>
            <a:pPr>
              <a:spcBef>
                <a:spcPts val="0"/>
              </a:spcBef>
            </a:pPr>
            <a:endParaRPr lang="en-US" sz="2400" dirty="0">
              <a:cs typeface="Calibri"/>
            </a:endParaRPr>
          </a:p>
          <a:p>
            <a:pPr marL="347472" indent="0">
              <a:spcBef>
                <a:spcPts val="0"/>
              </a:spcBef>
              <a:buNone/>
            </a:pPr>
            <a:r>
              <a:rPr lang="en-US" sz="2400" dirty="0" smtClean="0">
                <a:cs typeface="Calibri"/>
              </a:rPr>
              <a:t>	</a:t>
            </a:r>
            <a:r>
              <a:rPr lang="en-US" sz="2400" dirty="0" smtClean="0">
                <a:latin typeface="Courier New"/>
                <a:cs typeface="Courier New"/>
              </a:rPr>
              <a:t>$ </a:t>
            </a:r>
            <a:r>
              <a:rPr lang="en-US" sz="2400" b="1" dirty="0">
                <a:latin typeface="Courier New"/>
                <a:cs typeface="Courier New"/>
              </a:rPr>
              <a:t>./sfml-test-</a:t>
            </a:r>
            <a:r>
              <a:rPr lang="en-US" sz="2400" b="1" dirty="0" smtClean="0">
                <a:latin typeface="Courier New"/>
                <a:cs typeface="Courier New"/>
              </a:rPr>
              <a:t>4</a:t>
            </a:r>
            <a:br>
              <a:rPr lang="en-US" sz="2400" b="1" dirty="0" smtClean="0">
                <a:latin typeface="Courier New"/>
                <a:cs typeface="Courier New"/>
              </a:rPr>
            </a:br>
            <a:r>
              <a:rPr lang="en-US" sz="2400" b="1" dirty="0" smtClean="0">
                <a:latin typeface="Courier New"/>
                <a:cs typeface="Courier New"/>
              </a:rPr>
              <a:t/>
            </a:r>
            <a:br>
              <a:rPr lang="en-US" sz="2400" b="1" dirty="0" smtClean="0">
                <a:latin typeface="Courier New"/>
                <a:cs typeface="Courier New"/>
              </a:rPr>
            </a:br>
            <a:r>
              <a:rPr lang="en-US" sz="2400" dirty="0" smtClean="0">
                <a:cs typeface="Calibri"/>
              </a:rPr>
              <a:t>Note </a:t>
            </a:r>
            <a:r>
              <a:rPr lang="en-US" sz="2400" dirty="0">
                <a:cs typeface="Calibri"/>
              </a:rPr>
              <a:t>the dot and slash in front of sfml-test-4</a:t>
            </a:r>
          </a:p>
          <a:p>
            <a:pPr>
              <a:spcBef>
                <a:spcPts val="0"/>
              </a:spcBef>
            </a:pPr>
            <a:endParaRPr lang="en-US" sz="2400" dirty="0">
              <a:cs typeface="Calibri"/>
            </a:endParaRPr>
          </a:p>
          <a:p>
            <a:pPr>
              <a:spcBef>
                <a:spcPts val="0"/>
              </a:spcBef>
            </a:pPr>
            <a:r>
              <a:rPr lang="en-US" sz="2400" dirty="0">
                <a:cs typeface="Calibri"/>
              </a:rPr>
              <a:t>A window will then appear on your screen, perhaps looking something </a:t>
            </a:r>
            <a:r>
              <a:rPr lang="en-US" sz="2400" dirty="0" smtClean="0">
                <a:cs typeface="Calibri"/>
              </a:rPr>
              <a:t>like the one on the next slide...</a:t>
            </a:r>
            <a:endParaRPr lang="en-US" sz="2400" b="1"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64</a:t>
            </a:fld>
            <a:endParaRPr lang="en-US" dirty="0"/>
          </a:p>
        </p:txBody>
      </p:sp>
    </p:spTree>
    <p:extLst>
      <p:ext uri="{BB962C8B-B14F-4D97-AF65-F5344CB8AC3E}">
        <p14:creationId xmlns:p14="http://schemas.microsoft.com/office/powerpoint/2010/main" val="2684327602"/>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686442"/>
          </a:xfrm>
        </p:spPr>
        <p:txBody>
          <a:bodyPr>
            <a:normAutofit/>
          </a:bodyPr>
          <a:lstStyle/>
          <a:p>
            <a:r>
              <a:rPr lang="en-US" sz="3200" b="1" dirty="0" smtClean="0"/>
              <a:t>Sample Output</a:t>
            </a:r>
            <a:endParaRPr lang="en-US" sz="3200" b="1" dirty="0"/>
          </a:p>
        </p:txBody>
      </p:sp>
      <p:sp>
        <p:nvSpPr>
          <p:cNvPr id="4" name="Slide Number Placeholder 3"/>
          <p:cNvSpPr>
            <a:spLocks noGrp="1"/>
          </p:cNvSpPr>
          <p:nvPr>
            <p:ph type="sldNum" sz="quarter" idx="12"/>
          </p:nvPr>
        </p:nvSpPr>
        <p:spPr/>
        <p:txBody>
          <a:bodyPr/>
          <a:lstStyle/>
          <a:p>
            <a:fld id="{44635781-039F-F445-AEE5-B784B11AE184}" type="slidenum">
              <a:rPr lang="en-US" smtClean="0"/>
              <a:t>65</a:t>
            </a:fld>
            <a:endParaRPr lang="en-US" dirty="0"/>
          </a:p>
        </p:txBody>
      </p:sp>
      <p:pic>
        <p:nvPicPr>
          <p:cNvPr id="6" name="Picture 5" descr="waterfal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756" y="1166954"/>
            <a:ext cx="8831606" cy="3659046"/>
          </a:xfrm>
          <a:prstGeom prst="rect">
            <a:avLst/>
          </a:prstGeom>
        </p:spPr>
      </p:pic>
    </p:spTree>
    <p:extLst>
      <p:ext uri="{BB962C8B-B14F-4D97-AF65-F5344CB8AC3E}">
        <p14:creationId xmlns:p14="http://schemas.microsoft.com/office/powerpoint/2010/main" val="2768188485"/>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686442"/>
          </a:xfrm>
        </p:spPr>
        <p:txBody>
          <a:bodyPr>
            <a:normAutofit/>
          </a:bodyPr>
          <a:lstStyle/>
          <a:p>
            <a:r>
              <a:rPr lang="en-US" sz="3200" b="1" dirty="0" smtClean="0"/>
              <a:t>Investigating The Values Seen In The Output</a:t>
            </a:r>
            <a:endParaRPr lang="en-US" sz="3200" b="1" dirty="0"/>
          </a:p>
        </p:txBody>
      </p:sp>
      <p:sp>
        <p:nvSpPr>
          <p:cNvPr id="3" name="Content Placeholder 2"/>
          <p:cNvSpPr>
            <a:spLocks noGrp="1"/>
          </p:cNvSpPr>
          <p:nvPr>
            <p:ph idx="1"/>
          </p:nvPr>
        </p:nvSpPr>
        <p:spPr>
          <a:xfrm>
            <a:off x="205965" y="978182"/>
            <a:ext cx="8753524" cy="5697481"/>
          </a:xfrm>
        </p:spPr>
        <p:txBody>
          <a:bodyPr>
            <a:noAutofit/>
          </a:bodyPr>
          <a:lstStyle/>
          <a:p>
            <a:pPr>
              <a:spcBef>
                <a:spcPts val="0"/>
              </a:spcBef>
            </a:pPr>
            <a:r>
              <a:rPr lang="en-US" sz="2400" dirty="0">
                <a:cs typeface="Calibri"/>
              </a:rPr>
              <a:t>If you mouse over the graph, you'll see the value under your mouse pointer reported in the window from which you launched the application. </a:t>
            </a:r>
            <a:endParaRPr lang="en-US" sz="2400" dirty="0" smtClean="0">
              <a:cs typeface="Calibri"/>
            </a:endParaRPr>
          </a:p>
          <a:p>
            <a:pPr>
              <a:spcBef>
                <a:spcPts val="0"/>
              </a:spcBef>
            </a:pPr>
            <a:endParaRPr lang="en-US" sz="2400" dirty="0">
              <a:cs typeface="Calibri"/>
            </a:endParaRPr>
          </a:p>
          <a:p>
            <a:pPr>
              <a:spcBef>
                <a:spcPts val="0"/>
              </a:spcBef>
            </a:pPr>
            <a:r>
              <a:rPr lang="en-US" sz="2400" dirty="0" smtClean="0">
                <a:cs typeface="Calibri"/>
              </a:rPr>
              <a:t>For </a:t>
            </a:r>
            <a:r>
              <a:rPr lang="en-US" sz="2400" dirty="0">
                <a:cs typeface="Calibri"/>
              </a:rPr>
              <a:t>example, if we mouse over the hot red line </a:t>
            </a:r>
            <a:r>
              <a:rPr lang="en-US" sz="2400" dirty="0" smtClean="0">
                <a:cs typeface="Calibri"/>
              </a:rPr>
              <a:t>that we saw:</a:t>
            </a:r>
            <a:br>
              <a:rPr lang="en-US" sz="2400" dirty="0" smtClean="0">
                <a:cs typeface="Calibri"/>
              </a:rPr>
            </a:br>
            <a:r>
              <a:rPr lang="en-US" sz="2400" dirty="0" smtClean="0">
                <a:cs typeface="Calibri"/>
              </a:rPr>
              <a:t>Time </a:t>
            </a:r>
            <a:r>
              <a:rPr lang="en-US" sz="2400" dirty="0">
                <a:cs typeface="Calibri"/>
              </a:rPr>
              <a:t>slice 6: </a:t>
            </a:r>
            <a:r>
              <a:rPr lang="en-US" sz="2400" dirty="0" err="1">
                <a:cs typeface="Calibri"/>
              </a:rPr>
              <a:t>Netblock</a:t>
            </a:r>
            <a:r>
              <a:rPr lang="en-US" sz="2400" dirty="0">
                <a:cs typeface="Calibri"/>
              </a:rPr>
              <a:t> 66/8 --&gt; Count=</a:t>
            </a:r>
            <a:r>
              <a:rPr lang="en-US" sz="2400" dirty="0" smtClean="0">
                <a:cs typeface="Calibri"/>
              </a:rPr>
              <a:t>188</a:t>
            </a:r>
            <a:br>
              <a:rPr lang="en-US" sz="2400" dirty="0" smtClean="0">
                <a:cs typeface="Calibri"/>
              </a:rPr>
            </a:br>
            <a:r>
              <a:rPr lang="en-US" sz="2400" dirty="0" smtClean="0">
                <a:cs typeface="Calibri"/>
              </a:rPr>
              <a:t>Time </a:t>
            </a:r>
            <a:r>
              <a:rPr lang="en-US" sz="2400" dirty="0">
                <a:cs typeface="Calibri"/>
              </a:rPr>
              <a:t>slice 7: </a:t>
            </a:r>
            <a:r>
              <a:rPr lang="en-US" sz="2400" dirty="0" err="1">
                <a:cs typeface="Calibri"/>
              </a:rPr>
              <a:t>Netblock</a:t>
            </a:r>
            <a:r>
              <a:rPr lang="en-US" sz="2400" dirty="0">
                <a:cs typeface="Calibri"/>
              </a:rPr>
              <a:t> 66/8 --&gt; Count=</a:t>
            </a:r>
            <a:r>
              <a:rPr lang="en-US" sz="2400" dirty="0" smtClean="0">
                <a:cs typeface="Calibri"/>
              </a:rPr>
              <a:t>282</a:t>
            </a:r>
            <a:br>
              <a:rPr lang="en-US" sz="2400" dirty="0" smtClean="0">
                <a:cs typeface="Calibri"/>
              </a:rPr>
            </a:br>
            <a:r>
              <a:rPr lang="en-US" sz="2400" dirty="0" smtClean="0">
                <a:cs typeface="Calibri"/>
              </a:rPr>
              <a:t>Time </a:t>
            </a:r>
            <a:r>
              <a:rPr lang="en-US" sz="2400" dirty="0">
                <a:cs typeface="Calibri"/>
              </a:rPr>
              <a:t>slice 8: </a:t>
            </a:r>
            <a:r>
              <a:rPr lang="en-US" sz="2400" dirty="0" err="1">
                <a:cs typeface="Calibri"/>
              </a:rPr>
              <a:t>Netblock</a:t>
            </a:r>
            <a:r>
              <a:rPr lang="en-US" sz="2400" dirty="0">
                <a:cs typeface="Calibri"/>
              </a:rPr>
              <a:t> 66/8 --&gt; Count=221</a:t>
            </a:r>
          </a:p>
          <a:p>
            <a:pPr>
              <a:spcBef>
                <a:spcPts val="0"/>
              </a:spcBef>
            </a:pPr>
            <a:endParaRPr lang="en-US" sz="2400" dirty="0" smtClean="0">
              <a:cs typeface="Calibri"/>
            </a:endParaRPr>
          </a:p>
          <a:p>
            <a:pPr>
              <a:spcBef>
                <a:spcPts val="0"/>
              </a:spcBef>
            </a:pPr>
            <a:r>
              <a:rPr lang="en-US" sz="2400" dirty="0" smtClean="0">
                <a:cs typeface="Calibri"/>
              </a:rPr>
              <a:t>Wonder who controls each of the /8's from </a:t>
            </a:r>
            <a:r>
              <a:rPr lang="en-US" sz="2400" dirty="0">
                <a:cs typeface="Calibri"/>
              </a:rPr>
              <a:t>that visualization?</a:t>
            </a:r>
            <a:br>
              <a:rPr lang="en-US" sz="2400" dirty="0">
                <a:cs typeface="Calibri"/>
              </a:rPr>
            </a:br>
            <a:r>
              <a:rPr lang="en-US" sz="2400" dirty="0" smtClean="0">
                <a:cs typeface="Calibri"/>
              </a:rPr>
              <a:t>See http</a:t>
            </a:r>
            <a:r>
              <a:rPr lang="en-US" sz="2400" dirty="0">
                <a:cs typeface="Calibri"/>
              </a:rPr>
              <a:t>://</a:t>
            </a:r>
            <a:r>
              <a:rPr lang="en-US" sz="2400" dirty="0" err="1">
                <a:cs typeface="Calibri"/>
              </a:rPr>
              <a:t>www.iana.org</a:t>
            </a:r>
            <a:r>
              <a:rPr lang="en-US" sz="2400" dirty="0">
                <a:cs typeface="Calibri"/>
              </a:rPr>
              <a:t>/assignments/ipv4-address-space/ipv4-address-</a:t>
            </a:r>
            <a:r>
              <a:rPr lang="en-US" sz="2400" dirty="0" smtClean="0">
                <a:cs typeface="Calibri"/>
              </a:rPr>
              <a:t>space.xhtml</a:t>
            </a:r>
            <a:br>
              <a:rPr lang="en-US" sz="2400" dirty="0" smtClean="0">
                <a:cs typeface="Calibri"/>
              </a:rPr>
            </a:br>
            <a:endParaRPr lang="en-US" sz="2400" dirty="0">
              <a:cs typeface="Calibri"/>
            </a:endParaRPr>
          </a:p>
          <a:p>
            <a:pPr>
              <a:spcBef>
                <a:spcPts val="0"/>
              </a:spcBef>
            </a:pPr>
            <a:r>
              <a:rPr lang="en-US" sz="2400" dirty="0">
                <a:cs typeface="Calibri"/>
              </a:rPr>
              <a:t>To kill the window, click the "red X" in the upper left hand corner, or hit ctrl-C in the window from which you launched the app.</a:t>
            </a:r>
          </a:p>
        </p:txBody>
      </p:sp>
      <p:sp>
        <p:nvSpPr>
          <p:cNvPr id="4" name="Slide Number Placeholder 3"/>
          <p:cNvSpPr>
            <a:spLocks noGrp="1"/>
          </p:cNvSpPr>
          <p:nvPr>
            <p:ph type="sldNum" sz="quarter" idx="12"/>
          </p:nvPr>
        </p:nvSpPr>
        <p:spPr/>
        <p:txBody>
          <a:bodyPr/>
          <a:lstStyle/>
          <a:p>
            <a:fld id="{44635781-039F-F445-AEE5-B784B11AE184}" type="slidenum">
              <a:rPr lang="en-US" smtClean="0"/>
              <a:t>66</a:t>
            </a:fld>
            <a:endParaRPr lang="en-US" dirty="0"/>
          </a:p>
        </p:txBody>
      </p:sp>
    </p:spTree>
    <p:extLst>
      <p:ext uri="{BB962C8B-B14F-4D97-AF65-F5344CB8AC3E}">
        <p14:creationId xmlns:p14="http://schemas.microsoft.com/office/powerpoint/2010/main" val="3481499015"/>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449"/>
            <a:ext cx="9144000" cy="463348"/>
          </a:xfrm>
        </p:spPr>
        <p:txBody>
          <a:bodyPr>
            <a:normAutofit/>
          </a:bodyPr>
          <a:lstStyle/>
          <a:p>
            <a:r>
              <a:rPr lang="en-US" sz="3200" b="1" dirty="0" smtClean="0"/>
              <a:t>Improving That Visualization</a:t>
            </a:r>
            <a:endParaRPr lang="en-US" sz="3200" b="1" dirty="0"/>
          </a:p>
        </p:txBody>
      </p:sp>
      <p:sp>
        <p:nvSpPr>
          <p:cNvPr id="3" name="Content Placeholder 2"/>
          <p:cNvSpPr>
            <a:spLocks noGrp="1"/>
          </p:cNvSpPr>
          <p:nvPr>
            <p:ph idx="1"/>
          </p:nvPr>
        </p:nvSpPr>
        <p:spPr>
          <a:xfrm>
            <a:off x="205965" y="679339"/>
            <a:ext cx="8753524" cy="5996325"/>
          </a:xfrm>
        </p:spPr>
        <p:txBody>
          <a:bodyPr>
            <a:noAutofit/>
          </a:bodyPr>
          <a:lstStyle/>
          <a:p>
            <a:pPr>
              <a:spcBef>
                <a:spcPts val="0"/>
              </a:spcBef>
            </a:pPr>
            <a:r>
              <a:rPr lang="en-US" sz="2400" dirty="0">
                <a:cs typeface="Calibri"/>
              </a:rPr>
              <a:t>This has just been a </a:t>
            </a:r>
            <a:r>
              <a:rPr lang="en-US" sz="2400" dirty="0" smtClean="0">
                <a:cs typeface="Calibri"/>
              </a:rPr>
              <a:t>very simple proof of concept </a:t>
            </a:r>
            <a:r>
              <a:rPr lang="en-US" sz="2400" dirty="0">
                <a:cs typeface="Calibri"/>
              </a:rPr>
              <a:t>visualization. There's obviously a lot more that could be done to enhance this simple proof of concept, including</a:t>
            </a:r>
            <a:r>
              <a:rPr lang="en-US" sz="2400" dirty="0" smtClean="0">
                <a:cs typeface="Calibri"/>
              </a:rPr>
              <a:t>:</a:t>
            </a:r>
            <a:endParaRPr lang="en-US" sz="2400" dirty="0">
              <a:cs typeface="Calibri"/>
            </a:endParaRPr>
          </a:p>
          <a:p>
            <a:pPr lvl="1">
              <a:spcBef>
                <a:spcPts val="0"/>
              </a:spcBef>
            </a:pPr>
            <a:r>
              <a:rPr lang="en-US" sz="2400" dirty="0" smtClean="0">
                <a:cs typeface="Calibri"/>
              </a:rPr>
              <a:t>Rather </a:t>
            </a:r>
            <a:r>
              <a:rPr lang="en-US" sz="2400" dirty="0">
                <a:cs typeface="Calibri"/>
              </a:rPr>
              <a:t>than using a shell script to capture static data from an SRA tunnel, plumb the program directly into the SIE </a:t>
            </a:r>
            <a:r>
              <a:rPr lang="en-US" sz="2400" dirty="0" smtClean="0">
                <a:cs typeface="Calibri"/>
              </a:rPr>
              <a:t>encrypted tunnel's </a:t>
            </a:r>
            <a:r>
              <a:rPr lang="en-US" sz="2400" dirty="0">
                <a:cs typeface="Calibri"/>
              </a:rPr>
              <a:t>data </a:t>
            </a:r>
            <a:r>
              <a:rPr lang="en-US" sz="2400" dirty="0" smtClean="0">
                <a:cs typeface="Calibri"/>
              </a:rPr>
              <a:t>stream</a:t>
            </a:r>
          </a:p>
          <a:p>
            <a:pPr lvl="1">
              <a:spcBef>
                <a:spcPts val="0"/>
              </a:spcBef>
            </a:pPr>
            <a:r>
              <a:rPr lang="en-US" sz="2400" dirty="0" smtClean="0">
                <a:cs typeface="Calibri"/>
              </a:rPr>
              <a:t>Instead </a:t>
            </a:r>
            <a:r>
              <a:rPr lang="en-US" sz="2400" dirty="0">
                <a:cs typeface="Calibri"/>
              </a:rPr>
              <a:t>of simply displaying a fixed number of rows, create a </a:t>
            </a:r>
            <a:r>
              <a:rPr lang="en-US" sz="2400" dirty="0" smtClean="0">
                <a:cs typeface="Calibri"/>
              </a:rPr>
              <a:t>near-real</a:t>
            </a:r>
            <a:r>
              <a:rPr lang="en-US" sz="2400" dirty="0">
                <a:cs typeface="Calibri"/>
              </a:rPr>
              <a:t>-time scrolling </a:t>
            </a:r>
            <a:r>
              <a:rPr lang="en-US" sz="2400" dirty="0" smtClean="0">
                <a:cs typeface="Calibri"/>
              </a:rPr>
              <a:t>display</a:t>
            </a:r>
          </a:p>
          <a:p>
            <a:pPr lvl="1">
              <a:spcBef>
                <a:spcPts val="0"/>
              </a:spcBef>
            </a:pPr>
            <a:r>
              <a:rPr lang="en-US" sz="2400" dirty="0" smtClean="0">
                <a:cs typeface="Calibri"/>
              </a:rPr>
              <a:t>Allow specification of the batch size to use (rather than just having a fixed value of 2,500 </a:t>
            </a:r>
            <a:r>
              <a:rPr lang="en-US" sz="2400" dirty="0" err="1" smtClean="0">
                <a:cs typeface="Calibri"/>
              </a:rPr>
              <a:t>obs</a:t>
            </a:r>
            <a:r>
              <a:rPr lang="en-US" sz="2400" dirty="0" smtClean="0">
                <a:cs typeface="Calibri"/>
              </a:rPr>
              <a:t>/batch)</a:t>
            </a:r>
          </a:p>
          <a:p>
            <a:pPr lvl="1">
              <a:spcBef>
                <a:spcPts val="0"/>
              </a:spcBef>
            </a:pPr>
            <a:r>
              <a:rPr lang="en-US" sz="2400" dirty="0" smtClean="0">
                <a:cs typeface="Calibri"/>
              </a:rPr>
              <a:t>Allow </a:t>
            </a:r>
            <a:r>
              <a:rPr lang="en-US" sz="2400" dirty="0">
                <a:cs typeface="Calibri"/>
              </a:rPr>
              <a:t>selection of a subset of columns (rather than showing all 256 by default), and allow the window </a:t>
            </a:r>
            <a:r>
              <a:rPr lang="en-US" sz="2400" dirty="0" smtClean="0">
                <a:cs typeface="Calibri"/>
              </a:rPr>
              <a:t>size to </a:t>
            </a:r>
            <a:r>
              <a:rPr lang="en-US" sz="2400" dirty="0">
                <a:cs typeface="Calibri"/>
              </a:rPr>
              <a:t>be scaled up or </a:t>
            </a:r>
            <a:r>
              <a:rPr lang="en-US" sz="2400" dirty="0" smtClean="0">
                <a:cs typeface="Calibri"/>
              </a:rPr>
              <a:t>down</a:t>
            </a:r>
          </a:p>
          <a:p>
            <a:pPr lvl="1">
              <a:spcBef>
                <a:spcPts val="0"/>
              </a:spcBef>
            </a:pPr>
            <a:r>
              <a:rPr lang="en-US" sz="2400" dirty="0" smtClean="0">
                <a:cs typeface="Calibri"/>
              </a:rPr>
              <a:t>Offer </a:t>
            </a:r>
            <a:r>
              <a:rPr lang="en-US" sz="2400" dirty="0">
                <a:cs typeface="Calibri"/>
              </a:rPr>
              <a:t>the ability to tailor the color model </a:t>
            </a:r>
            <a:r>
              <a:rPr lang="en-US" sz="2400" dirty="0" smtClean="0">
                <a:cs typeface="Calibri"/>
              </a:rPr>
              <a:t>employed</a:t>
            </a:r>
          </a:p>
          <a:p>
            <a:pPr lvl="1">
              <a:spcBef>
                <a:spcPts val="0"/>
              </a:spcBef>
            </a:pPr>
            <a:r>
              <a:rPr lang="en-US" sz="2400" dirty="0" smtClean="0">
                <a:cs typeface="Calibri"/>
              </a:rPr>
              <a:t>Automatically look up the network blocks in </a:t>
            </a:r>
            <a:r>
              <a:rPr lang="en-US" sz="2400" dirty="0" err="1" smtClean="0">
                <a:cs typeface="Calibri"/>
              </a:rPr>
              <a:t>whois</a:t>
            </a:r>
            <a:endParaRPr lang="en-US" sz="2400" dirty="0" smtClean="0">
              <a:cs typeface="Calibri"/>
            </a:endParaRPr>
          </a:p>
          <a:p>
            <a:pPr lvl="1">
              <a:spcBef>
                <a:spcPts val="0"/>
              </a:spcBef>
            </a:pPr>
            <a:r>
              <a:rPr lang="en-US" sz="2400" dirty="0" err="1" smtClean="0">
                <a:cs typeface="Calibri"/>
              </a:rPr>
              <a:t>etc</a:t>
            </a:r>
            <a:endParaRPr lang="en-US" sz="2400" dirty="0" smtClean="0">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67</a:t>
            </a:fld>
            <a:endParaRPr lang="en-US" dirty="0"/>
          </a:p>
        </p:txBody>
      </p:sp>
    </p:spTree>
    <p:extLst>
      <p:ext uri="{BB962C8B-B14F-4D97-AF65-F5344CB8AC3E}">
        <p14:creationId xmlns:p14="http://schemas.microsoft.com/office/powerpoint/2010/main" val="1410199704"/>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63470"/>
            <a:ext cx="7772400" cy="1901567"/>
          </a:xfrm>
        </p:spPr>
        <p:txBody>
          <a:bodyPr>
            <a:normAutofit/>
          </a:bodyPr>
          <a:lstStyle/>
          <a:p>
            <a:pPr algn="l"/>
            <a:r>
              <a:rPr lang="en-US" sz="3200" b="1" dirty="0" smtClean="0"/>
              <a:t>V. Do We Really Need All Those Junky Unix Commands (</a:t>
            </a:r>
            <a:r>
              <a:rPr lang="en-US" sz="3200" b="1" dirty="0" err="1" smtClean="0"/>
              <a:t>awk</a:t>
            </a:r>
            <a:r>
              <a:rPr lang="en-US" sz="3200" b="1" dirty="0" smtClean="0"/>
              <a:t>, </a:t>
            </a:r>
            <a:r>
              <a:rPr lang="en-US" sz="3200" b="1" dirty="0" err="1" smtClean="0"/>
              <a:t>grep</a:t>
            </a:r>
            <a:r>
              <a:rPr lang="en-US" sz="3200" b="1" dirty="0" smtClean="0"/>
              <a:t>, </a:t>
            </a:r>
            <a:r>
              <a:rPr lang="en-US" sz="3200" b="1" dirty="0" err="1" smtClean="0"/>
              <a:t>sed</a:t>
            </a:r>
            <a:r>
              <a:rPr lang="en-US" sz="3200" b="1" dirty="0" smtClean="0"/>
              <a:t>, etc.)?</a:t>
            </a:r>
            <a:br>
              <a:rPr lang="en-US" sz="3200" b="1" dirty="0" smtClean="0"/>
            </a:br>
            <a:r>
              <a:rPr lang="en-US" sz="3200" b="1" dirty="0" smtClean="0"/>
              <a:t/>
            </a:r>
            <a:br>
              <a:rPr lang="en-US" sz="3200" b="1" dirty="0" smtClean="0"/>
            </a:br>
            <a:r>
              <a:rPr lang="en-US" sz="3200" b="1" dirty="0" smtClean="0"/>
              <a:t>And How Do I Actually BLOCK *BAD* Stuff?</a:t>
            </a:r>
            <a:endParaRPr lang="en-US" sz="3200" b="1" dirty="0"/>
          </a:p>
        </p:txBody>
      </p:sp>
    </p:spTree>
    <p:extLst>
      <p:ext uri="{BB962C8B-B14F-4D97-AF65-F5344CB8AC3E}">
        <p14:creationId xmlns:p14="http://schemas.microsoft.com/office/powerpoint/2010/main" val="1329233510"/>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449"/>
            <a:ext cx="9144000" cy="463348"/>
          </a:xfrm>
        </p:spPr>
        <p:txBody>
          <a:bodyPr>
            <a:normAutofit/>
          </a:bodyPr>
          <a:lstStyle/>
          <a:p>
            <a:r>
              <a:rPr lang="en-US" sz="3200" b="1" dirty="0" smtClean="0"/>
              <a:t>We </a:t>
            </a:r>
            <a:r>
              <a:rPr lang="en-US" sz="3200" b="1" u="sng" dirty="0" smtClean="0"/>
              <a:t>Do</a:t>
            </a:r>
            <a:r>
              <a:rPr lang="en-US" sz="3200" b="1" dirty="0" smtClean="0"/>
              <a:t> Live In The Modern Era</a:t>
            </a:r>
            <a:endParaRPr lang="en-US" sz="3200" b="1" dirty="0"/>
          </a:p>
        </p:txBody>
      </p:sp>
      <p:sp>
        <p:nvSpPr>
          <p:cNvPr id="3" name="Content Placeholder 2"/>
          <p:cNvSpPr>
            <a:spLocks noGrp="1"/>
          </p:cNvSpPr>
          <p:nvPr>
            <p:ph idx="1"/>
          </p:nvPr>
        </p:nvSpPr>
        <p:spPr>
          <a:xfrm>
            <a:off x="205965" y="679339"/>
            <a:ext cx="8753524" cy="5996325"/>
          </a:xfrm>
        </p:spPr>
        <p:txBody>
          <a:bodyPr>
            <a:noAutofit/>
          </a:bodyPr>
          <a:lstStyle/>
          <a:p>
            <a:pPr>
              <a:spcBef>
                <a:spcPts val="0"/>
              </a:spcBef>
            </a:pPr>
            <a:r>
              <a:rPr lang="en-US" sz="2400" dirty="0" smtClean="0">
                <a:cs typeface="Calibri"/>
              </a:rPr>
              <a:t>As a result, you can get SIE output in JSON format (and binary format), not just some junky ASCII presentation format.</a:t>
            </a:r>
          </a:p>
          <a:p>
            <a:pPr>
              <a:spcBef>
                <a:spcPts val="0"/>
              </a:spcBef>
            </a:pPr>
            <a:endParaRPr lang="en-US" sz="2400" dirty="0">
              <a:cs typeface="Calibri"/>
            </a:endParaRPr>
          </a:p>
          <a:p>
            <a:pPr>
              <a:spcBef>
                <a:spcPts val="0"/>
              </a:spcBef>
            </a:pPr>
            <a:r>
              <a:rPr lang="en-US" sz="2400" dirty="0" smtClean="0">
                <a:cs typeface="Calibri"/>
              </a:rPr>
              <a:t>This is literally just a matter of changing one argument:</a:t>
            </a:r>
            <a:br>
              <a:rPr lang="en-US" sz="2400" dirty="0" smtClean="0">
                <a:cs typeface="Calibri"/>
              </a:rPr>
            </a:br>
            <a:r>
              <a:rPr lang="en-US" sz="2400" dirty="0" smtClean="0">
                <a:latin typeface="Courier New"/>
                <a:cs typeface="Courier New"/>
              </a:rPr>
              <a:t>$ </a:t>
            </a:r>
            <a:r>
              <a:rPr lang="en-US" sz="2400" b="1" dirty="0" smtClean="0">
                <a:latin typeface="Courier New"/>
                <a:cs typeface="Courier New"/>
              </a:rPr>
              <a:t>nmsgtool </a:t>
            </a:r>
            <a:r>
              <a:rPr lang="en-US" sz="2400" b="1" dirty="0">
                <a:latin typeface="Courier New"/>
                <a:cs typeface="Courier New"/>
              </a:rPr>
              <a:t>-</a:t>
            </a:r>
            <a:r>
              <a:rPr lang="en-US" sz="2400" b="1" dirty="0" smtClean="0">
                <a:latin typeface="Courier New"/>
                <a:cs typeface="Courier New"/>
              </a:rPr>
              <a:t>C ch204 </a:t>
            </a:r>
            <a:r>
              <a:rPr lang="en-US" sz="2400" b="1" dirty="0">
                <a:solidFill>
                  <a:srgbClr val="FF0000"/>
                </a:solidFill>
                <a:latin typeface="Courier New"/>
                <a:cs typeface="Courier New"/>
              </a:rPr>
              <a:t>-</a:t>
            </a:r>
            <a:r>
              <a:rPr lang="en-US" sz="2400" b="1" dirty="0" smtClean="0">
                <a:solidFill>
                  <a:srgbClr val="FF0000"/>
                </a:solidFill>
                <a:latin typeface="Courier New"/>
                <a:cs typeface="Courier New"/>
              </a:rPr>
              <a:t>o </a:t>
            </a:r>
            <a:r>
              <a:rPr lang="en-US" sz="2400" b="1" dirty="0">
                <a:solidFill>
                  <a:srgbClr val="FF0000"/>
                </a:solidFill>
                <a:latin typeface="Courier New"/>
                <a:cs typeface="Courier New"/>
              </a:rPr>
              <a:t>-</a:t>
            </a:r>
            <a:br>
              <a:rPr lang="en-US" sz="2400" b="1" dirty="0">
                <a:solidFill>
                  <a:srgbClr val="FF0000"/>
                </a:solidFill>
                <a:latin typeface="Courier New"/>
                <a:cs typeface="Courier New"/>
              </a:rPr>
            </a:br>
            <a:r>
              <a:rPr lang="en-US" sz="2400" dirty="0" smtClean="0">
                <a:cs typeface="Calibri"/>
              </a:rPr>
              <a:t>vs</a:t>
            </a:r>
            <a:br>
              <a:rPr lang="en-US" sz="2400" dirty="0" smtClean="0">
                <a:cs typeface="Calibri"/>
              </a:rPr>
            </a:br>
            <a:r>
              <a:rPr lang="en-US" sz="2400" dirty="0" smtClean="0">
                <a:latin typeface="Courier New"/>
                <a:cs typeface="Courier New"/>
              </a:rPr>
              <a:t>$ </a:t>
            </a:r>
            <a:r>
              <a:rPr lang="en-US" sz="2400" b="1" dirty="0" smtClean="0">
                <a:latin typeface="Courier New"/>
                <a:cs typeface="Courier New"/>
              </a:rPr>
              <a:t>nmsgtool -C ch204 </a:t>
            </a:r>
            <a:r>
              <a:rPr lang="en-US" sz="2400" b="1" dirty="0">
                <a:solidFill>
                  <a:srgbClr val="FF0000"/>
                </a:solidFill>
                <a:latin typeface="Courier New"/>
                <a:cs typeface="Courier New"/>
              </a:rPr>
              <a:t>-</a:t>
            </a:r>
            <a:r>
              <a:rPr lang="en-US" sz="2400" b="1" dirty="0" smtClean="0">
                <a:solidFill>
                  <a:srgbClr val="FF0000"/>
                </a:solidFill>
                <a:latin typeface="Courier New"/>
                <a:cs typeface="Courier New"/>
              </a:rPr>
              <a:t>J </a:t>
            </a:r>
            <a:r>
              <a:rPr lang="en-US" sz="2400" b="1" dirty="0">
                <a:solidFill>
                  <a:srgbClr val="FF0000"/>
                </a:solidFill>
                <a:latin typeface="Courier New"/>
                <a:cs typeface="Courier New"/>
              </a:rPr>
              <a:t>-</a:t>
            </a:r>
            <a:r>
              <a:rPr lang="en-US" sz="2400" b="1" dirty="0" smtClean="0">
                <a:solidFill>
                  <a:srgbClr val="FF0000"/>
                </a:solidFill>
                <a:latin typeface="Courier New"/>
                <a:cs typeface="Courier New"/>
              </a:rPr>
              <a:t/>
            </a:r>
            <a:br>
              <a:rPr lang="en-US" sz="2400" b="1" dirty="0" smtClean="0">
                <a:solidFill>
                  <a:srgbClr val="FF0000"/>
                </a:solidFill>
                <a:latin typeface="Courier New"/>
                <a:cs typeface="Courier New"/>
              </a:rPr>
            </a:br>
            <a:endParaRPr lang="en-US" sz="2400" b="1" dirty="0" smtClean="0">
              <a:solidFill>
                <a:srgbClr val="FF0000"/>
              </a:solidFill>
              <a:latin typeface="Courier New"/>
              <a:cs typeface="Courier New"/>
            </a:endParaRPr>
          </a:p>
          <a:p>
            <a:pPr>
              <a:spcBef>
                <a:spcPts val="0"/>
              </a:spcBef>
            </a:pPr>
            <a:r>
              <a:rPr lang="en-US" sz="2400" dirty="0" smtClean="0">
                <a:solidFill>
                  <a:srgbClr val="000000"/>
                </a:solidFill>
                <a:latin typeface="Calibri"/>
                <a:cs typeface="Calibri"/>
              </a:rPr>
              <a:t>"The resulting output, however, is now in an equally junky format, overloaded with braces and quotes and it's all run together in one long record..."</a:t>
            </a:r>
            <a:endParaRPr lang="en-US" sz="2400" b="1" dirty="0" smtClean="0">
              <a:solidFill>
                <a:srgbClr val="000000"/>
              </a:solidFill>
              <a:latin typeface="Calibri"/>
              <a:cs typeface="Calibri"/>
            </a:endParaRPr>
          </a:p>
          <a:p>
            <a:pPr>
              <a:spcBef>
                <a:spcPts val="0"/>
              </a:spcBef>
            </a:pPr>
            <a:endParaRPr lang="en-US" sz="2400" b="1" dirty="0">
              <a:solidFill>
                <a:srgbClr val="000000"/>
              </a:solidFill>
              <a:latin typeface="Calibri"/>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69</a:t>
            </a:fld>
            <a:endParaRPr lang="en-US" dirty="0"/>
          </a:p>
        </p:txBody>
      </p:sp>
    </p:spTree>
    <p:extLst>
      <p:ext uri="{BB962C8B-B14F-4D97-AF65-F5344CB8AC3E}">
        <p14:creationId xmlns:p14="http://schemas.microsoft.com/office/powerpoint/2010/main" val="228052662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88"/>
            <a:ext cx="9144000" cy="514833"/>
          </a:xfrm>
        </p:spPr>
        <p:txBody>
          <a:bodyPr>
            <a:normAutofit/>
          </a:bodyPr>
          <a:lstStyle/>
          <a:p>
            <a:r>
              <a:rPr lang="en-US" sz="3200" b="1" dirty="0" smtClean="0"/>
              <a:t>Why Mention SIE Here? It's FLOW Based/Continuous</a:t>
            </a:r>
            <a:endParaRPr lang="en-US" sz="3200" b="1" dirty="0"/>
          </a:p>
        </p:txBody>
      </p:sp>
      <p:sp>
        <p:nvSpPr>
          <p:cNvPr id="3" name="Content Placeholder 2"/>
          <p:cNvSpPr>
            <a:spLocks noGrp="1"/>
          </p:cNvSpPr>
          <p:nvPr>
            <p:ph idx="1"/>
          </p:nvPr>
        </p:nvSpPr>
        <p:spPr>
          <a:xfrm>
            <a:off x="205965" y="858054"/>
            <a:ext cx="8753524" cy="5817609"/>
          </a:xfrm>
        </p:spPr>
        <p:txBody>
          <a:bodyPr/>
          <a:lstStyle/>
          <a:p>
            <a:r>
              <a:rPr lang="en-US" sz="2400" dirty="0" smtClean="0"/>
              <a:t>Unlike many other security data distribution efforts </a:t>
            </a:r>
            <a:br>
              <a:rPr lang="en-US" sz="2400" dirty="0" smtClean="0"/>
            </a:br>
            <a:r>
              <a:rPr lang="en-US" sz="2400" b="1" dirty="0" smtClean="0"/>
              <a:t>SIE is continuous/flow-based rather than batch or sample-based.</a:t>
            </a:r>
          </a:p>
          <a:p>
            <a:r>
              <a:rPr lang="en-US" sz="2400" dirty="0" smtClean="0"/>
              <a:t>SIE is not the </a:t>
            </a:r>
            <a:r>
              <a:rPr lang="en-US" sz="2400" b="1" dirty="0" smtClean="0"/>
              <a:t>ONLY</a:t>
            </a:r>
            <a:r>
              <a:rPr lang="en-US" sz="2400" dirty="0" smtClean="0"/>
              <a:t> continuous/flow-based model, however. For example, </a:t>
            </a:r>
            <a:r>
              <a:rPr lang="en-US" sz="2400" dirty="0"/>
              <a:t>see also </a:t>
            </a:r>
            <a:r>
              <a:rPr lang="en-US" sz="2400" b="1" dirty="0"/>
              <a:t>http://</a:t>
            </a:r>
            <a:r>
              <a:rPr lang="en-US" sz="2400" b="1" dirty="0" err="1"/>
              <a:t>www.ren-isac.net</a:t>
            </a:r>
            <a:r>
              <a:rPr lang="en-US" sz="2400" b="1" dirty="0"/>
              <a:t>/</a:t>
            </a:r>
            <a:r>
              <a:rPr lang="en-US" sz="2400" b="1" dirty="0" err="1"/>
              <a:t>ses</a:t>
            </a:r>
            <a:r>
              <a:rPr lang="en-US" sz="2400" b="1" dirty="0" smtClean="0"/>
              <a:t>/ </a:t>
            </a:r>
            <a:r>
              <a:rPr lang="en-US" sz="2400" dirty="0" smtClean="0"/>
              <a:t>(emphasis added):</a:t>
            </a:r>
            <a:br>
              <a:rPr lang="en-US" sz="2400" dirty="0" smtClean="0"/>
            </a:br>
            <a:r>
              <a:rPr lang="en-US" sz="2400" dirty="0" smtClean="0"/>
              <a:t>		</a:t>
            </a:r>
            <a:r>
              <a:rPr lang="en-US" sz="2400" b="1" i="1" dirty="0" smtClean="0"/>
              <a:t>Objective</a:t>
            </a:r>
            <a:br>
              <a:rPr lang="en-US" sz="2400" b="1" i="1" dirty="0" smtClean="0"/>
            </a:br>
            <a:r>
              <a:rPr lang="en-US" sz="2400" b="1" i="1" dirty="0" smtClean="0"/>
              <a:t>		</a:t>
            </a:r>
            <a:r>
              <a:rPr lang="en-US" sz="2400" i="1" dirty="0" smtClean="0"/>
              <a:t>Improve </a:t>
            </a:r>
            <a:r>
              <a:rPr lang="en-US" sz="2400" i="1" dirty="0"/>
              <a:t>timely local protection against cyber security </a:t>
            </a:r>
            <a:r>
              <a:rPr lang="en-US" sz="2400" i="1" dirty="0" smtClean="0"/>
              <a:t/>
            </a:r>
            <a:br>
              <a:rPr lang="en-US" sz="2400" i="1" dirty="0" smtClean="0"/>
            </a:br>
            <a:r>
              <a:rPr lang="en-US" sz="2400" i="1" dirty="0" smtClean="0"/>
              <a:t>		threat</a:t>
            </a:r>
            <a:r>
              <a:rPr lang="en-US" sz="2400" i="1" dirty="0"/>
              <a:t>, by sharing security event information, in </a:t>
            </a:r>
            <a:r>
              <a:rPr lang="en-US" sz="2400" b="1" i="1" dirty="0"/>
              <a:t>near-real </a:t>
            </a:r>
            <a:r>
              <a:rPr lang="en-US" sz="2400" b="1" i="1" dirty="0" smtClean="0"/>
              <a:t/>
            </a:r>
            <a:br>
              <a:rPr lang="en-US" sz="2400" b="1" i="1" dirty="0" smtClean="0"/>
            </a:br>
            <a:r>
              <a:rPr lang="en-US" sz="2400" b="1" i="1" dirty="0" smtClean="0"/>
              <a:t>		time</a:t>
            </a:r>
            <a:r>
              <a:rPr lang="en-US" sz="2400" i="1" dirty="0"/>
              <a:t>, within a trusted federation, and among federations</a:t>
            </a:r>
            <a:r>
              <a:rPr lang="en-US" sz="2400" i="1" dirty="0" smtClean="0"/>
              <a:t>.</a:t>
            </a:r>
            <a:endParaRPr lang="en-US" sz="2400" i="1" dirty="0"/>
          </a:p>
          <a:p>
            <a:r>
              <a:rPr lang="en-US" sz="2400" dirty="0"/>
              <a:t>For an example of a data sharing effort that tends to be more batch or sample-based, see the </a:t>
            </a:r>
            <a:r>
              <a:rPr lang="en-US" sz="2400" b="1" dirty="0"/>
              <a:t>DHS IMPACT </a:t>
            </a:r>
            <a:r>
              <a:rPr lang="en-US" sz="2400" dirty="0"/>
              <a:t>(Information Marketplace for Policy and Analysis of Cyber-risk &amp; Trust) Project (</a:t>
            </a:r>
            <a:r>
              <a:rPr lang="en-US" sz="2400" b="1" dirty="0"/>
              <a:t>formerly PREDICT</a:t>
            </a:r>
            <a:r>
              <a:rPr lang="en-US" sz="2400" dirty="0"/>
              <a:t>), https://www.impactcybertrust.org</a:t>
            </a:r>
            <a:r>
              <a:rPr lang="en-US" sz="2400" dirty="0" smtClean="0"/>
              <a:t>/</a:t>
            </a:r>
          </a:p>
          <a:p>
            <a:r>
              <a:rPr lang="en-US" sz="2400" dirty="0" smtClean="0"/>
              <a:t>Another </a:t>
            </a:r>
            <a:r>
              <a:rPr lang="en-US" sz="2400" dirty="0"/>
              <a:t>nice </a:t>
            </a:r>
            <a:r>
              <a:rPr lang="en-US" sz="2400" dirty="0" smtClean="0"/>
              <a:t>resource describing some ongoing and one-time data snapshots: http</a:t>
            </a:r>
            <a:r>
              <a:rPr lang="en-US" sz="2400" dirty="0"/>
              <a:t>://</a:t>
            </a:r>
            <a:r>
              <a:rPr lang="en-US" sz="2400" dirty="0" err="1"/>
              <a:t>www.caida.org</a:t>
            </a:r>
            <a:r>
              <a:rPr lang="en-US" sz="2400" dirty="0"/>
              <a:t>/data/overview/</a:t>
            </a:r>
          </a:p>
        </p:txBody>
      </p:sp>
      <p:sp>
        <p:nvSpPr>
          <p:cNvPr id="4" name="Slide Number Placeholder 3"/>
          <p:cNvSpPr>
            <a:spLocks noGrp="1"/>
          </p:cNvSpPr>
          <p:nvPr>
            <p:ph type="sldNum" sz="quarter" idx="12"/>
          </p:nvPr>
        </p:nvSpPr>
        <p:spPr/>
        <p:txBody>
          <a:bodyPr/>
          <a:lstStyle/>
          <a:p>
            <a:fld id="{44635781-039F-F445-AEE5-B784B11AE184}" type="slidenum">
              <a:rPr lang="en-US" smtClean="0"/>
              <a:t>7</a:t>
            </a:fld>
            <a:endParaRPr lang="en-US" dirty="0"/>
          </a:p>
        </p:txBody>
      </p:sp>
    </p:spTree>
    <p:extLst>
      <p:ext uri="{BB962C8B-B14F-4D97-AF65-F5344CB8AC3E}">
        <p14:creationId xmlns:p14="http://schemas.microsoft.com/office/powerpoint/2010/main" val="1696606428"/>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449"/>
            <a:ext cx="9144000" cy="463348"/>
          </a:xfrm>
        </p:spPr>
        <p:txBody>
          <a:bodyPr>
            <a:normAutofit/>
          </a:bodyPr>
          <a:lstStyle/>
          <a:p>
            <a:pPr>
              <a:spcBef>
                <a:spcPts val="0"/>
              </a:spcBef>
            </a:pPr>
            <a:r>
              <a:rPr lang="en-US" sz="3200" b="1" dirty="0">
                <a:latin typeface="Calibri"/>
                <a:cs typeface="Calibri"/>
              </a:rPr>
              <a:t>https://</a:t>
            </a:r>
            <a:r>
              <a:rPr lang="en-US" sz="3200" b="1" dirty="0" err="1">
                <a:latin typeface="Calibri"/>
                <a:cs typeface="Calibri"/>
              </a:rPr>
              <a:t>stedolan.github.io</a:t>
            </a:r>
            <a:r>
              <a:rPr lang="en-US" sz="3200" b="1" dirty="0">
                <a:latin typeface="Calibri"/>
                <a:cs typeface="Calibri"/>
              </a:rPr>
              <a:t>/</a:t>
            </a:r>
            <a:r>
              <a:rPr lang="en-US" sz="3200" b="1" dirty="0" err="1">
                <a:latin typeface="Calibri"/>
                <a:cs typeface="Calibri"/>
              </a:rPr>
              <a:t>jq</a:t>
            </a:r>
            <a:r>
              <a:rPr lang="en-US" sz="3200" b="1" dirty="0">
                <a:latin typeface="Calibri"/>
                <a:cs typeface="Calibri"/>
              </a:rPr>
              <a:t>/</a:t>
            </a:r>
          </a:p>
        </p:txBody>
      </p:sp>
      <p:sp>
        <p:nvSpPr>
          <p:cNvPr id="3" name="Content Placeholder 2"/>
          <p:cNvSpPr>
            <a:spLocks noGrp="1"/>
          </p:cNvSpPr>
          <p:nvPr>
            <p:ph idx="1"/>
          </p:nvPr>
        </p:nvSpPr>
        <p:spPr>
          <a:xfrm>
            <a:off x="205965" y="679339"/>
            <a:ext cx="8753524" cy="5996325"/>
          </a:xfrm>
        </p:spPr>
        <p:txBody>
          <a:bodyPr>
            <a:noAutofit/>
          </a:bodyPr>
          <a:lstStyle/>
          <a:p>
            <a:pPr marL="0" indent="0">
              <a:spcBef>
                <a:spcPts val="0"/>
              </a:spcBef>
              <a:buNone/>
            </a:pPr>
            <a:r>
              <a:rPr lang="mr-IN" sz="1800" dirty="0" smtClean="0">
                <a:latin typeface="Courier New"/>
                <a:cs typeface="Courier New"/>
              </a:rPr>
              <a:t>$ </a:t>
            </a:r>
            <a:r>
              <a:rPr lang="mr-IN" sz="1800" b="1" dirty="0">
                <a:latin typeface="Courier New"/>
                <a:cs typeface="Courier New"/>
              </a:rPr>
              <a:t>nmsgtool -C ch204 -J - -c 1 | jq </a:t>
            </a:r>
            <a:r>
              <a:rPr lang="en-US" sz="1800" b="1" dirty="0" smtClean="0">
                <a:latin typeface="Courier New"/>
                <a:cs typeface="Courier New"/>
              </a:rPr>
              <a:t>'.'</a:t>
            </a:r>
            <a:endParaRPr lang="mr-IN" sz="1800" b="1" dirty="0">
              <a:latin typeface="Courier New"/>
              <a:cs typeface="Courier New"/>
            </a:endParaRPr>
          </a:p>
          <a:p>
            <a:pPr marL="0" indent="0">
              <a:spcBef>
                <a:spcPts val="0"/>
              </a:spcBef>
              <a:buNone/>
            </a:pPr>
            <a:r>
              <a:rPr lang="mr-IN" sz="1800" dirty="0">
                <a:latin typeface="Courier New"/>
                <a:cs typeface="Courier New"/>
              </a:rPr>
              <a:t>{</a:t>
            </a:r>
          </a:p>
          <a:p>
            <a:pPr marL="0" indent="0">
              <a:spcBef>
                <a:spcPts val="0"/>
              </a:spcBef>
              <a:buNone/>
            </a:pPr>
            <a:r>
              <a:rPr lang="mr-IN" sz="1800" dirty="0">
                <a:latin typeface="Courier New"/>
                <a:cs typeface="Courier New"/>
              </a:rPr>
              <a:t>  "time": "2016-10-18 19</a:t>
            </a:r>
            <a:r>
              <a:rPr lang="mr-IN" sz="1800" dirty="0" smtClean="0">
                <a:latin typeface="Courier New"/>
                <a:cs typeface="Courier New"/>
              </a:rPr>
              <a:t>:</a:t>
            </a:r>
            <a:r>
              <a:rPr lang="en-US" sz="1800" dirty="0" smtClean="0">
                <a:latin typeface="Courier New"/>
                <a:cs typeface="Courier New"/>
              </a:rPr>
              <a:t>[partially redacted]</a:t>
            </a:r>
            <a:r>
              <a:rPr lang="mr-IN" sz="1800" dirty="0" smtClean="0">
                <a:latin typeface="Courier New"/>
                <a:cs typeface="Courier New"/>
              </a:rPr>
              <a:t>"</a:t>
            </a:r>
            <a:r>
              <a:rPr lang="mr-IN" sz="1800" dirty="0">
                <a:latin typeface="Courier New"/>
                <a:cs typeface="Courier New"/>
              </a:rPr>
              <a:t>,</a:t>
            </a:r>
          </a:p>
          <a:p>
            <a:pPr marL="0" indent="0">
              <a:spcBef>
                <a:spcPts val="0"/>
              </a:spcBef>
              <a:buNone/>
            </a:pPr>
            <a:r>
              <a:rPr lang="mr-IN" sz="1800" dirty="0">
                <a:latin typeface="Courier New"/>
                <a:cs typeface="Courier New"/>
              </a:rPr>
              <a:t>  "vname": "SIE",</a:t>
            </a:r>
          </a:p>
          <a:p>
            <a:pPr marL="0" indent="0">
              <a:spcBef>
                <a:spcPts val="0"/>
              </a:spcBef>
              <a:buNone/>
            </a:pPr>
            <a:r>
              <a:rPr lang="mr-IN" sz="1800" dirty="0">
                <a:latin typeface="Courier New"/>
                <a:cs typeface="Courier New"/>
              </a:rPr>
              <a:t>  "mname": "dnsdedupe",</a:t>
            </a:r>
          </a:p>
          <a:p>
            <a:pPr marL="0" indent="0">
              <a:spcBef>
                <a:spcPts val="0"/>
              </a:spcBef>
              <a:buNone/>
            </a:pPr>
            <a:r>
              <a:rPr lang="mr-IN" sz="1800" dirty="0">
                <a:latin typeface="Courier New"/>
                <a:cs typeface="Courier New"/>
              </a:rPr>
              <a:t>  "source": </a:t>
            </a:r>
            <a:r>
              <a:rPr lang="mr-IN" sz="1800" dirty="0" smtClean="0">
                <a:latin typeface="Courier New"/>
                <a:cs typeface="Courier New"/>
              </a:rPr>
              <a:t>"</a:t>
            </a:r>
            <a:r>
              <a:rPr lang="en-US" sz="1800" dirty="0" smtClean="0">
                <a:latin typeface="Courier New"/>
                <a:cs typeface="Courier New"/>
              </a:rPr>
              <a:t>[redacted]</a:t>
            </a:r>
            <a:r>
              <a:rPr lang="mr-IN" sz="1800" dirty="0" smtClean="0">
                <a:latin typeface="Courier New"/>
                <a:cs typeface="Courier New"/>
              </a:rPr>
              <a:t>"</a:t>
            </a:r>
            <a:r>
              <a:rPr lang="mr-IN" sz="1800" dirty="0">
                <a:latin typeface="Courier New"/>
                <a:cs typeface="Courier New"/>
              </a:rPr>
              <a:t>,</a:t>
            </a:r>
          </a:p>
          <a:p>
            <a:pPr marL="0" indent="0">
              <a:spcBef>
                <a:spcPts val="0"/>
              </a:spcBef>
              <a:buNone/>
            </a:pPr>
            <a:r>
              <a:rPr lang="mr-IN" sz="1800" dirty="0">
                <a:latin typeface="Courier New"/>
                <a:cs typeface="Courier New"/>
              </a:rPr>
              <a:t>  "message": {</a:t>
            </a:r>
          </a:p>
          <a:p>
            <a:pPr marL="0" indent="0">
              <a:spcBef>
                <a:spcPts val="0"/>
              </a:spcBef>
              <a:buNone/>
            </a:pPr>
            <a:r>
              <a:rPr lang="mr-IN" sz="1800" dirty="0">
                <a:latin typeface="Courier New"/>
                <a:cs typeface="Courier New"/>
              </a:rPr>
              <a:t>    "type": "EXPIRATION",</a:t>
            </a:r>
          </a:p>
          <a:p>
            <a:pPr marL="0" indent="0">
              <a:spcBef>
                <a:spcPts val="0"/>
              </a:spcBef>
              <a:buNone/>
            </a:pPr>
            <a:r>
              <a:rPr lang="mr-IN" sz="1800" dirty="0">
                <a:latin typeface="Courier New"/>
                <a:cs typeface="Courier New"/>
              </a:rPr>
              <a:t>    "count": 9,</a:t>
            </a:r>
          </a:p>
          <a:p>
            <a:pPr marL="0" indent="0">
              <a:spcBef>
                <a:spcPts val="0"/>
              </a:spcBef>
              <a:buNone/>
            </a:pPr>
            <a:r>
              <a:rPr lang="mr-IN" sz="1800" dirty="0">
                <a:latin typeface="Courier New"/>
                <a:cs typeface="Courier New"/>
              </a:rPr>
              <a:t>    "time_first": "2016-10-18 03:29:32",</a:t>
            </a:r>
          </a:p>
          <a:p>
            <a:pPr marL="0" indent="0">
              <a:spcBef>
                <a:spcPts val="0"/>
              </a:spcBef>
              <a:buNone/>
            </a:pPr>
            <a:r>
              <a:rPr lang="mr-IN" sz="1800" dirty="0">
                <a:latin typeface="Courier New"/>
                <a:cs typeface="Courier New"/>
              </a:rPr>
              <a:t>    "time_last": "2016-10-18 13:49:58",</a:t>
            </a:r>
          </a:p>
          <a:p>
            <a:pPr marL="0" indent="0">
              <a:spcBef>
                <a:spcPts val="0"/>
              </a:spcBef>
              <a:buNone/>
            </a:pPr>
            <a:r>
              <a:rPr lang="mr-IN" sz="1800" dirty="0">
                <a:latin typeface="Courier New"/>
                <a:cs typeface="Courier New"/>
              </a:rPr>
              <a:t>    "bailiwick": "cinepolis.com.sv.",</a:t>
            </a:r>
          </a:p>
          <a:p>
            <a:pPr marL="0" indent="0">
              <a:spcBef>
                <a:spcPts val="0"/>
              </a:spcBef>
              <a:buNone/>
            </a:pPr>
            <a:r>
              <a:rPr lang="mr-IN" sz="1800" dirty="0">
                <a:latin typeface="Courier New"/>
                <a:cs typeface="Courier New"/>
              </a:rPr>
              <a:t>    "rrname": "www.cinepolis.com.sv.",</a:t>
            </a:r>
          </a:p>
          <a:p>
            <a:pPr marL="0" indent="0">
              <a:spcBef>
                <a:spcPts val="0"/>
              </a:spcBef>
              <a:buNone/>
            </a:pPr>
            <a:r>
              <a:rPr lang="mr-IN" sz="1800" dirty="0">
                <a:latin typeface="Courier New"/>
                <a:cs typeface="Courier New"/>
              </a:rPr>
              <a:t>    "rrclass": "IN",</a:t>
            </a:r>
          </a:p>
          <a:p>
            <a:pPr marL="0" indent="0">
              <a:spcBef>
                <a:spcPts val="0"/>
              </a:spcBef>
              <a:buNone/>
            </a:pPr>
            <a:r>
              <a:rPr lang="mr-IN" sz="1800" dirty="0">
                <a:latin typeface="Courier New"/>
                <a:cs typeface="Courier New"/>
              </a:rPr>
              <a:t>    "rrtype": "A",</a:t>
            </a:r>
          </a:p>
          <a:p>
            <a:pPr marL="0" indent="0">
              <a:spcBef>
                <a:spcPts val="0"/>
              </a:spcBef>
              <a:buNone/>
            </a:pPr>
            <a:r>
              <a:rPr lang="mr-IN" sz="1800" dirty="0">
                <a:latin typeface="Courier New"/>
                <a:cs typeface="Courier New"/>
              </a:rPr>
              <a:t>    "rrttl": 300,</a:t>
            </a:r>
          </a:p>
          <a:p>
            <a:pPr marL="0" indent="0">
              <a:spcBef>
                <a:spcPts val="0"/>
              </a:spcBef>
              <a:buNone/>
            </a:pPr>
            <a:r>
              <a:rPr lang="mr-IN" sz="1800" dirty="0">
                <a:latin typeface="Courier New"/>
                <a:cs typeface="Courier New"/>
              </a:rPr>
              <a:t>    "rdata": [</a:t>
            </a:r>
          </a:p>
          <a:p>
            <a:pPr marL="0" indent="0">
              <a:spcBef>
                <a:spcPts val="0"/>
              </a:spcBef>
              <a:buNone/>
            </a:pPr>
            <a:r>
              <a:rPr lang="mr-IN" sz="1800" dirty="0">
                <a:latin typeface="Courier New"/>
                <a:cs typeface="Courier New"/>
              </a:rPr>
              <a:t>      "146.20.1.5"</a:t>
            </a:r>
          </a:p>
          <a:p>
            <a:pPr marL="0" indent="0">
              <a:spcBef>
                <a:spcPts val="0"/>
              </a:spcBef>
              <a:buNone/>
            </a:pPr>
            <a:r>
              <a:rPr lang="mr-IN" sz="1800" dirty="0">
                <a:latin typeface="Courier New"/>
                <a:cs typeface="Courier New"/>
              </a:rPr>
              <a:t>    ]</a:t>
            </a:r>
          </a:p>
          <a:p>
            <a:pPr marL="0" indent="0">
              <a:spcBef>
                <a:spcPts val="0"/>
              </a:spcBef>
              <a:buNone/>
            </a:pPr>
            <a:r>
              <a:rPr lang="mr-IN" sz="1800" dirty="0">
                <a:latin typeface="Courier New"/>
                <a:cs typeface="Courier New"/>
              </a:rPr>
              <a:t>  }</a:t>
            </a:r>
          </a:p>
          <a:p>
            <a:pPr marL="0" indent="0">
              <a:spcBef>
                <a:spcPts val="0"/>
              </a:spcBef>
              <a:buNone/>
            </a:pPr>
            <a:r>
              <a:rPr lang="mr-IN" sz="1800" dirty="0">
                <a:latin typeface="Courier New"/>
                <a:cs typeface="Courier New"/>
              </a:rPr>
              <a:t>}</a:t>
            </a:r>
          </a:p>
          <a:p>
            <a:pPr marL="0" indent="0">
              <a:spcBef>
                <a:spcPts val="0"/>
              </a:spcBef>
              <a:buNone/>
            </a:pPr>
            <a:endParaRPr lang="en-US" sz="1800" dirty="0" smtClean="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70</a:t>
            </a:fld>
            <a:endParaRPr lang="en-US" dirty="0"/>
          </a:p>
        </p:txBody>
      </p:sp>
    </p:spTree>
    <p:extLst>
      <p:ext uri="{BB962C8B-B14F-4D97-AF65-F5344CB8AC3E}">
        <p14:creationId xmlns:p14="http://schemas.microsoft.com/office/powerpoint/2010/main" val="2321250098"/>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449"/>
            <a:ext cx="9144000" cy="463348"/>
          </a:xfrm>
        </p:spPr>
        <p:txBody>
          <a:bodyPr>
            <a:normAutofit/>
          </a:bodyPr>
          <a:lstStyle/>
          <a:p>
            <a:pPr>
              <a:spcBef>
                <a:spcPts val="0"/>
              </a:spcBef>
            </a:pPr>
            <a:r>
              <a:rPr lang="en-US" sz="3200" b="1" dirty="0" smtClean="0">
                <a:latin typeface="Calibri"/>
                <a:cs typeface="Calibri"/>
              </a:rPr>
              <a:t>You Can Do A Lot More With </a:t>
            </a:r>
            <a:r>
              <a:rPr lang="en-US" sz="3200" b="1" dirty="0" err="1" smtClean="0">
                <a:latin typeface="Calibri"/>
                <a:cs typeface="Calibri"/>
              </a:rPr>
              <a:t>jq</a:t>
            </a:r>
            <a:endParaRPr lang="en-US" sz="3200" b="1" dirty="0">
              <a:latin typeface="Calibri"/>
              <a:cs typeface="Calibri"/>
            </a:endParaRPr>
          </a:p>
        </p:txBody>
      </p:sp>
      <p:sp>
        <p:nvSpPr>
          <p:cNvPr id="3" name="Content Placeholder 2"/>
          <p:cNvSpPr>
            <a:spLocks noGrp="1"/>
          </p:cNvSpPr>
          <p:nvPr>
            <p:ph idx="1"/>
          </p:nvPr>
        </p:nvSpPr>
        <p:spPr>
          <a:xfrm>
            <a:off x="205965" y="679339"/>
            <a:ext cx="8753524" cy="5996325"/>
          </a:xfrm>
        </p:spPr>
        <p:txBody>
          <a:bodyPr>
            <a:noAutofit/>
          </a:bodyPr>
          <a:lstStyle/>
          <a:p>
            <a:pPr>
              <a:spcBef>
                <a:spcPts val="0"/>
              </a:spcBef>
            </a:pPr>
            <a:r>
              <a:rPr lang="en-US" sz="2400" dirty="0" err="1">
                <a:solidFill>
                  <a:srgbClr val="000000"/>
                </a:solidFill>
                <a:cs typeface="Calibri"/>
              </a:rPr>
              <a:t>jq</a:t>
            </a:r>
            <a:r>
              <a:rPr lang="en-US" sz="2400" dirty="0">
                <a:solidFill>
                  <a:srgbClr val="000000"/>
                </a:solidFill>
                <a:cs typeface="Calibri"/>
              </a:rPr>
              <a:t> is a </a:t>
            </a:r>
            <a:r>
              <a:rPr lang="en-US" sz="2400" dirty="0" smtClean="0">
                <a:solidFill>
                  <a:srgbClr val="000000"/>
                </a:solidFill>
                <a:cs typeface="Calibri"/>
              </a:rPr>
              <a:t>helpful </a:t>
            </a:r>
            <a:r>
              <a:rPr lang="en-US" sz="2400" dirty="0">
                <a:solidFill>
                  <a:srgbClr val="000000"/>
                </a:solidFill>
                <a:cs typeface="Calibri"/>
              </a:rPr>
              <a:t>tool if you're going to be processing large data sets and need to do things like select records based on one value </a:t>
            </a:r>
            <a:r>
              <a:rPr lang="en-US" sz="2400" dirty="0" smtClean="0">
                <a:solidFill>
                  <a:srgbClr val="000000"/>
                </a:solidFill>
                <a:cs typeface="Calibri"/>
              </a:rPr>
              <a:t>while printing other values</a:t>
            </a:r>
            <a:endParaRPr lang="en-US" sz="2400" dirty="0">
              <a:solidFill>
                <a:srgbClr val="000000"/>
              </a:solidFill>
              <a:cs typeface="Calibri"/>
            </a:endParaRPr>
          </a:p>
          <a:p>
            <a:pPr marL="0" indent="0">
              <a:spcBef>
                <a:spcPts val="0"/>
              </a:spcBef>
              <a:buNone/>
            </a:pPr>
            <a:endParaRPr lang="en-US" sz="1800" dirty="0" smtClean="0">
              <a:latin typeface="Courier New"/>
              <a:cs typeface="Courier New"/>
            </a:endParaRPr>
          </a:p>
          <a:p>
            <a:pPr marL="0" indent="0">
              <a:spcBef>
                <a:spcPts val="0"/>
              </a:spcBef>
              <a:buNone/>
            </a:pPr>
            <a:r>
              <a:rPr lang="mr-IN" sz="1800" dirty="0" smtClean="0">
                <a:latin typeface="Courier New"/>
                <a:cs typeface="Courier New"/>
              </a:rPr>
              <a:t>$ </a:t>
            </a:r>
            <a:r>
              <a:rPr lang="en-US" sz="1800" b="1" dirty="0" smtClean="0">
                <a:latin typeface="Courier New"/>
                <a:cs typeface="Courier New"/>
              </a:rPr>
              <a:t>nmsgtool </a:t>
            </a:r>
            <a:r>
              <a:rPr lang="en-US" sz="1800" b="1" dirty="0">
                <a:latin typeface="Courier New"/>
                <a:cs typeface="Courier New"/>
              </a:rPr>
              <a:t>-C ch204 -J - | </a:t>
            </a:r>
            <a:r>
              <a:rPr lang="en-US" sz="1800" b="1" dirty="0" smtClean="0">
                <a:latin typeface="Courier New"/>
                <a:cs typeface="Courier New"/>
              </a:rPr>
              <a:t/>
            </a:r>
            <a:br>
              <a:rPr lang="en-US" sz="1800" b="1" dirty="0" smtClean="0">
                <a:latin typeface="Courier New"/>
                <a:cs typeface="Courier New"/>
              </a:rPr>
            </a:br>
            <a:r>
              <a:rPr lang="en-US" sz="1800" b="1" dirty="0" err="1" smtClean="0">
                <a:latin typeface="Courier New"/>
                <a:cs typeface="Courier New"/>
              </a:rPr>
              <a:t>jq</a:t>
            </a:r>
            <a:r>
              <a:rPr lang="en-US" sz="1800" b="1" dirty="0" smtClean="0">
                <a:latin typeface="Courier New"/>
                <a:cs typeface="Courier New"/>
              </a:rPr>
              <a:t> </a:t>
            </a:r>
            <a:r>
              <a:rPr lang="en-US" sz="1800" b="1" dirty="0">
                <a:latin typeface="Courier New"/>
                <a:cs typeface="Courier New"/>
              </a:rPr>
              <a:t>-r --</a:t>
            </a:r>
            <a:r>
              <a:rPr lang="en-US" sz="1800" b="1" dirty="0" err="1">
                <a:latin typeface="Courier New"/>
                <a:cs typeface="Courier New"/>
              </a:rPr>
              <a:t>unbuffered</a:t>
            </a:r>
            <a:r>
              <a:rPr lang="en-US" sz="1800" b="1" dirty="0">
                <a:latin typeface="Courier New"/>
                <a:cs typeface="Courier New"/>
              </a:rPr>
              <a:t> 'select(.</a:t>
            </a:r>
            <a:r>
              <a:rPr lang="en-US" sz="1800" b="1" dirty="0" err="1">
                <a:latin typeface="Courier New"/>
                <a:cs typeface="Courier New"/>
              </a:rPr>
              <a:t>message.rrtype</a:t>
            </a:r>
            <a:r>
              <a:rPr lang="en-US" sz="1800" b="1" dirty="0">
                <a:latin typeface="Courier New"/>
                <a:cs typeface="Courier New"/>
              </a:rPr>
              <a:t> == "A") | .</a:t>
            </a:r>
            <a:r>
              <a:rPr lang="en-US" sz="1800" b="1" dirty="0" err="1">
                <a:latin typeface="Courier New"/>
                <a:cs typeface="Courier New"/>
              </a:rPr>
              <a:t>message.rrname</a:t>
            </a:r>
            <a:r>
              <a:rPr lang="en-US" sz="1800" b="1" dirty="0">
                <a:latin typeface="Courier New"/>
                <a:cs typeface="Courier New"/>
              </a:rPr>
              <a:t>, .</a:t>
            </a:r>
            <a:r>
              <a:rPr lang="en-US" sz="1800" b="1" dirty="0" err="1">
                <a:latin typeface="Courier New"/>
                <a:cs typeface="Courier New"/>
              </a:rPr>
              <a:t>message.rdata</a:t>
            </a:r>
            <a:r>
              <a:rPr lang="en-US" sz="1800" b="1" dirty="0">
                <a:latin typeface="Courier New"/>
                <a:cs typeface="Courier New"/>
              </a:rPr>
              <a:t> </a:t>
            </a:r>
            <a:r>
              <a:rPr lang="en-US" sz="1800" b="1" dirty="0" smtClean="0">
                <a:latin typeface="Courier New"/>
                <a:cs typeface="Courier New"/>
              </a:rPr>
              <a:t>'</a:t>
            </a:r>
            <a:br>
              <a:rPr lang="en-US" sz="1800" b="1" dirty="0" smtClean="0">
                <a:latin typeface="Courier New"/>
                <a:cs typeface="Courier New"/>
              </a:rPr>
            </a:br>
            <a:endParaRPr lang="en-US" sz="1800" b="1" dirty="0" smtClean="0">
              <a:latin typeface="Courier New"/>
              <a:cs typeface="Courier New"/>
            </a:endParaRPr>
          </a:p>
          <a:p>
            <a:pPr marL="0" indent="0">
              <a:spcBef>
                <a:spcPts val="0"/>
              </a:spcBef>
              <a:buNone/>
            </a:pPr>
            <a:r>
              <a:rPr lang="sk-SK" sz="1800" dirty="0" smtClean="0">
                <a:latin typeface="Courier New"/>
                <a:cs typeface="Courier New"/>
              </a:rPr>
              <a:t>card.utsz.edu.cn</a:t>
            </a:r>
            <a:r>
              <a:rPr lang="sk-SK" sz="1800" dirty="0">
                <a:latin typeface="Courier New"/>
                <a:cs typeface="Courier New"/>
              </a:rPr>
              <a:t>.</a:t>
            </a:r>
          </a:p>
          <a:p>
            <a:pPr marL="0" indent="0">
              <a:spcBef>
                <a:spcPts val="0"/>
              </a:spcBef>
              <a:buNone/>
            </a:pPr>
            <a:r>
              <a:rPr lang="sk-SK" sz="1800" dirty="0">
                <a:latin typeface="Courier New"/>
                <a:cs typeface="Courier New"/>
              </a:rPr>
              <a:t>[</a:t>
            </a:r>
          </a:p>
          <a:p>
            <a:pPr marL="0" indent="0">
              <a:spcBef>
                <a:spcPts val="0"/>
              </a:spcBef>
              <a:buNone/>
            </a:pPr>
            <a:r>
              <a:rPr lang="sk-SK" sz="1800" dirty="0">
                <a:latin typeface="Courier New"/>
                <a:cs typeface="Courier New"/>
              </a:rPr>
              <a:t>  "219.223.212.140"</a:t>
            </a:r>
          </a:p>
          <a:p>
            <a:pPr marL="0" indent="0">
              <a:spcBef>
                <a:spcPts val="0"/>
              </a:spcBef>
              <a:buNone/>
            </a:pPr>
            <a:r>
              <a:rPr lang="sk-SK" sz="1800" dirty="0">
                <a:latin typeface="Courier New"/>
                <a:cs typeface="Courier New"/>
              </a:rPr>
              <a:t>]</a:t>
            </a:r>
          </a:p>
          <a:p>
            <a:pPr marL="0" indent="0">
              <a:spcBef>
                <a:spcPts val="0"/>
              </a:spcBef>
              <a:buNone/>
            </a:pPr>
            <a:r>
              <a:rPr lang="sk-SK" sz="1800" dirty="0">
                <a:latin typeface="Courier New"/>
                <a:cs typeface="Courier New"/>
              </a:rPr>
              <a:t>www.mk882.com.</a:t>
            </a:r>
          </a:p>
          <a:p>
            <a:pPr marL="0" indent="0">
              <a:spcBef>
                <a:spcPts val="0"/>
              </a:spcBef>
              <a:buNone/>
            </a:pPr>
            <a:r>
              <a:rPr lang="sk-SK" sz="1800" dirty="0">
                <a:latin typeface="Courier New"/>
                <a:cs typeface="Courier New"/>
              </a:rPr>
              <a:t>[</a:t>
            </a:r>
          </a:p>
          <a:p>
            <a:pPr marL="0" indent="0">
              <a:spcBef>
                <a:spcPts val="0"/>
              </a:spcBef>
              <a:buNone/>
            </a:pPr>
            <a:r>
              <a:rPr lang="sk-SK" sz="1800" dirty="0">
                <a:latin typeface="Courier New"/>
                <a:cs typeface="Courier New"/>
              </a:rPr>
              <a:t>  "121.42.139.85"</a:t>
            </a:r>
          </a:p>
          <a:p>
            <a:pPr marL="0" indent="0">
              <a:spcBef>
                <a:spcPts val="0"/>
              </a:spcBef>
              <a:buNone/>
            </a:pPr>
            <a:r>
              <a:rPr lang="sk-SK" sz="1800" dirty="0">
                <a:latin typeface="Courier New"/>
                <a:cs typeface="Courier New"/>
              </a:rPr>
              <a:t>]</a:t>
            </a:r>
          </a:p>
          <a:p>
            <a:pPr marL="0" indent="0">
              <a:spcBef>
                <a:spcPts val="0"/>
              </a:spcBef>
              <a:buNone/>
            </a:pPr>
            <a:r>
              <a:rPr lang="sk-SK" sz="1800" dirty="0">
                <a:latin typeface="Courier New"/>
                <a:cs typeface="Courier New"/>
              </a:rPr>
              <a:t>www.delovie.ru.</a:t>
            </a:r>
          </a:p>
          <a:p>
            <a:pPr marL="0" indent="0">
              <a:spcBef>
                <a:spcPts val="0"/>
              </a:spcBef>
              <a:buNone/>
            </a:pPr>
            <a:r>
              <a:rPr lang="sk-SK" sz="1800" dirty="0">
                <a:latin typeface="Courier New"/>
                <a:cs typeface="Courier New"/>
              </a:rPr>
              <a:t>[</a:t>
            </a:r>
          </a:p>
          <a:p>
            <a:pPr marL="0" indent="0">
              <a:spcBef>
                <a:spcPts val="0"/>
              </a:spcBef>
              <a:buNone/>
            </a:pPr>
            <a:r>
              <a:rPr lang="sk-SK" sz="1800" dirty="0">
                <a:latin typeface="Courier New"/>
                <a:cs typeface="Courier New"/>
              </a:rPr>
              <a:t>  "91.217.9.160"</a:t>
            </a:r>
          </a:p>
          <a:p>
            <a:pPr marL="0" indent="0">
              <a:spcBef>
                <a:spcPts val="0"/>
              </a:spcBef>
              <a:buNone/>
            </a:pPr>
            <a:r>
              <a:rPr lang="sk-SK" sz="1800" dirty="0" smtClean="0">
                <a:latin typeface="Courier New"/>
                <a:cs typeface="Courier New"/>
              </a:rPr>
              <a:t>]</a:t>
            </a:r>
          </a:p>
          <a:p>
            <a:pPr marL="0" indent="0">
              <a:spcBef>
                <a:spcPts val="0"/>
              </a:spcBef>
              <a:buNone/>
            </a:pPr>
            <a:endParaRPr lang="en-US" sz="1800" dirty="0" smtClean="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71</a:t>
            </a:fld>
            <a:endParaRPr lang="en-US" dirty="0"/>
          </a:p>
        </p:txBody>
      </p:sp>
    </p:spTree>
    <p:extLst>
      <p:ext uri="{BB962C8B-B14F-4D97-AF65-F5344CB8AC3E}">
        <p14:creationId xmlns:p14="http://schemas.microsoft.com/office/powerpoint/2010/main" val="310628760"/>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449"/>
            <a:ext cx="9144000" cy="463348"/>
          </a:xfrm>
        </p:spPr>
        <p:txBody>
          <a:bodyPr>
            <a:normAutofit/>
          </a:bodyPr>
          <a:lstStyle/>
          <a:p>
            <a:pPr>
              <a:spcBef>
                <a:spcPts val="0"/>
              </a:spcBef>
            </a:pPr>
            <a:r>
              <a:rPr lang="en-US" sz="3200" b="1" dirty="0" smtClean="0">
                <a:latin typeface="Calibri"/>
                <a:cs typeface="Calibri"/>
              </a:rPr>
              <a:t>So How Do I Actually Block Bad Stuff?</a:t>
            </a:r>
            <a:endParaRPr lang="en-US" sz="3200" b="1" dirty="0">
              <a:latin typeface="Calibri"/>
              <a:cs typeface="Calibri"/>
            </a:endParaRPr>
          </a:p>
        </p:txBody>
      </p:sp>
      <p:sp>
        <p:nvSpPr>
          <p:cNvPr id="3" name="Content Placeholder 2"/>
          <p:cNvSpPr>
            <a:spLocks noGrp="1"/>
          </p:cNvSpPr>
          <p:nvPr>
            <p:ph idx="1"/>
          </p:nvPr>
        </p:nvSpPr>
        <p:spPr>
          <a:xfrm>
            <a:off x="205965" y="679339"/>
            <a:ext cx="8753524" cy="5996325"/>
          </a:xfrm>
        </p:spPr>
        <p:txBody>
          <a:bodyPr>
            <a:noAutofit/>
          </a:bodyPr>
          <a:lstStyle/>
          <a:p>
            <a:pPr>
              <a:spcBef>
                <a:spcPts val="0"/>
              </a:spcBef>
            </a:pPr>
            <a:r>
              <a:rPr lang="en-US" sz="2400" dirty="0" smtClean="0">
                <a:solidFill>
                  <a:srgbClr val="000000"/>
                </a:solidFill>
                <a:cs typeface="Calibri"/>
              </a:rPr>
              <a:t>At least in Farsight's case, we provide data that consists of objective facts, </a:t>
            </a:r>
            <a:r>
              <a:rPr lang="en-US" sz="2400" b="1" dirty="0" smtClean="0">
                <a:solidFill>
                  <a:srgbClr val="000000"/>
                </a:solidFill>
                <a:cs typeface="Calibri"/>
              </a:rPr>
              <a:t>not opinions.</a:t>
            </a:r>
          </a:p>
          <a:p>
            <a:pPr>
              <a:spcBef>
                <a:spcPts val="0"/>
              </a:spcBef>
            </a:pPr>
            <a:endParaRPr lang="en-US" sz="2400" dirty="0">
              <a:solidFill>
                <a:srgbClr val="000000"/>
              </a:solidFill>
              <a:cs typeface="Calibri"/>
            </a:endParaRPr>
          </a:p>
          <a:p>
            <a:pPr>
              <a:spcBef>
                <a:spcPts val="0"/>
              </a:spcBef>
            </a:pPr>
            <a:r>
              <a:rPr lang="en-US" sz="2400" dirty="0" smtClean="0">
                <a:solidFill>
                  <a:srgbClr val="000000"/>
                </a:solidFill>
                <a:cs typeface="Calibri"/>
              </a:rPr>
              <a:t>As a result, we don't claim to be able to tell you if an IP address or domain name is "good" or "bad."</a:t>
            </a:r>
            <a:endParaRPr lang="en-US" sz="2400" dirty="0" smtClean="0">
              <a:solidFill>
                <a:srgbClr val="000000"/>
              </a:solidFill>
              <a:latin typeface="Calibri"/>
              <a:cs typeface="Calibri"/>
            </a:endParaRPr>
          </a:p>
          <a:p>
            <a:pPr>
              <a:spcBef>
                <a:spcPts val="0"/>
              </a:spcBef>
            </a:pPr>
            <a:endParaRPr lang="en-US" sz="2400" dirty="0">
              <a:solidFill>
                <a:srgbClr val="000000"/>
              </a:solidFill>
              <a:latin typeface="Calibri"/>
              <a:cs typeface="Calibri"/>
            </a:endParaRPr>
          </a:p>
          <a:p>
            <a:pPr>
              <a:spcBef>
                <a:spcPts val="0"/>
              </a:spcBef>
            </a:pPr>
            <a:r>
              <a:rPr lang="sk-SK" sz="2400" dirty="0" smtClean="0">
                <a:latin typeface="Calibri"/>
                <a:cs typeface="Calibri"/>
              </a:rPr>
              <a:t>In that respect, we're like a GeoIP provider: GeoIP providers just give you a city name or (latitude, longitude), they </a:t>
            </a:r>
            <a:r>
              <a:rPr lang="sk-SK" sz="2400" b="1" dirty="0" smtClean="0">
                <a:latin typeface="Calibri"/>
                <a:cs typeface="Calibri"/>
              </a:rPr>
              <a:t>don't</a:t>
            </a:r>
            <a:r>
              <a:rPr lang="sk-SK" sz="2400" dirty="0" smtClean="0">
                <a:latin typeface="Calibri"/>
                <a:cs typeface="Calibri"/>
              </a:rPr>
              <a:t> say </a:t>
            </a:r>
            <a:br>
              <a:rPr lang="sk-SK" sz="2400" dirty="0" smtClean="0">
                <a:latin typeface="Calibri"/>
                <a:cs typeface="Calibri"/>
              </a:rPr>
            </a:br>
            <a:r>
              <a:rPr lang="sk-SK" sz="2400" dirty="0" smtClean="0">
                <a:latin typeface="Calibri"/>
                <a:cs typeface="Calibri"/>
              </a:rPr>
              <a:t>"this is a good city name or this is a bad (latitude, longitude)"</a:t>
            </a:r>
            <a:endParaRPr lang="en-US" sz="2400" dirty="0">
              <a:latin typeface="Calibri"/>
              <a:cs typeface="Calibri"/>
            </a:endParaRPr>
          </a:p>
          <a:p>
            <a:pPr>
              <a:spcBef>
                <a:spcPts val="0"/>
              </a:spcBef>
            </a:pPr>
            <a:endParaRPr lang="en-US" sz="2400" dirty="0" smtClean="0">
              <a:latin typeface="Calibri"/>
              <a:cs typeface="Calibri"/>
            </a:endParaRPr>
          </a:p>
          <a:p>
            <a:pPr>
              <a:spcBef>
                <a:spcPts val="0"/>
              </a:spcBef>
            </a:pPr>
            <a:r>
              <a:rPr lang="en-US" sz="2400" b="1" dirty="0" smtClean="0">
                <a:latin typeface="Calibri"/>
                <a:cs typeface="Calibri"/>
              </a:rPr>
              <a:t>You,</a:t>
            </a:r>
            <a:r>
              <a:rPr lang="en-US" sz="2400" dirty="0" smtClean="0">
                <a:latin typeface="Calibri"/>
                <a:cs typeface="Calibri"/>
              </a:rPr>
              <a:t> however, are free to apply rules of your own-choosing to the data you get form any provider.</a:t>
            </a:r>
            <a:endParaRPr lang="sk-SK" sz="2400" dirty="0" smtClean="0">
              <a:latin typeface="Calibri"/>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72</a:t>
            </a:fld>
            <a:endParaRPr lang="en-US" dirty="0"/>
          </a:p>
        </p:txBody>
      </p:sp>
    </p:spTree>
    <p:extLst>
      <p:ext uri="{BB962C8B-B14F-4D97-AF65-F5344CB8AC3E}">
        <p14:creationId xmlns:p14="http://schemas.microsoft.com/office/powerpoint/2010/main" val="3279105795"/>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449"/>
            <a:ext cx="9144000" cy="463348"/>
          </a:xfrm>
        </p:spPr>
        <p:txBody>
          <a:bodyPr>
            <a:normAutofit/>
          </a:bodyPr>
          <a:lstStyle/>
          <a:p>
            <a:pPr>
              <a:spcBef>
                <a:spcPts val="0"/>
              </a:spcBef>
            </a:pPr>
            <a:r>
              <a:rPr lang="en-US" sz="3200" b="1" dirty="0" smtClean="0">
                <a:latin typeface="Calibri"/>
                <a:cs typeface="Calibri"/>
              </a:rPr>
              <a:t>Implementing Your Own Determinations</a:t>
            </a:r>
            <a:endParaRPr lang="en-US" sz="3200" b="1" dirty="0">
              <a:latin typeface="Calibri"/>
              <a:cs typeface="Calibri"/>
            </a:endParaRPr>
          </a:p>
        </p:txBody>
      </p:sp>
      <p:sp>
        <p:nvSpPr>
          <p:cNvPr id="3" name="Content Placeholder 2"/>
          <p:cNvSpPr>
            <a:spLocks noGrp="1"/>
          </p:cNvSpPr>
          <p:nvPr>
            <p:ph idx="1"/>
          </p:nvPr>
        </p:nvSpPr>
        <p:spPr>
          <a:xfrm>
            <a:off x="205965" y="679339"/>
            <a:ext cx="8753524" cy="5996325"/>
          </a:xfrm>
        </p:spPr>
        <p:txBody>
          <a:bodyPr>
            <a:noAutofit/>
          </a:bodyPr>
          <a:lstStyle/>
          <a:p>
            <a:pPr>
              <a:spcBef>
                <a:spcPts val="0"/>
              </a:spcBef>
            </a:pPr>
            <a:r>
              <a:rPr lang="en-US" sz="2400" dirty="0" smtClean="0">
                <a:solidFill>
                  <a:srgbClr val="000000"/>
                </a:solidFill>
                <a:cs typeface="Calibri"/>
              </a:rPr>
              <a:t>Once you have determined that there may be domains you'd like your users not to visit (for whatever reason), you need a mechanism to actually block that access.</a:t>
            </a:r>
          </a:p>
          <a:p>
            <a:pPr>
              <a:spcBef>
                <a:spcPts val="0"/>
              </a:spcBef>
            </a:pPr>
            <a:endParaRPr lang="en-US" sz="2400" dirty="0">
              <a:solidFill>
                <a:srgbClr val="000000"/>
              </a:solidFill>
              <a:latin typeface="Calibri"/>
              <a:cs typeface="Calibri"/>
            </a:endParaRPr>
          </a:p>
          <a:p>
            <a:pPr>
              <a:spcBef>
                <a:spcPts val="0"/>
              </a:spcBef>
            </a:pPr>
            <a:r>
              <a:rPr lang="en-US" sz="2400" dirty="0" smtClean="0">
                <a:solidFill>
                  <a:srgbClr val="000000"/>
                </a:solidFill>
                <a:latin typeface="Calibri"/>
                <a:cs typeface="Calibri"/>
              </a:rPr>
              <a:t>We suggest you consider using RPZ, "Response </a:t>
            </a:r>
            <a:r>
              <a:rPr lang="en-US" sz="2400" dirty="0">
                <a:solidFill>
                  <a:srgbClr val="000000"/>
                </a:solidFill>
                <a:cs typeface="Calibri"/>
              </a:rPr>
              <a:t>Policy Zones,"</a:t>
            </a:r>
            <a:br>
              <a:rPr lang="en-US" sz="2400" dirty="0">
                <a:solidFill>
                  <a:srgbClr val="000000"/>
                </a:solidFill>
                <a:cs typeface="Calibri"/>
              </a:rPr>
            </a:br>
            <a:r>
              <a:rPr lang="en-US" sz="2400" dirty="0">
                <a:solidFill>
                  <a:srgbClr val="000000"/>
                </a:solidFill>
                <a:cs typeface="Calibri"/>
              </a:rPr>
              <a:t>see https://</a:t>
            </a:r>
            <a:r>
              <a:rPr lang="en-US" sz="2400" dirty="0" err="1">
                <a:solidFill>
                  <a:srgbClr val="000000"/>
                </a:solidFill>
                <a:cs typeface="Calibri"/>
              </a:rPr>
              <a:t>dnsrpz.info</a:t>
            </a:r>
            <a:r>
              <a:rPr lang="en-US" sz="2400" dirty="0" smtClean="0">
                <a:solidFill>
                  <a:srgbClr val="000000"/>
                </a:solidFill>
                <a:cs typeface="Calibri"/>
              </a:rPr>
              <a:t>/</a:t>
            </a:r>
          </a:p>
          <a:p>
            <a:pPr>
              <a:spcBef>
                <a:spcPts val="0"/>
              </a:spcBef>
            </a:pPr>
            <a:endParaRPr lang="en-US" sz="2400" dirty="0">
              <a:solidFill>
                <a:srgbClr val="000000"/>
              </a:solidFill>
              <a:cs typeface="Calibri"/>
            </a:endParaRPr>
          </a:p>
          <a:p>
            <a:pPr>
              <a:spcBef>
                <a:spcPts val="0"/>
              </a:spcBef>
            </a:pPr>
            <a:r>
              <a:rPr lang="en-US" sz="2400" dirty="0" smtClean="0">
                <a:solidFill>
                  <a:srgbClr val="000000"/>
                </a:solidFill>
                <a:cs typeface="Calibri"/>
              </a:rPr>
              <a:t>Basically, RPZ let's you locally override the way a domain name normally resolves. For example, you could use RPZ to make known phishing domains not resolve (you could make them return NXDOMAIN or some other non-zero </a:t>
            </a:r>
            <a:r>
              <a:rPr lang="en-US" sz="2400" dirty="0" err="1" smtClean="0">
                <a:solidFill>
                  <a:srgbClr val="000000"/>
                </a:solidFill>
                <a:cs typeface="Calibri"/>
              </a:rPr>
              <a:t>RCode</a:t>
            </a:r>
            <a:r>
              <a:rPr lang="en-US" sz="2400" dirty="0" smtClean="0">
                <a:solidFill>
                  <a:srgbClr val="000000"/>
                </a:solidFill>
                <a:cs typeface="Calibri"/>
              </a:rPr>
              <a:t>)</a:t>
            </a:r>
            <a:endParaRPr lang="en-US" sz="2400" dirty="0">
              <a:solidFill>
                <a:srgbClr val="000000"/>
              </a:solidFill>
              <a:cs typeface="Calibri"/>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73</a:t>
            </a:fld>
            <a:endParaRPr lang="en-US" dirty="0"/>
          </a:p>
        </p:txBody>
      </p:sp>
    </p:spTree>
    <p:extLst>
      <p:ext uri="{BB962C8B-B14F-4D97-AF65-F5344CB8AC3E}">
        <p14:creationId xmlns:p14="http://schemas.microsoft.com/office/powerpoint/2010/main" val="732779654"/>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63471"/>
            <a:ext cx="7772400" cy="1470025"/>
          </a:xfrm>
        </p:spPr>
        <p:txBody>
          <a:bodyPr>
            <a:normAutofit/>
          </a:bodyPr>
          <a:lstStyle/>
          <a:p>
            <a:pPr algn="l"/>
            <a:r>
              <a:rPr lang="en-US" sz="3200" b="1" dirty="0" smtClean="0"/>
              <a:t>VI. Conclusion</a:t>
            </a:r>
            <a:endParaRPr lang="en-US" sz="3200" b="1" dirty="0"/>
          </a:p>
        </p:txBody>
      </p:sp>
    </p:spTree>
    <p:extLst>
      <p:ext uri="{BB962C8B-B14F-4D97-AF65-F5344CB8AC3E}">
        <p14:creationId xmlns:p14="http://schemas.microsoft.com/office/powerpoint/2010/main" val="622939135"/>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463348"/>
          </a:xfrm>
        </p:spPr>
        <p:txBody>
          <a:bodyPr>
            <a:normAutofit/>
          </a:bodyPr>
          <a:lstStyle/>
          <a:p>
            <a:r>
              <a:rPr lang="en-US" sz="3200" b="1" dirty="0" smtClean="0"/>
              <a:t>Take </a:t>
            </a:r>
            <a:r>
              <a:rPr lang="en-US" sz="3200" b="1" dirty="0" err="1" smtClean="0"/>
              <a:t>Aways</a:t>
            </a:r>
            <a:endParaRPr lang="en-US" sz="3200" b="1" dirty="0"/>
          </a:p>
        </p:txBody>
      </p:sp>
      <p:sp>
        <p:nvSpPr>
          <p:cNvPr id="3" name="Content Placeholder 2"/>
          <p:cNvSpPr>
            <a:spLocks noGrp="1"/>
          </p:cNvSpPr>
          <p:nvPr>
            <p:ph idx="1"/>
          </p:nvPr>
        </p:nvSpPr>
        <p:spPr>
          <a:xfrm>
            <a:off x="205965" y="840894"/>
            <a:ext cx="8753524" cy="5834770"/>
          </a:xfrm>
        </p:spPr>
        <p:txBody>
          <a:bodyPr>
            <a:noAutofit/>
          </a:bodyPr>
          <a:lstStyle/>
          <a:p>
            <a:pPr>
              <a:spcBef>
                <a:spcPts val="0"/>
              </a:spcBef>
            </a:pPr>
            <a:r>
              <a:rPr lang="en-US" sz="2400" dirty="0" smtClean="0">
                <a:cs typeface="Calibri"/>
              </a:rPr>
              <a:t>You've now had a quick introduction to thinking about "batch vs. flow" approaches to analyzing security data, and the challenges </a:t>
            </a:r>
            <a:br>
              <a:rPr lang="en-US" sz="2400" dirty="0" smtClean="0">
                <a:cs typeface="Calibri"/>
              </a:rPr>
            </a:br>
            <a:r>
              <a:rPr lang="en-US" sz="2400" dirty="0" smtClean="0">
                <a:cs typeface="Calibri"/>
              </a:rPr>
              <a:t>each approach can have.</a:t>
            </a:r>
          </a:p>
          <a:p>
            <a:pPr>
              <a:spcBef>
                <a:spcPts val="0"/>
              </a:spcBef>
            </a:pPr>
            <a:endParaRPr lang="en-US" sz="2400" dirty="0" smtClean="0">
              <a:cs typeface="Calibri"/>
            </a:endParaRPr>
          </a:p>
          <a:p>
            <a:pPr>
              <a:spcBef>
                <a:spcPts val="0"/>
              </a:spcBef>
            </a:pPr>
            <a:r>
              <a:rPr lang="en-US" sz="2400" dirty="0" smtClean="0">
                <a:cs typeface="Calibri"/>
              </a:rPr>
              <a:t>You've learned a bit about data available to researchers from the Security Information Exchange (SIE)</a:t>
            </a:r>
          </a:p>
          <a:p>
            <a:pPr>
              <a:spcBef>
                <a:spcPts val="0"/>
              </a:spcBef>
            </a:pPr>
            <a:endParaRPr lang="en-US" sz="2400" dirty="0">
              <a:cs typeface="Calibri"/>
            </a:endParaRPr>
          </a:p>
          <a:p>
            <a:pPr>
              <a:spcBef>
                <a:spcPts val="0"/>
              </a:spcBef>
            </a:pPr>
            <a:r>
              <a:rPr lang="en-US" sz="2400" dirty="0" smtClean="0">
                <a:cs typeface="Calibri"/>
              </a:rPr>
              <a:t>You've seen an example of how you can practically visualize flow data</a:t>
            </a:r>
          </a:p>
          <a:p>
            <a:pPr>
              <a:spcBef>
                <a:spcPts val="0"/>
              </a:spcBef>
            </a:pPr>
            <a:endParaRPr lang="en-US" sz="2400" dirty="0">
              <a:cs typeface="Calibri"/>
            </a:endParaRPr>
          </a:p>
          <a:p>
            <a:pPr>
              <a:spcBef>
                <a:spcPts val="0"/>
              </a:spcBef>
            </a:pPr>
            <a:r>
              <a:rPr lang="en-US" sz="2400" dirty="0" smtClean="0">
                <a:cs typeface="Calibri"/>
              </a:rPr>
              <a:t>Interested in potentially contributing data to SIE, or getting data from SIE for academic research use? Drop me a note at</a:t>
            </a:r>
            <a:br>
              <a:rPr lang="en-US" sz="2400" dirty="0" smtClean="0">
                <a:cs typeface="Calibri"/>
              </a:rPr>
            </a:br>
            <a:r>
              <a:rPr lang="en-US" sz="2400" dirty="0" err="1" smtClean="0">
                <a:cs typeface="Calibri"/>
              </a:rPr>
              <a:t>stsauver@fsi.io</a:t>
            </a:r>
            <a:endParaRPr lang="en-US" sz="2400" dirty="0" smtClean="0">
              <a:cs typeface="Calibri"/>
            </a:endParaRPr>
          </a:p>
          <a:p>
            <a:pPr>
              <a:spcBef>
                <a:spcPts val="0"/>
              </a:spcBef>
            </a:pPr>
            <a:endParaRPr lang="en-US" sz="2400" dirty="0">
              <a:cs typeface="Calibri"/>
            </a:endParaRPr>
          </a:p>
          <a:p>
            <a:pPr>
              <a:spcBef>
                <a:spcPts val="0"/>
              </a:spcBef>
            </a:pPr>
            <a:r>
              <a:rPr lang="en-US" sz="2400" dirty="0" smtClean="0">
                <a:cs typeface="Calibri"/>
              </a:rPr>
              <a:t>Thanks for the chance to talk! Are there any questions?</a:t>
            </a:r>
          </a:p>
        </p:txBody>
      </p:sp>
      <p:sp>
        <p:nvSpPr>
          <p:cNvPr id="4" name="Slide Number Placeholder 3"/>
          <p:cNvSpPr>
            <a:spLocks noGrp="1"/>
          </p:cNvSpPr>
          <p:nvPr>
            <p:ph type="sldNum" sz="quarter" idx="12"/>
          </p:nvPr>
        </p:nvSpPr>
        <p:spPr/>
        <p:txBody>
          <a:bodyPr/>
          <a:lstStyle/>
          <a:p>
            <a:fld id="{44635781-039F-F445-AEE5-B784B11AE184}" type="slidenum">
              <a:rPr lang="en-US" smtClean="0"/>
              <a:t>75</a:t>
            </a:fld>
            <a:endParaRPr lang="en-US" dirty="0"/>
          </a:p>
        </p:txBody>
      </p:sp>
    </p:spTree>
    <p:extLst>
      <p:ext uri="{BB962C8B-B14F-4D97-AF65-F5344CB8AC3E}">
        <p14:creationId xmlns:p14="http://schemas.microsoft.com/office/powerpoint/2010/main" val="1570960380"/>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63471"/>
            <a:ext cx="7772400" cy="1470025"/>
          </a:xfrm>
        </p:spPr>
        <p:txBody>
          <a:bodyPr>
            <a:normAutofit/>
          </a:bodyPr>
          <a:lstStyle/>
          <a:p>
            <a:pPr algn="l"/>
            <a:r>
              <a:rPr lang="en-US" sz="3200" b="1" dirty="0" smtClean="0"/>
              <a:t>Appendix 1. Source code for </a:t>
            </a:r>
            <a:r>
              <a:rPr lang="en-US" sz="3200" b="1" dirty="0"/>
              <a:t>sfml-test-4.cpp </a:t>
            </a:r>
            <a:r>
              <a:rPr lang="en-US" sz="3200" b="1" dirty="0" smtClean="0"/>
              <a:t> </a:t>
            </a:r>
            <a:endParaRPr lang="en-US" sz="3200" b="1" dirty="0"/>
          </a:p>
        </p:txBody>
      </p:sp>
    </p:spTree>
    <p:extLst>
      <p:ext uri="{BB962C8B-B14F-4D97-AF65-F5344CB8AC3E}">
        <p14:creationId xmlns:p14="http://schemas.microsoft.com/office/powerpoint/2010/main" val="77450152"/>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65" y="257416"/>
            <a:ext cx="8753524" cy="6418247"/>
          </a:xfrm>
        </p:spPr>
        <p:txBody>
          <a:bodyPr>
            <a:noAutofit/>
          </a:bodyPr>
          <a:lstStyle/>
          <a:p>
            <a:pPr marL="0" indent="0">
              <a:spcBef>
                <a:spcPts val="0"/>
              </a:spcBef>
              <a:buNone/>
            </a:pPr>
            <a:r>
              <a:rPr lang="en-US" sz="900" dirty="0">
                <a:latin typeface="Courier New"/>
                <a:cs typeface="Courier New"/>
              </a:rPr>
              <a:t>#include &lt;</a:t>
            </a:r>
            <a:r>
              <a:rPr lang="en-US" sz="900" dirty="0" err="1">
                <a:latin typeface="Courier New"/>
                <a:cs typeface="Courier New"/>
              </a:rPr>
              <a:t>cmath</a:t>
            </a:r>
            <a:r>
              <a:rPr lang="en-US" sz="900" dirty="0">
                <a:latin typeface="Courier New"/>
                <a:cs typeface="Courier New"/>
              </a:rPr>
              <a:t>&gt;</a:t>
            </a:r>
          </a:p>
          <a:p>
            <a:pPr marL="0" indent="0">
              <a:spcBef>
                <a:spcPts val="0"/>
              </a:spcBef>
              <a:buNone/>
            </a:pPr>
            <a:r>
              <a:rPr lang="en-US" sz="900" dirty="0">
                <a:latin typeface="Courier New"/>
                <a:cs typeface="Courier New"/>
              </a:rPr>
              <a:t>#include &lt;SFML/</a:t>
            </a:r>
            <a:r>
              <a:rPr lang="en-US" sz="900" dirty="0" err="1">
                <a:latin typeface="Courier New"/>
                <a:cs typeface="Courier New"/>
              </a:rPr>
              <a:t>Graphics.hpp</a:t>
            </a:r>
            <a:r>
              <a:rPr lang="en-US" sz="900" dirty="0">
                <a:latin typeface="Courier New"/>
                <a:cs typeface="Courier New"/>
              </a:rPr>
              <a:t>&gt;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a:t>
            </a:r>
          </a:p>
          <a:p>
            <a:pPr marL="0" indent="0">
              <a:spcBef>
                <a:spcPts val="0"/>
              </a:spcBef>
              <a:buNone/>
            </a:pPr>
            <a:r>
              <a:rPr lang="en-US" sz="900" dirty="0">
                <a:latin typeface="Courier New"/>
                <a:cs typeface="Courier New"/>
              </a:rPr>
              <a:t>following </a:t>
            </a:r>
            <a:r>
              <a:rPr lang="en-US" sz="900" dirty="0" err="1">
                <a:latin typeface="Courier New"/>
                <a:cs typeface="Courier New"/>
              </a:rPr>
              <a:t>hsv_to_rsb</a:t>
            </a:r>
            <a:r>
              <a:rPr lang="en-US" sz="900" dirty="0">
                <a:latin typeface="Courier New"/>
                <a:cs typeface="Courier New"/>
              </a:rPr>
              <a:t> code adapted from a comment near the bottom </a:t>
            </a:r>
            <a:r>
              <a:rPr lang="en-US" sz="900" dirty="0" smtClean="0">
                <a:latin typeface="Courier New"/>
                <a:cs typeface="Courier New"/>
              </a:rPr>
              <a:t>of </a:t>
            </a:r>
          </a:p>
          <a:p>
            <a:pPr marL="0" indent="0">
              <a:spcBef>
                <a:spcPts val="0"/>
              </a:spcBef>
              <a:buNone/>
            </a:pPr>
            <a:r>
              <a:rPr lang="en-US" sz="900" dirty="0" smtClean="0">
                <a:latin typeface="Courier New"/>
                <a:cs typeface="Courier New"/>
              </a:rPr>
              <a:t>http</a:t>
            </a:r>
            <a:r>
              <a:rPr lang="en-US" sz="900" dirty="0">
                <a:latin typeface="Courier New"/>
                <a:cs typeface="Courier New"/>
              </a:rPr>
              <a:t>://</a:t>
            </a:r>
            <a:r>
              <a:rPr lang="en-US" sz="900" dirty="0" err="1">
                <a:latin typeface="Courier New"/>
                <a:cs typeface="Courier New"/>
              </a:rPr>
              <a:t>stackoverflow.com</a:t>
            </a:r>
            <a:r>
              <a:rPr lang="en-US" sz="900" dirty="0">
                <a:latin typeface="Courier New"/>
                <a:cs typeface="Courier New"/>
              </a:rPr>
              <a:t>/questions/3018313/algorithm-to-convert-rgb-to-hsv-and-hsv-to-rgb-in-range-0-255-for-</a:t>
            </a:r>
            <a:r>
              <a:rPr lang="en-US" sz="900" dirty="0" smtClean="0">
                <a:latin typeface="Courier New"/>
                <a:cs typeface="Courier New"/>
              </a:rPr>
              <a:t>both *</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float clip(float n, float lower, float upper) {</a:t>
            </a:r>
          </a:p>
          <a:p>
            <a:pPr marL="0" indent="0">
              <a:spcBef>
                <a:spcPts val="0"/>
              </a:spcBef>
              <a:buNone/>
            </a:pPr>
            <a:r>
              <a:rPr lang="en-US" sz="900" dirty="0">
                <a:latin typeface="Courier New"/>
                <a:cs typeface="Courier New"/>
              </a:rPr>
              <a:t>  return </a:t>
            </a:r>
            <a:r>
              <a:rPr lang="en-US" sz="900" dirty="0" err="1">
                <a:latin typeface="Courier New"/>
                <a:cs typeface="Courier New"/>
              </a:rPr>
              <a:t>std</a:t>
            </a:r>
            <a:r>
              <a:rPr lang="en-US" sz="900" dirty="0">
                <a:latin typeface="Courier New"/>
                <a:cs typeface="Courier New"/>
              </a:rPr>
              <a:t>::max(lower, </a:t>
            </a:r>
            <a:r>
              <a:rPr lang="en-US" sz="900" dirty="0" err="1">
                <a:latin typeface="Courier New"/>
                <a:cs typeface="Courier New"/>
              </a:rPr>
              <a:t>std</a:t>
            </a:r>
            <a:r>
              <a:rPr lang="en-US" sz="900" dirty="0">
                <a:latin typeface="Courier New"/>
                <a:cs typeface="Courier New"/>
              </a:rPr>
              <a:t>::min(n, upper));</a:t>
            </a:r>
          </a:p>
          <a:p>
            <a:pPr marL="0" indent="0">
              <a:spcBef>
                <a:spcPts val="0"/>
              </a:spcBef>
              <a:buNone/>
            </a:pP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void </a:t>
            </a:r>
            <a:r>
              <a:rPr lang="en-US" sz="900" dirty="0" err="1">
                <a:latin typeface="Courier New"/>
                <a:cs typeface="Courier New"/>
              </a:rPr>
              <a:t>hsv_to_rgb</a:t>
            </a:r>
            <a:r>
              <a:rPr lang="en-US" sz="900" dirty="0">
                <a:latin typeface="Courier New"/>
                <a:cs typeface="Courier New"/>
              </a:rPr>
              <a:t> (float h, float s, float v, </a:t>
            </a: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r_r</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r_g</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r_b</a:t>
            </a:r>
            <a:r>
              <a:rPr lang="en-US" sz="900" dirty="0">
                <a:latin typeface="Courier New"/>
                <a:cs typeface="Courier New"/>
              </a:rPr>
              <a:t>) {</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if (h &gt; 360)</a:t>
            </a:r>
          </a:p>
          <a:p>
            <a:pPr marL="0" indent="0">
              <a:spcBef>
                <a:spcPts val="0"/>
              </a:spcBef>
              <a:buNone/>
            </a:pPr>
            <a:r>
              <a:rPr lang="en-US" sz="900" dirty="0">
                <a:latin typeface="Courier New"/>
                <a:cs typeface="Courier New"/>
              </a:rPr>
              <a:t>    h -= 360;</a:t>
            </a:r>
          </a:p>
          <a:p>
            <a:pPr marL="0" indent="0">
              <a:spcBef>
                <a:spcPts val="0"/>
              </a:spcBef>
              <a:buNone/>
            </a:pPr>
            <a:r>
              <a:rPr lang="en-US" sz="900" dirty="0">
                <a:latin typeface="Courier New"/>
                <a:cs typeface="Courier New"/>
              </a:rPr>
              <a:t>  if (h &lt; 0)</a:t>
            </a:r>
          </a:p>
          <a:p>
            <a:pPr marL="0" indent="0">
              <a:spcBef>
                <a:spcPts val="0"/>
              </a:spcBef>
              <a:buNone/>
            </a:pPr>
            <a:r>
              <a:rPr lang="en-US" sz="900" dirty="0">
                <a:latin typeface="Courier New"/>
                <a:cs typeface="Courier New"/>
              </a:rPr>
              <a:t>    h += 360;</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h = clip(h, 0, 360);</a:t>
            </a:r>
          </a:p>
          <a:p>
            <a:pPr marL="0" indent="0">
              <a:spcBef>
                <a:spcPts val="0"/>
              </a:spcBef>
              <a:buNone/>
            </a:pPr>
            <a:r>
              <a:rPr lang="en-US" sz="900" dirty="0">
                <a:latin typeface="Courier New"/>
                <a:cs typeface="Courier New"/>
              </a:rPr>
              <a:t>  s = clip(s, 0, 1);</a:t>
            </a:r>
          </a:p>
          <a:p>
            <a:pPr marL="0" indent="0">
              <a:spcBef>
                <a:spcPts val="0"/>
              </a:spcBef>
              <a:buNone/>
            </a:pPr>
            <a:r>
              <a:rPr lang="en-US" sz="900" dirty="0">
                <a:latin typeface="Courier New"/>
                <a:cs typeface="Courier New"/>
              </a:rPr>
              <a:t>  v = clip(v, 0, 1);</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float c = v * s;</a:t>
            </a:r>
          </a:p>
          <a:p>
            <a:pPr marL="0" indent="0">
              <a:spcBef>
                <a:spcPts val="0"/>
              </a:spcBef>
              <a:buNone/>
            </a:pPr>
            <a:r>
              <a:rPr lang="en-US" sz="900" dirty="0">
                <a:latin typeface="Courier New"/>
                <a:cs typeface="Courier New"/>
              </a:rPr>
              <a:t>  float x = c * (1 - </a:t>
            </a:r>
            <a:r>
              <a:rPr lang="en-US" sz="900" dirty="0" err="1">
                <a:latin typeface="Courier New"/>
                <a:cs typeface="Courier New"/>
              </a:rPr>
              <a:t>std</a:t>
            </a:r>
            <a:r>
              <a:rPr lang="en-US" sz="900" dirty="0">
                <a:latin typeface="Courier New"/>
                <a:cs typeface="Courier New"/>
              </a:rPr>
              <a:t>::abs (</a:t>
            </a:r>
            <a:r>
              <a:rPr lang="en-US" sz="900" dirty="0" err="1">
                <a:latin typeface="Courier New"/>
                <a:cs typeface="Courier New"/>
              </a:rPr>
              <a:t>fmod</a:t>
            </a:r>
            <a:r>
              <a:rPr lang="en-US" sz="900" dirty="0">
                <a:latin typeface="Courier New"/>
                <a:cs typeface="Courier New"/>
              </a:rPr>
              <a:t> ((h / 60.0), 2) - 1));</a:t>
            </a:r>
          </a:p>
          <a:p>
            <a:pPr marL="0" indent="0">
              <a:spcBef>
                <a:spcPts val="0"/>
              </a:spcBef>
              <a:buNone/>
            </a:pPr>
            <a:r>
              <a:rPr lang="en-US" sz="900" dirty="0">
                <a:latin typeface="Courier New"/>
                <a:cs typeface="Courier New"/>
              </a:rPr>
              <a:t>  float m = v - c;</a:t>
            </a:r>
          </a:p>
          <a:p>
            <a:pPr marL="0" indent="0">
              <a:spcBef>
                <a:spcPts val="0"/>
              </a:spcBef>
              <a:buNone/>
            </a:pPr>
            <a:r>
              <a:rPr lang="en-US" sz="900" dirty="0">
                <a:latin typeface="Courier New"/>
                <a:cs typeface="Courier New"/>
              </a:rPr>
              <a:t>  float </a:t>
            </a:r>
            <a:r>
              <a:rPr lang="en-US" sz="900" dirty="0" err="1">
                <a:latin typeface="Courier New"/>
                <a:cs typeface="Courier New"/>
              </a:rPr>
              <a:t>rp</a:t>
            </a:r>
            <a:r>
              <a:rPr lang="en-US" sz="900" dirty="0">
                <a:latin typeface="Courier New"/>
                <a:cs typeface="Courier New"/>
              </a:rPr>
              <a:t>, </a:t>
            </a:r>
            <a:r>
              <a:rPr lang="en-US" sz="900" dirty="0" err="1">
                <a:latin typeface="Courier New"/>
                <a:cs typeface="Courier New"/>
              </a:rPr>
              <a:t>gp</a:t>
            </a:r>
            <a:r>
              <a:rPr lang="en-US" sz="900" dirty="0">
                <a:latin typeface="Courier New"/>
                <a:cs typeface="Courier New"/>
              </a:rPr>
              <a:t>, </a:t>
            </a:r>
            <a:r>
              <a:rPr lang="en-US" sz="900" dirty="0" err="1">
                <a:latin typeface="Courier New"/>
                <a:cs typeface="Courier New"/>
              </a:rPr>
              <a:t>bp</a:t>
            </a:r>
            <a:r>
              <a:rPr lang="en-US" sz="900" dirty="0">
                <a:latin typeface="Courier New"/>
                <a:cs typeface="Courier New"/>
              </a:rPr>
              <a:t>;</a:t>
            </a:r>
          </a:p>
          <a:p>
            <a:pPr marL="0" indent="0">
              <a:spcBef>
                <a:spcPts val="0"/>
              </a:spcBef>
              <a:buNone/>
            </a:pP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a = h / 60;</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switch (a) {</a:t>
            </a:r>
          </a:p>
          <a:p>
            <a:pPr marL="0" indent="0">
              <a:spcBef>
                <a:spcPts val="0"/>
              </a:spcBef>
              <a:buNone/>
            </a:pPr>
            <a:r>
              <a:rPr lang="en-US" sz="900" dirty="0">
                <a:latin typeface="Courier New"/>
                <a:cs typeface="Courier New"/>
              </a:rPr>
              <a:t>    case 0:</a:t>
            </a:r>
          </a:p>
          <a:p>
            <a:pPr marL="0" indent="0">
              <a:spcBef>
                <a:spcPts val="0"/>
              </a:spcBef>
              <a:buNone/>
            </a:pPr>
            <a:r>
              <a:rPr lang="en-US" sz="900" dirty="0">
                <a:latin typeface="Courier New"/>
                <a:cs typeface="Courier New"/>
              </a:rPr>
              <a:t>      </a:t>
            </a:r>
            <a:r>
              <a:rPr lang="en-US" sz="900" dirty="0" err="1">
                <a:latin typeface="Courier New"/>
                <a:cs typeface="Courier New"/>
              </a:rPr>
              <a:t>rp</a:t>
            </a:r>
            <a:r>
              <a:rPr lang="en-US" sz="900" dirty="0">
                <a:latin typeface="Courier New"/>
                <a:cs typeface="Courier New"/>
              </a:rPr>
              <a:t> = c;</a:t>
            </a:r>
          </a:p>
          <a:p>
            <a:pPr marL="0" indent="0">
              <a:spcBef>
                <a:spcPts val="0"/>
              </a:spcBef>
              <a:buNone/>
            </a:pPr>
            <a:r>
              <a:rPr lang="en-US" sz="900" dirty="0">
                <a:latin typeface="Courier New"/>
                <a:cs typeface="Courier New"/>
              </a:rPr>
              <a:t>      </a:t>
            </a:r>
            <a:r>
              <a:rPr lang="en-US" sz="900" dirty="0" err="1">
                <a:latin typeface="Courier New"/>
                <a:cs typeface="Courier New"/>
              </a:rPr>
              <a:t>gp</a:t>
            </a:r>
            <a:r>
              <a:rPr lang="en-US" sz="900" dirty="0">
                <a:latin typeface="Courier New"/>
                <a:cs typeface="Courier New"/>
              </a:rPr>
              <a:t> = x;</a:t>
            </a:r>
          </a:p>
          <a:p>
            <a:pPr marL="0" indent="0">
              <a:spcBef>
                <a:spcPts val="0"/>
              </a:spcBef>
              <a:buNone/>
            </a:pPr>
            <a:r>
              <a:rPr lang="en-US" sz="900" dirty="0">
                <a:latin typeface="Courier New"/>
                <a:cs typeface="Courier New"/>
              </a:rPr>
              <a:t>      </a:t>
            </a:r>
            <a:r>
              <a:rPr lang="en-US" sz="900" dirty="0" err="1">
                <a:latin typeface="Courier New"/>
                <a:cs typeface="Courier New"/>
              </a:rPr>
              <a:t>bp</a:t>
            </a:r>
            <a:r>
              <a:rPr lang="en-US" sz="900" dirty="0">
                <a:latin typeface="Courier New"/>
                <a:cs typeface="Courier New"/>
              </a:rPr>
              <a:t> = 0;</a:t>
            </a:r>
          </a:p>
          <a:p>
            <a:pPr marL="0" indent="0">
              <a:spcBef>
                <a:spcPts val="0"/>
              </a:spcBef>
              <a:buNone/>
            </a:pPr>
            <a:r>
              <a:rPr lang="en-US" sz="900" dirty="0">
                <a:latin typeface="Courier New"/>
                <a:cs typeface="Courier New"/>
              </a:rPr>
              <a:t>    break;</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case 1:</a:t>
            </a:r>
          </a:p>
          <a:p>
            <a:pPr marL="0" indent="0">
              <a:spcBef>
                <a:spcPts val="0"/>
              </a:spcBef>
              <a:buNone/>
            </a:pPr>
            <a:r>
              <a:rPr lang="en-US" sz="900" dirty="0">
                <a:latin typeface="Courier New"/>
                <a:cs typeface="Courier New"/>
              </a:rPr>
              <a:t>      </a:t>
            </a:r>
            <a:r>
              <a:rPr lang="en-US" sz="900" dirty="0" err="1">
                <a:latin typeface="Courier New"/>
                <a:cs typeface="Courier New"/>
              </a:rPr>
              <a:t>rp</a:t>
            </a:r>
            <a:r>
              <a:rPr lang="en-US" sz="900" dirty="0">
                <a:latin typeface="Courier New"/>
                <a:cs typeface="Courier New"/>
              </a:rPr>
              <a:t> = x;</a:t>
            </a:r>
          </a:p>
          <a:p>
            <a:pPr marL="0" indent="0">
              <a:spcBef>
                <a:spcPts val="0"/>
              </a:spcBef>
              <a:buNone/>
            </a:pPr>
            <a:r>
              <a:rPr lang="en-US" sz="900" dirty="0">
                <a:latin typeface="Courier New"/>
                <a:cs typeface="Courier New"/>
              </a:rPr>
              <a:t>      </a:t>
            </a:r>
            <a:r>
              <a:rPr lang="en-US" sz="900" dirty="0" err="1">
                <a:latin typeface="Courier New"/>
                <a:cs typeface="Courier New"/>
              </a:rPr>
              <a:t>gp</a:t>
            </a:r>
            <a:r>
              <a:rPr lang="en-US" sz="900" dirty="0">
                <a:latin typeface="Courier New"/>
                <a:cs typeface="Courier New"/>
              </a:rPr>
              <a:t> = c;</a:t>
            </a:r>
          </a:p>
          <a:p>
            <a:pPr marL="0" indent="0">
              <a:spcBef>
                <a:spcPts val="0"/>
              </a:spcBef>
              <a:buNone/>
            </a:pPr>
            <a:r>
              <a:rPr lang="en-US" sz="900" dirty="0">
                <a:latin typeface="Courier New"/>
                <a:cs typeface="Courier New"/>
              </a:rPr>
              <a:t>      </a:t>
            </a:r>
            <a:r>
              <a:rPr lang="en-US" sz="900" dirty="0" err="1">
                <a:latin typeface="Courier New"/>
                <a:cs typeface="Courier New"/>
              </a:rPr>
              <a:t>bp</a:t>
            </a:r>
            <a:r>
              <a:rPr lang="en-US" sz="900" dirty="0">
                <a:latin typeface="Courier New"/>
                <a:cs typeface="Courier New"/>
              </a:rPr>
              <a:t> = 0;</a:t>
            </a:r>
          </a:p>
          <a:p>
            <a:pPr marL="0" indent="0">
              <a:spcBef>
                <a:spcPts val="0"/>
              </a:spcBef>
              <a:buNone/>
            </a:pPr>
            <a:r>
              <a:rPr lang="en-US" sz="900" dirty="0">
                <a:latin typeface="Courier New"/>
                <a:cs typeface="Courier New"/>
              </a:rPr>
              <a:t>    break;</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case 2:</a:t>
            </a:r>
          </a:p>
          <a:p>
            <a:pPr marL="0" indent="0">
              <a:spcBef>
                <a:spcPts val="0"/>
              </a:spcBef>
              <a:buNone/>
            </a:pPr>
            <a:r>
              <a:rPr lang="en-US" sz="900" dirty="0">
                <a:latin typeface="Courier New"/>
                <a:cs typeface="Courier New"/>
              </a:rPr>
              <a:t>      </a:t>
            </a:r>
            <a:r>
              <a:rPr lang="en-US" sz="900" dirty="0" err="1">
                <a:latin typeface="Courier New"/>
                <a:cs typeface="Courier New"/>
              </a:rPr>
              <a:t>rp</a:t>
            </a:r>
            <a:r>
              <a:rPr lang="en-US" sz="900" dirty="0">
                <a:latin typeface="Courier New"/>
                <a:cs typeface="Courier New"/>
              </a:rPr>
              <a:t> = 0;</a:t>
            </a:r>
          </a:p>
          <a:p>
            <a:pPr marL="0" indent="0">
              <a:spcBef>
                <a:spcPts val="0"/>
              </a:spcBef>
              <a:buNone/>
            </a:pPr>
            <a:r>
              <a:rPr lang="en-US" sz="900" dirty="0">
                <a:latin typeface="Courier New"/>
                <a:cs typeface="Courier New"/>
              </a:rPr>
              <a:t>      </a:t>
            </a:r>
            <a:r>
              <a:rPr lang="en-US" sz="900" dirty="0" err="1">
                <a:latin typeface="Courier New"/>
                <a:cs typeface="Courier New"/>
              </a:rPr>
              <a:t>gp</a:t>
            </a:r>
            <a:r>
              <a:rPr lang="en-US" sz="900" dirty="0">
                <a:latin typeface="Courier New"/>
                <a:cs typeface="Courier New"/>
              </a:rPr>
              <a:t> = c;</a:t>
            </a:r>
          </a:p>
          <a:p>
            <a:pPr marL="0" indent="0">
              <a:spcBef>
                <a:spcPts val="0"/>
              </a:spcBef>
              <a:buNone/>
            </a:pPr>
            <a:r>
              <a:rPr lang="en-US" sz="900" dirty="0">
                <a:latin typeface="Courier New"/>
                <a:cs typeface="Courier New"/>
              </a:rPr>
              <a:t>      </a:t>
            </a:r>
            <a:r>
              <a:rPr lang="en-US" sz="900" dirty="0" err="1">
                <a:latin typeface="Courier New"/>
                <a:cs typeface="Courier New"/>
              </a:rPr>
              <a:t>bp</a:t>
            </a:r>
            <a:r>
              <a:rPr lang="en-US" sz="900" dirty="0">
                <a:latin typeface="Courier New"/>
                <a:cs typeface="Courier New"/>
              </a:rPr>
              <a:t> = x;</a:t>
            </a:r>
          </a:p>
          <a:p>
            <a:pPr marL="0" indent="0">
              <a:spcBef>
                <a:spcPts val="0"/>
              </a:spcBef>
              <a:buNone/>
            </a:pPr>
            <a:r>
              <a:rPr lang="en-US" sz="900" dirty="0">
                <a:latin typeface="Courier New"/>
                <a:cs typeface="Courier New"/>
              </a:rPr>
              <a:t>    break;</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a:t>
            </a:r>
          </a:p>
        </p:txBody>
      </p:sp>
      <p:sp>
        <p:nvSpPr>
          <p:cNvPr id="4" name="Slide Number Placeholder 3"/>
          <p:cNvSpPr>
            <a:spLocks noGrp="1"/>
          </p:cNvSpPr>
          <p:nvPr>
            <p:ph type="sldNum" sz="quarter" idx="12"/>
          </p:nvPr>
        </p:nvSpPr>
        <p:spPr/>
        <p:txBody>
          <a:bodyPr/>
          <a:lstStyle/>
          <a:p>
            <a:fld id="{44635781-039F-F445-AEE5-B784B11AE184}" type="slidenum">
              <a:rPr lang="en-US" smtClean="0"/>
              <a:t>77</a:t>
            </a:fld>
            <a:endParaRPr lang="en-US" dirty="0"/>
          </a:p>
        </p:txBody>
      </p:sp>
    </p:spTree>
    <p:extLst>
      <p:ext uri="{BB962C8B-B14F-4D97-AF65-F5344CB8AC3E}">
        <p14:creationId xmlns:p14="http://schemas.microsoft.com/office/powerpoint/2010/main" val="2711042110"/>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65" y="308900"/>
            <a:ext cx="8753524" cy="6366764"/>
          </a:xfrm>
        </p:spPr>
        <p:txBody>
          <a:bodyPr>
            <a:noAutofit/>
          </a:bodyPr>
          <a:lstStyle/>
          <a:p>
            <a:pPr marL="0" indent="0">
              <a:spcBef>
                <a:spcPts val="0"/>
              </a:spcBef>
              <a:buNone/>
            </a:pPr>
            <a:r>
              <a:rPr lang="en-US" sz="900" dirty="0" smtClean="0">
                <a:latin typeface="Courier New"/>
                <a:cs typeface="Courier New"/>
              </a:rPr>
              <a:t>    </a:t>
            </a:r>
            <a:r>
              <a:rPr lang="en-US" sz="900" dirty="0">
                <a:latin typeface="Courier New"/>
                <a:cs typeface="Courier New"/>
              </a:rPr>
              <a:t>case 3:</a:t>
            </a:r>
          </a:p>
          <a:p>
            <a:pPr marL="0" indent="0">
              <a:spcBef>
                <a:spcPts val="0"/>
              </a:spcBef>
              <a:buNone/>
            </a:pPr>
            <a:r>
              <a:rPr lang="en-US" sz="900" dirty="0">
                <a:latin typeface="Courier New"/>
                <a:cs typeface="Courier New"/>
              </a:rPr>
              <a:t>      </a:t>
            </a:r>
            <a:r>
              <a:rPr lang="en-US" sz="900" dirty="0" err="1">
                <a:latin typeface="Courier New"/>
                <a:cs typeface="Courier New"/>
              </a:rPr>
              <a:t>rp</a:t>
            </a:r>
            <a:r>
              <a:rPr lang="en-US" sz="900" dirty="0">
                <a:latin typeface="Courier New"/>
                <a:cs typeface="Courier New"/>
              </a:rPr>
              <a:t> = 0;</a:t>
            </a:r>
          </a:p>
          <a:p>
            <a:pPr marL="0" indent="0">
              <a:spcBef>
                <a:spcPts val="0"/>
              </a:spcBef>
              <a:buNone/>
            </a:pPr>
            <a:r>
              <a:rPr lang="en-US" sz="900" dirty="0">
                <a:latin typeface="Courier New"/>
                <a:cs typeface="Courier New"/>
              </a:rPr>
              <a:t>      </a:t>
            </a:r>
            <a:r>
              <a:rPr lang="en-US" sz="900" dirty="0" err="1">
                <a:latin typeface="Courier New"/>
                <a:cs typeface="Courier New"/>
              </a:rPr>
              <a:t>gp</a:t>
            </a:r>
            <a:r>
              <a:rPr lang="en-US" sz="900" dirty="0">
                <a:latin typeface="Courier New"/>
                <a:cs typeface="Courier New"/>
              </a:rPr>
              <a:t> = x;</a:t>
            </a:r>
          </a:p>
          <a:p>
            <a:pPr marL="0" indent="0">
              <a:spcBef>
                <a:spcPts val="0"/>
              </a:spcBef>
              <a:buNone/>
            </a:pPr>
            <a:r>
              <a:rPr lang="en-US" sz="900" dirty="0">
                <a:latin typeface="Courier New"/>
                <a:cs typeface="Courier New"/>
              </a:rPr>
              <a:t>      </a:t>
            </a:r>
            <a:r>
              <a:rPr lang="en-US" sz="900" dirty="0" err="1">
                <a:latin typeface="Courier New"/>
                <a:cs typeface="Courier New"/>
              </a:rPr>
              <a:t>bp</a:t>
            </a:r>
            <a:r>
              <a:rPr lang="en-US" sz="900" dirty="0">
                <a:latin typeface="Courier New"/>
                <a:cs typeface="Courier New"/>
              </a:rPr>
              <a:t> = c;</a:t>
            </a:r>
          </a:p>
          <a:p>
            <a:pPr marL="0" indent="0">
              <a:spcBef>
                <a:spcPts val="0"/>
              </a:spcBef>
              <a:buNone/>
            </a:pPr>
            <a:r>
              <a:rPr lang="en-US" sz="900" dirty="0">
                <a:latin typeface="Courier New"/>
                <a:cs typeface="Courier New"/>
              </a:rPr>
              <a:t>    break;</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case 4:</a:t>
            </a:r>
          </a:p>
          <a:p>
            <a:pPr marL="0" indent="0">
              <a:spcBef>
                <a:spcPts val="0"/>
              </a:spcBef>
              <a:buNone/>
            </a:pPr>
            <a:r>
              <a:rPr lang="en-US" sz="900" dirty="0">
                <a:latin typeface="Courier New"/>
                <a:cs typeface="Courier New"/>
              </a:rPr>
              <a:t>      </a:t>
            </a:r>
            <a:r>
              <a:rPr lang="en-US" sz="900" dirty="0" err="1">
                <a:latin typeface="Courier New"/>
                <a:cs typeface="Courier New"/>
              </a:rPr>
              <a:t>rp</a:t>
            </a:r>
            <a:r>
              <a:rPr lang="en-US" sz="900" dirty="0">
                <a:latin typeface="Courier New"/>
                <a:cs typeface="Courier New"/>
              </a:rPr>
              <a:t> = x;</a:t>
            </a:r>
          </a:p>
          <a:p>
            <a:pPr marL="0" indent="0">
              <a:spcBef>
                <a:spcPts val="0"/>
              </a:spcBef>
              <a:buNone/>
            </a:pPr>
            <a:r>
              <a:rPr lang="en-US" sz="900" dirty="0">
                <a:latin typeface="Courier New"/>
                <a:cs typeface="Courier New"/>
              </a:rPr>
              <a:t>      </a:t>
            </a:r>
            <a:r>
              <a:rPr lang="en-US" sz="900" dirty="0" err="1">
                <a:latin typeface="Courier New"/>
                <a:cs typeface="Courier New"/>
              </a:rPr>
              <a:t>gp</a:t>
            </a:r>
            <a:r>
              <a:rPr lang="en-US" sz="900" dirty="0">
                <a:latin typeface="Courier New"/>
                <a:cs typeface="Courier New"/>
              </a:rPr>
              <a:t> = 0;</a:t>
            </a:r>
          </a:p>
          <a:p>
            <a:pPr marL="0" indent="0">
              <a:spcBef>
                <a:spcPts val="0"/>
              </a:spcBef>
              <a:buNone/>
            </a:pPr>
            <a:r>
              <a:rPr lang="en-US" sz="900" dirty="0">
                <a:latin typeface="Courier New"/>
                <a:cs typeface="Courier New"/>
              </a:rPr>
              <a:t>      </a:t>
            </a:r>
            <a:r>
              <a:rPr lang="en-US" sz="900" dirty="0" err="1">
                <a:latin typeface="Courier New"/>
                <a:cs typeface="Courier New"/>
              </a:rPr>
              <a:t>bp</a:t>
            </a:r>
            <a:r>
              <a:rPr lang="en-US" sz="900" dirty="0">
                <a:latin typeface="Courier New"/>
                <a:cs typeface="Courier New"/>
              </a:rPr>
              <a:t> = c;</a:t>
            </a:r>
          </a:p>
          <a:p>
            <a:pPr marL="0" indent="0">
              <a:spcBef>
                <a:spcPts val="0"/>
              </a:spcBef>
              <a:buNone/>
            </a:pPr>
            <a:r>
              <a:rPr lang="en-US" sz="900" dirty="0">
                <a:latin typeface="Courier New"/>
                <a:cs typeface="Courier New"/>
              </a:rPr>
              <a:t>    break;</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default: // case 5:</a:t>
            </a:r>
          </a:p>
          <a:p>
            <a:pPr marL="0" indent="0">
              <a:spcBef>
                <a:spcPts val="0"/>
              </a:spcBef>
              <a:buNone/>
            </a:pPr>
            <a:r>
              <a:rPr lang="en-US" sz="900" dirty="0">
                <a:latin typeface="Courier New"/>
                <a:cs typeface="Courier New"/>
              </a:rPr>
              <a:t>      </a:t>
            </a:r>
            <a:r>
              <a:rPr lang="en-US" sz="900" dirty="0" err="1">
                <a:latin typeface="Courier New"/>
                <a:cs typeface="Courier New"/>
              </a:rPr>
              <a:t>rp</a:t>
            </a:r>
            <a:r>
              <a:rPr lang="en-US" sz="900" dirty="0">
                <a:latin typeface="Courier New"/>
                <a:cs typeface="Courier New"/>
              </a:rPr>
              <a:t> = c;</a:t>
            </a:r>
          </a:p>
          <a:p>
            <a:pPr marL="0" indent="0">
              <a:spcBef>
                <a:spcPts val="0"/>
              </a:spcBef>
              <a:buNone/>
            </a:pPr>
            <a:r>
              <a:rPr lang="en-US" sz="900" dirty="0">
                <a:latin typeface="Courier New"/>
                <a:cs typeface="Courier New"/>
              </a:rPr>
              <a:t>      </a:t>
            </a:r>
            <a:r>
              <a:rPr lang="en-US" sz="900" dirty="0" err="1">
                <a:latin typeface="Courier New"/>
                <a:cs typeface="Courier New"/>
              </a:rPr>
              <a:t>gp</a:t>
            </a:r>
            <a:r>
              <a:rPr lang="en-US" sz="900" dirty="0">
                <a:latin typeface="Courier New"/>
                <a:cs typeface="Courier New"/>
              </a:rPr>
              <a:t> = 0;</a:t>
            </a:r>
          </a:p>
          <a:p>
            <a:pPr marL="0" indent="0">
              <a:spcBef>
                <a:spcPts val="0"/>
              </a:spcBef>
              <a:buNone/>
            </a:pPr>
            <a:r>
              <a:rPr lang="en-US" sz="900" dirty="0">
                <a:latin typeface="Courier New"/>
                <a:cs typeface="Courier New"/>
              </a:rPr>
              <a:t>      </a:t>
            </a:r>
            <a:r>
              <a:rPr lang="en-US" sz="900" dirty="0" err="1">
                <a:latin typeface="Courier New"/>
                <a:cs typeface="Courier New"/>
              </a:rPr>
              <a:t>bp</a:t>
            </a:r>
            <a:r>
              <a:rPr lang="en-US" sz="900" dirty="0">
                <a:latin typeface="Courier New"/>
                <a:cs typeface="Courier New"/>
              </a:rPr>
              <a:t> = x;</a:t>
            </a:r>
          </a:p>
          <a:p>
            <a:pPr marL="0" indent="0">
              <a:spcBef>
                <a:spcPts val="0"/>
              </a:spcBef>
              <a:buNone/>
            </a:pPr>
            <a:r>
              <a:rPr lang="en-US" sz="900" dirty="0">
                <a:latin typeface="Courier New"/>
                <a:cs typeface="Courier New"/>
              </a:rPr>
              <a:t>    break;</a:t>
            </a:r>
          </a:p>
          <a:p>
            <a:pPr marL="0" indent="0">
              <a:spcBef>
                <a:spcPts val="0"/>
              </a:spcBef>
              <a:buNone/>
            </a:pPr>
            <a:r>
              <a:rPr lang="en-US" sz="900" dirty="0">
                <a:latin typeface="Courier New"/>
                <a:cs typeface="Courier New"/>
              </a:rPr>
              <a:t>  }</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a:t>
            </a:r>
            <a:r>
              <a:rPr lang="en-US" sz="900" dirty="0" err="1">
                <a:latin typeface="Courier New"/>
                <a:cs typeface="Courier New"/>
              </a:rPr>
              <a:t>r_r</a:t>
            </a:r>
            <a:r>
              <a:rPr lang="en-US" sz="900" dirty="0">
                <a:latin typeface="Courier New"/>
                <a:cs typeface="Courier New"/>
              </a:rPr>
              <a:t> = (</a:t>
            </a:r>
            <a:r>
              <a:rPr lang="en-US" sz="900" dirty="0" err="1">
                <a:latin typeface="Courier New"/>
                <a:cs typeface="Courier New"/>
              </a:rPr>
              <a:t>rp</a:t>
            </a:r>
            <a:r>
              <a:rPr lang="en-US" sz="900" dirty="0">
                <a:latin typeface="Courier New"/>
                <a:cs typeface="Courier New"/>
              </a:rPr>
              <a:t> + m) * 255;</a:t>
            </a:r>
          </a:p>
          <a:p>
            <a:pPr marL="0" indent="0">
              <a:spcBef>
                <a:spcPts val="0"/>
              </a:spcBef>
              <a:buNone/>
            </a:pPr>
            <a:r>
              <a:rPr lang="en-US" sz="900" dirty="0">
                <a:latin typeface="Courier New"/>
                <a:cs typeface="Courier New"/>
              </a:rPr>
              <a:t>  *</a:t>
            </a:r>
            <a:r>
              <a:rPr lang="en-US" sz="900" dirty="0" err="1">
                <a:latin typeface="Courier New"/>
                <a:cs typeface="Courier New"/>
              </a:rPr>
              <a:t>r_g</a:t>
            </a:r>
            <a:r>
              <a:rPr lang="en-US" sz="900" dirty="0">
                <a:latin typeface="Courier New"/>
                <a:cs typeface="Courier New"/>
              </a:rPr>
              <a:t> = (</a:t>
            </a:r>
            <a:r>
              <a:rPr lang="en-US" sz="900" dirty="0" err="1">
                <a:latin typeface="Courier New"/>
                <a:cs typeface="Courier New"/>
              </a:rPr>
              <a:t>gp</a:t>
            </a:r>
            <a:r>
              <a:rPr lang="en-US" sz="900" dirty="0">
                <a:latin typeface="Courier New"/>
                <a:cs typeface="Courier New"/>
              </a:rPr>
              <a:t> + m) * 255;</a:t>
            </a:r>
          </a:p>
          <a:p>
            <a:pPr marL="0" indent="0">
              <a:spcBef>
                <a:spcPts val="0"/>
              </a:spcBef>
              <a:buNone/>
            </a:pPr>
            <a:r>
              <a:rPr lang="en-US" sz="900" dirty="0">
                <a:latin typeface="Courier New"/>
                <a:cs typeface="Courier New"/>
              </a:rPr>
              <a:t>  *</a:t>
            </a:r>
            <a:r>
              <a:rPr lang="en-US" sz="900" dirty="0" err="1">
                <a:latin typeface="Courier New"/>
                <a:cs typeface="Courier New"/>
              </a:rPr>
              <a:t>r_b</a:t>
            </a:r>
            <a:r>
              <a:rPr lang="en-US" sz="900" dirty="0">
                <a:latin typeface="Courier New"/>
                <a:cs typeface="Courier New"/>
              </a:rPr>
              <a:t> = (</a:t>
            </a:r>
            <a:r>
              <a:rPr lang="en-US" sz="900" dirty="0" err="1">
                <a:latin typeface="Courier New"/>
                <a:cs typeface="Courier New"/>
              </a:rPr>
              <a:t>bp</a:t>
            </a:r>
            <a:r>
              <a:rPr lang="en-US" sz="900" dirty="0">
                <a:latin typeface="Courier New"/>
                <a:cs typeface="Courier New"/>
              </a:rPr>
              <a:t> + m) * 255;</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a:t>
            </a:r>
          </a:p>
          <a:p>
            <a:pPr marL="0" indent="0">
              <a:spcBef>
                <a:spcPts val="0"/>
              </a:spcBef>
              <a:buNone/>
            </a:pPr>
            <a:endParaRPr lang="en-US" sz="800" dirty="0">
              <a:latin typeface="Courier New"/>
              <a:cs typeface="Courier New"/>
            </a:endParaRPr>
          </a:p>
          <a:p>
            <a:pPr marL="0" indent="0">
              <a:spcBef>
                <a:spcPts val="0"/>
              </a:spcBef>
              <a:buNone/>
            </a:pPr>
            <a:endParaRPr lang="en-US" sz="800"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78</a:t>
            </a:fld>
            <a:endParaRPr lang="en-US" dirty="0"/>
          </a:p>
        </p:txBody>
      </p:sp>
    </p:spTree>
    <p:extLst>
      <p:ext uri="{BB962C8B-B14F-4D97-AF65-F5344CB8AC3E}">
        <p14:creationId xmlns:p14="http://schemas.microsoft.com/office/powerpoint/2010/main" val="3122942734"/>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65" y="240256"/>
            <a:ext cx="8753524" cy="6435408"/>
          </a:xfrm>
        </p:spPr>
        <p:txBody>
          <a:bodyPr>
            <a:noAutofit/>
          </a:bodyPr>
          <a:lstStyle/>
          <a:p>
            <a:pPr marL="0" indent="0">
              <a:spcBef>
                <a:spcPts val="0"/>
              </a:spcBef>
              <a:buNone/>
            </a:pPr>
            <a:r>
              <a:rPr lang="en-US" sz="900" dirty="0" smtClean="0">
                <a:latin typeface="Courier New"/>
                <a:cs typeface="Courier New"/>
              </a:rPr>
              <a:t>/</a:t>
            </a:r>
            <a:r>
              <a:rPr lang="en-US" sz="900" dirty="0">
                <a:latin typeface="Courier New"/>
                <a:cs typeface="Courier New"/>
              </a:rPr>
              <a:t>* ------------------------------------------------------------------ */</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using namespace </a:t>
            </a:r>
            <a:r>
              <a:rPr lang="en-US" sz="900" dirty="0" err="1">
                <a:latin typeface="Courier New"/>
                <a:cs typeface="Courier New"/>
              </a:rPr>
              <a:t>sf</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err="1">
                <a:latin typeface="Courier New"/>
                <a:cs typeface="Courier New"/>
              </a:rPr>
              <a:t>int</a:t>
            </a:r>
            <a:r>
              <a:rPr lang="en-US" sz="900" dirty="0">
                <a:latin typeface="Courier New"/>
                <a:cs typeface="Courier New"/>
              </a:rPr>
              <a:t> main()</a:t>
            </a:r>
          </a:p>
          <a:p>
            <a:pPr marL="0" indent="0">
              <a:spcBef>
                <a:spcPts val="0"/>
              </a:spcBef>
              <a:buNone/>
            </a:pP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err="1">
                <a:latin typeface="Courier New"/>
                <a:cs typeface="Courier New"/>
              </a:rPr>
              <a:t>int</a:t>
            </a:r>
            <a:r>
              <a:rPr lang="en-US" sz="900" dirty="0">
                <a:latin typeface="Courier New"/>
                <a:cs typeface="Courier New"/>
              </a:rPr>
              <a:t> x, y;</a:t>
            </a:r>
          </a:p>
          <a:p>
            <a:pPr marL="0" indent="0">
              <a:spcBef>
                <a:spcPts val="0"/>
              </a:spcBef>
              <a:buNone/>
            </a:pP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val</a:t>
            </a:r>
            <a:r>
              <a:rPr lang="en-US" sz="900" dirty="0">
                <a:latin typeface="Courier New"/>
                <a:cs typeface="Courier New"/>
              </a:rPr>
              <a:t>;</a:t>
            </a:r>
          </a:p>
          <a:p>
            <a:pPr marL="0" indent="0">
              <a:spcBef>
                <a:spcPts val="0"/>
              </a:spcBef>
              <a:buNone/>
            </a:pP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i</a:t>
            </a:r>
            <a:r>
              <a:rPr lang="en-US" sz="900" dirty="0">
                <a:latin typeface="Courier New"/>
                <a:cs typeface="Courier New"/>
              </a:rPr>
              <a:t>, j, ii, </a:t>
            </a:r>
            <a:r>
              <a:rPr lang="en-US" sz="900" dirty="0" err="1">
                <a:latin typeface="Courier New"/>
                <a:cs typeface="Courier New"/>
              </a:rPr>
              <a:t>jj</a:t>
            </a:r>
            <a:r>
              <a:rPr lang="en-US" sz="900" dirty="0">
                <a:latin typeface="Courier New"/>
                <a:cs typeface="Courier New"/>
              </a:rPr>
              <a:t>;</a:t>
            </a:r>
          </a:p>
          <a:p>
            <a:pPr marL="0" indent="0">
              <a:spcBef>
                <a:spcPts val="0"/>
              </a:spcBef>
              <a:buNone/>
            </a:pP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thedisplayrow</a:t>
            </a:r>
            <a:r>
              <a:rPr lang="en-US" sz="900" dirty="0">
                <a:latin typeface="Courier New"/>
                <a:cs typeface="Courier New"/>
              </a:rPr>
              <a:t>, </a:t>
            </a:r>
            <a:r>
              <a:rPr lang="en-US" sz="900" dirty="0" err="1">
                <a:latin typeface="Courier New"/>
                <a:cs typeface="Courier New"/>
              </a:rPr>
              <a:t>thedisplaycol</a:t>
            </a:r>
            <a:r>
              <a:rPr lang="en-US" sz="900" dirty="0">
                <a:latin typeface="Courier New"/>
                <a:cs typeface="Courier New"/>
              </a:rPr>
              <a:t>, </a:t>
            </a:r>
            <a:r>
              <a:rPr lang="en-US" sz="900" dirty="0" err="1">
                <a:latin typeface="Courier New"/>
                <a:cs typeface="Courier New"/>
              </a:rPr>
              <a:t>lastcol</a:t>
            </a:r>
            <a:r>
              <a:rPr lang="en-US" sz="900" dirty="0">
                <a:latin typeface="Courier New"/>
                <a:cs typeface="Courier New"/>
              </a:rPr>
              <a:t>;</a:t>
            </a:r>
          </a:p>
          <a:p>
            <a:pPr marL="0" indent="0">
              <a:spcBef>
                <a:spcPts val="0"/>
              </a:spcBef>
              <a:buNone/>
            </a:pPr>
            <a:r>
              <a:rPr lang="en-US" sz="900" dirty="0" err="1">
                <a:latin typeface="Courier New"/>
                <a:cs typeface="Courier New"/>
              </a:rPr>
              <a:t>int</a:t>
            </a:r>
            <a:r>
              <a:rPr lang="en-US" sz="900" dirty="0">
                <a:latin typeface="Courier New"/>
                <a:cs typeface="Courier New"/>
              </a:rPr>
              <a:t> cell, </a:t>
            </a:r>
            <a:r>
              <a:rPr lang="en-US" sz="900" dirty="0" err="1">
                <a:latin typeface="Courier New"/>
                <a:cs typeface="Courier New"/>
              </a:rPr>
              <a:t>thecell</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float </a:t>
            </a:r>
            <a:r>
              <a:rPr lang="en-US" sz="900" dirty="0" err="1">
                <a:latin typeface="Courier New"/>
                <a:cs typeface="Courier New"/>
              </a:rPr>
              <a:t>myhsv_h</a:t>
            </a:r>
            <a:r>
              <a:rPr lang="en-US" sz="900" dirty="0">
                <a:latin typeface="Courier New"/>
                <a:cs typeface="Courier New"/>
              </a:rPr>
              <a:t>, </a:t>
            </a:r>
            <a:r>
              <a:rPr lang="en-US" sz="900" dirty="0" err="1">
                <a:latin typeface="Courier New"/>
                <a:cs typeface="Courier New"/>
              </a:rPr>
              <a:t>myhsv_s</a:t>
            </a:r>
            <a:r>
              <a:rPr lang="en-US" sz="900" dirty="0">
                <a:latin typeface="Courier New"/>
                <a:cs typeface="Courier New"/>
              </a:rPr>
              <a:t>, </a:t>
            </a:r>
            <a:r>
              <a:rPr lang="en-US" sz="900" dirty="0" err="1">
                <a:latin typeface="Courier New"/>
                <a:cs typeface="Courier New"/>
              </a:rPr>
              <a:t>myhsv_v</a:t>
            </a:r>
            <a:r>
              <a:rPr lang="en-US" sz="900" dirty="0">
                <a:latin typeface="Courier New"/>
                <a:cs typeface="Courier New"/>
              </a:rPr>
              <a:t>;</a:t>
            </a:r>
          </a:p>
          <a:p>
            <a:pPr marL="0" indent="0">
              <a:spcBef>
                <a:spcPts val="0"/>
              </a:spcBef>
              <a:buNone/>
            </a:pP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myrgb_r</a:t>
            </a:r>
            <a:r>
              <a:rPr lang="en-US" sz="900" dirty="0">
                <a:latin typeface="Courier New"/>
                <a:cs typeface="Courier New"/>
              </a:rPr>
              <a:t>, </a:t>
            </a:r>
            <a:r>
              <a:rPr lang="en-US" sz="900" dirty="0" err="1">
                <a:latin typeface="Courier New"/>
                <a:cs typeface="Courier New"/>
              </a:rPr>
              <a:t>myrgb_g</a:t>
            </a:r>
            <a:r>
              <a:rPr lang="en-US" sz="900" dirty="0">
                <a:latin typeface="Courier New"/>
                <a:cs typeface="Courier New"/>
              </a:rPr>
              <a:t>, </a:t>
            </a:r>
            <a:r>
              <a:rPr lang="en-US" sz="900" dirty="0" err="1">
                <a:latin typeface="Courier New"/>
                <a:cs typeface="Courier New"/>
              </a:rPr>
              <a:t>myrgb_b</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FILE * </a:t>
            </a:r>
            <a:r>
              <a:rPr lang="en-US" sz="900" dirty="0" err="1">
                <a:latin typeface="Courier New"/>
                <a:cs typeface="Courier New"/>
              </a:rPr>
              <a:t>myfile</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size of displayed "blobs" - 8x8 (still looks tiny at higher resolution)</a:t>
            </a:r>
          </a:p>
          <a:p>
            <a:pPr marL="0" indent="0">
              <a:spcBef>
                <a:spcPts val="0"/>
              </a:spcBef>
              <a:buNone/>
            </a:pPr>
            <a:r>
              <a:rPr lang="en-US" sz="900" dirty="0" err="1">
                <a:latin typeface="Courier New"/>
                <a:cs typeface="Courier New"/>
              </a:rPr>
              <a:t>const</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delta_x</a:t>
            </a:r>
            <a:r>
              <a:rPr lang="en-US" sz="900" dirty="0">
                <a:latin typeface="Courier New"/>
                <a:cs typeface="Courier New"/>
              </a:rPr>
              <a:t>=8;</a:t>
            </a:r>
          </a:p>
          <a:p>
            <a:pPr marL="0" indent="0">
              <a:spcBef>
                <a:spcPts val="0"/>
              </a:spcBef>
              <a:buNone/>
            </a:pPr>
            <a:r>
              <a:rPr lang="en-US" sz="900" dirty="0" err="1">
                <a:latin typeface="Courier New"/>
                <a:cs typeface="Courier New"/>
              </a:rPr>
              <a:t>const</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delta_y</a:t>
            </a:r>
            <a:r>
              <a:rPr lang="en-US" sz="900" dirty="0">
                <a:latin typeface="Courier New"/>
                <a:cs typeface="Courier New"/>
              </a:rPr>
              <a:t>=</a:t>
            </a:r>
            <a:r>
              <a:rPr lang="en-US" sz="900" dirty="0" err="1">
                <a:latin typeface="Courier New"/>
                <a:cs typeface="Courier New"/>
              </a:rPr>
              <a:t>delta_x</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size of working "screen" in "blobs"</a:t>
            </a:r>
          </a:p>
          <a:p>
            <a:pPr marL="0" indent="0">
              <a:spcBef>
                <a:spcPts val="0"/>
              </a:spcBef>
              <a:buNone/>
            </a:pPr>
            <a:r>
              <a:rPr lang="en-US" sz="900" dirty="0">
                <a:latin typeface="Courier New"/>
                <a:cs typeface="Courier New"/>
              </a:rPr>
              <a:t>// cols must stay at 256 </a:t>
            </a:r>
            <a:r>
              <a:rPr lang="en-US" sz="900" dirty="0" err="1">
                <a:latin typeface="Courier New"/>
                <a:cs typeface="Courier New"/>
              </a:rPr>
              <a:t>givein</a:t>
            </a:r>
            <a:r>
              <a:rPr lang="en-US" sz="900" dirty="0">
                <a:latin typeface="Courier New"/>
                <a:cs typeface="Courier New"/>
              </a:rPr>
              <a:t> the range of first octet values in IPv4 </a:t>
            </a:r>
            <a:r>
              <a:rPr lang="en-US" sz="900" dirty="0" err="1">
                <a:latin typeface="Courier New"/>
                <a:cs typeface="Courier New"/>
              </a:rPr>
              <a:t>addrs</a:t>
            </a:r>
            <a:endParaRPr lang="en-US" sz="900" dirty="0">
              <a:latin typeface="Courier New"/>
              <a:cs typeface="Courier New"/>
            </a:endParaRPr>
          </a:p>
          <a:p>
            <a:pPr marL="0" indent="0">
              <a:spcBef>
                <a:spcPts val="0"/>
              </a:spcBef>
              <a:buNone/>
            </a:pPr>
            <a:r>
              <a:rPr lang="en-US" sz="900" dirty="0">
                <a:latin typeface="Courier New"/>
                <a:cs typeface="Courier New"/>
              </a:rPr>
              <a:t>// rows can be set to suit the available screen real estate</a:t>
            </a:r>
          </a:p>
          <a:p>
            <a:pPr marL="0" indent="0">
              <a:spcBef>
                <a:spcPts val="0"/>
              </a:spcBef>
              <a:buNone/>
            </a:pPr>
            <a:r>
              <a:rPr lang="en-US" sz="900" dirty="0" err="1">
                <a:latin typeface="Courier New"/>
                <a:cs typeface="Courier New"/>
              </a:rPr>
              <a:t>const</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cols=256;</a:t>
            </a:r>
          </a:p>
          <a:p>
            <a:pPr marL="0" indent="0">
              <a:spcBef>
                <a:spcPts val="0"/>
              </a:spcBef>
              <a:buNone/>
            </a:pPr>
            <a:r>
              <a:rPr lang="en-US" sz="900" dirty="0" err="1">
                <a:latin typeface="Courier New"/>
                <a:cs typeface="Courier New"/>
              </a:rPr>
              <a:t>const</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rows=100</a:t>
            </a:r>
            <a:r>
              <a:rPr lang="en-US" sz="900" dirty="0" smtClean="0">
                <a:latin typeface="Courier New"/>
                <a:cs typeface="Courier New"/>
              </a:rPr>
              <a:t>;</a:t>
            </a:r>
          </a:p>
          <a:p>
            <a:pPr marL="0" indent="0">
              <a:spcBef>
                <a:spcPts val="0"/>
              </a:spcBef>
              <a:buNone/>
            </a:pPr>
            <a:endParaRPr lang="en-US" sz="900" dirty="0" smtClean="0">
              <a:latin typeface="Courier New"/>
              <a:cs typeface="Courier New"/>
            </a:endParaRPr>
          </a:p>
          <a:p>
            <a:pPr marL="0" indent="0">
              <a:spcBef>
                <a:spcPts val="0"/>
              </a:spcBef>
              <a:buNone/>
            </a:pPr>
            <a:r>
              <a:rPr lang="en-US" sz="900" dirty="0" smtClean="0">
                <a:latin typeface="Courier New"/>
                <a:cs typeface="Courier New"/>
              </a:rPr>
              <a:t>/</a:t>
            </a:r>
            <a:r>
              <a:rPr lang="en-US" sz="900" dirty="0">
                <a:latin typeface="Courier New"/>
                <a:cs typeface="Courier New"/>
              </a:rPr>
              <a:t>/ first blob </a:t>
            </a:r>
            <a:r>
              <a:rPr lang="en-US" sz="900" dirty="0" err="1">
                <a:latin typeface="Courier New"/>
                <a:cs typeface="Courier New"/>
              </a:rPr>
              <a:t>loc</a:t>
            </a:r>
            <a:r>
              <a:rPr lang="en-US" sz="900" dirty="0">
                <a:latin typeface="Courier New"/>
                <a:cs typeface="Courier New"/>
              </a:rPr>
              <a:t> (zero origin values); Cartesian </a:t>
            </a:r>
            <a:r>
              <a:rPr lang="en-US" sz="900" dirty="0" err="1">
                <a:latin typeface="Courier New"/>
                <a:cs typeface="Courier New"/>
              </a:rPr>
              <a:t>coords</a:t>
            </a:r>
            <a:r>
              <a:rPr lang="en-US" sz="900" dirty="0">
                <a:latin typeface="Courier New"/>
                <a:cs typeface="Courier New"/>
              </a:rPr>
              <a:t> with flipped Y axis</a:t>
            </a:r>
          </a:p>
          <a:p>
            <a:pPr marL="0" indent="0">
              <a:spcBef>
                <a:spcPts val="0"/>
              </a:spcBef>
              <a:buNone/>
            </a:pPr>
            <a:r>
              <a:rPr lang="en-US" sz="900" dirty="0">
                <a:latin typeface="Courier New"/>
                <a:cs typeface="Courier New"/>
              </a:rPr>
              <a:t>// so that the max (</a:t>
            </a:r>
            <a:r>
              <a:rPr lang="en-US" sz="900" dirty="0" err="1">
                <a:latin typeface="Courier New"/>
                <a:cs typeface="Courier New"/>
              </a:rPr>
              <a:t>x,y</a:t>
            </a:r>
            <a:r>
              <a:rPr lang="en-US" sz="900" dirty="0">
                <a:latin typeface="Courier New"/>
                <a:cs typeface="Courier New"/>
              </a:rPr>
              <a:t>) value is in the bottom right corner of the screen</a:t>
            </a:r>
          </a:p>
          <a:p>
            <a:pPr marL="0" indent="0">
              <a:spcBef>
                <a:spcPts val="0"/>
              </a:spcBef>
              <a:buNone/>
            </a:pPr>
            <a:r>
              <a:rPr lang="en-US" sz="900" dirty="0">
                <a:latin typeface="Courier New"/>
                <a:cs typeface="Courier New"/>
              </a:rPr>
              <a:t>x=0;</a:t>
            </a:r>
          </a:p>
          <a:p>
            <a:pPr marL="0" indent="0">
              <a:spcBef>
                <a:spcPts val="0"/>
              </a:spcBef>
              <a:buNone/>
            </a:pPr>
            <a:r>
              <a:rPr lang="en-US" sz="900" dirty="0">
                <a:latin typeface="Courier New"/>
                <a:cs typeface="Courier New"/>
              </a:rPr>
              <a:t>y=0;</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width of each row in actual pixels</a:t>
            </a:r>
          </a:p>
          <a:p>
            <a:pPr marL="0" indent="0">
              <a:spcBef>
                <a:spcPts val="0"/>
              </a:spcBef>
              <a:buNone/>
            </a:pPr>
            <a:r>
              <a:rPr lang="en-US" sz="900" dirty="0">
                <a:latin typeface="Courier New"/>
                <a:cs typeface="Courier New"/>
              </a:rPr>
              <a:t>// each row will have col cells, each </a:t>
            </a:r>
            <a:r>
              <a:rPr lang="en-US" sz="900" dirty="0" err="1">
                <a:latin typeface="Courier New"/>
                <a:cs typeface="Courier New"/>
              </a:rPr>
              <a:t>delta_x</a:t>
            </a:r>
            <a:r>
              <a:rPr lang="en-US" sz="900" dirty="0">
                <a:latin typeface="Courier New"/>
                <a:cs typeface="Courier New"/>
              </a:rPr>
              <a:t> wide</a:t>
            </a:r>
          </a:p>
          <a:p>
            <a:pPr marL="0" indent="0">
              <a:spcBef>
                <a:spcPts val="0"/>
              </a:spcBef>
              <a:buNone/>
            </a:pPr>
            <a:r>
              <a:rPr lang="en-US" sz="900" dirty="0" err="1">
                <a:latin typeface="Courier New"/>
                <a:cs typeface="Courier New"/>
              </a:rPr>
              <a:t>const</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row_width</a:t>
            </a:r>
            <a:r>
              <a:rPr lang="en-US" sz="900" dirty="0">
                <a:latin typeface="Courier New"/>
                <a:cs typeface="Courier New"/>
              </a:rPr>
              <a:t>=cols*</a:t>
            </a:r>
            <a:r>
              <a:rPr lang="en-US" sz="900" dirty="0" err="1">
                <a:latin typeface="Courier New"/>
                <a:cs typeface="Courier New"/>
              </a:rPr>
              <a:t>delta_x</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height of window in actual pixels</a:t>
            </a:r>
          </a:p>
          <a:p>
            <a:pPr marL="0" indent="0">
              <a:spcBef>
                <a:spcPts val="0"/>
              </a:spcBef>
              <a:buNone/>
            </a:pPr>
            <a:r>
              <a:rPr lang="en-US" sz="900" dirty="0">
                <a:latin typeface="Courier New"/>
                <a:cs typeface="Courier New"/>
              </a:rPr>
              <a:t>// the display will "rows" number of rows, each </a:t>
            </a:r>
            <a:r>
              <a:rPr lang="en-US" sz="900" dirty="0" err="1">
                <a:latin typeface="Courier New"/>
                <a:cs typeface="Courier New"/>
              </a:rPr>
              <a:t>delta_y</a:t>
            </a:r>
            <a:r>
              <a:rPr lang="en-US" sz="900" dirty="0">
                <a:latin typeface="Courier New"/>
                <a:cs typeface="Courier New"/>
              </a:rPr>
              <a:t> tall</a:t>
            </a:r>
          </a:p>
          <a:p>
            <a:pPr marL="0" indent="0">
              <a:spcBef>
                <a:spcPts val="0"/>
              </a:spcBef>
              <a:buNone/>
            </a:pPr>
            <a:r>
              <a:rPr lang="en-US" sz="900" dirty="0" err="1">
                <a:latin typeface="Courier New"/>
                <a:cs typeface="Courier New"/>
              </a:rPr>
              <a:t>const</a:t>
            </a:r>
            <a:r>
              <a:rPr lang="en-US" sz="900" dirty="0">
                <a:latin typeface="Courier New"/>
                <a:cs typeface="Courier New"/>
              </a:rPr>
              <a:t> </a:t>
            </a: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number_of_rows</a:t>
            </a:r>
            <a:r>
              <a:rPr lang="en-US" sz="900" dirty="0">
                <a:latin typeface="Courier New"/>
                <a:cs typeface="Courier New"/>
              </a:rPr>
              <a:t>=rows*</a:t>
            </a:r>
            <a:r>
              <a:rPr lang="en-US" sz="900" dirty="0" err="1">
                <a:latin typeface="Courier New"/>
                <a:cs typeface="Courier New"/>
              </a:rPr>
              <a:t>delta_y</a:t>
            </a:r>
            <a:r>
              <a:rPr lang="en-US" sz="900" dirty="0" smtClean="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smtClean="0">
                <a:latin typeface="Courier New"/>
                <a:cs typeface="Courier New"/>
              </a:rPr>
              <a:t>/</a:t>
            </a:r>
            <a:r>
              <a:rPr lang="en-US" sz="900" dirty="0">
                <a:latin typeface="Courier New"/>
                <a:cs typeface="Courier New"/>
              </a:rPr>
              <a:t>/ our main window</a:t>
            </a:r>
          </a:p>
          <a:p>
            <a:pPr marL="0" indent="0">
              <a:spcBef>
                <a:spcPts val="0"/>
              </a:spcBef>
              <a:buNone/>
            </a:pPr>
            <a:r>
              <a:rPr lang="en-US" sz="900" dirty="0" err="1">
                <a:latin typeface="Courier New"/>
                <a:cs typeface="Courier New"/>
              </a:rPr>
              <a:t>RenderWindow</a:t>
            </a:r>
            <a:r>
              <a:rPr lang="en-US" sz="900" dirty="0">
                <a:latin typeface="Courier New"/>
                <a:cs typeface="Courier New"/>
              </a:rPr>
              <a:t> window(</a:t>
            </a:r>
            <a:r>
              <a:rPr lang="en-US" sz="900" dirty="0" err="1">
                <a:latin typeface="Courier New"/>
                <a:cs typeface="Courier New"/>
              </a:rPr>
              <a:t>VideoMode</a:t>
            </a:r>
            <a:r>
              <a:rPr lang="en-US" sz="900" dirty="0">
                <a:latin typeface="Courier New"/>
                <a:cs typeface="Courier New"/>
              </a:rPr>
              <a:t>(row_width,number_of_rows,32)," ")</a:t>
            </a:r>
            <a:r>
              <a:rPr lang="en-US" sz="900" dirty="0" smtClean="0">
                <a:latin typeface="Courier New"/>
                <a:cs typeface="Courier New"/>
              </a:rPr>
              <a:t>;</a:t>
            </a:r>
            <a:endParaRPr lang="en-US" sz="900"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79</a:t>
            </a:fld>
            <a:endParaRPr lang="en-US" dirty="0"/>
          </a:p>
        </p:txBody>
      </p:sp>
    </p:spTree>
    <p:extLst>
      <p:ext uri="{BB962C8B-B14F-4D97-AF65-F5344CB8AC3E}">
        <p14:creationId xmlns:p14="http://schemas.microsoft.com/office/powerpoint/2010/main" val="16518484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321"/>
            <a:ext cx="8229600" cy="514833"/>
          </a:xfrm>
        </p:spPr>
        <p:txBody>
          <a:bodyPr>
            <a:normAutofit/>
          </a:bodyPr>
          <a:lstStyle/>
          <a:p>
            <a:r>
              <a:rPr lang="en-US" sz="3200" b="1" dirty="0" smtClean="0"/>
              <a:t>So What </a:t>
            </a:r>
            <a:r>
              <a:rPr lang="en-US" sz="3200" b="1" u="sng" dirty="0" smtClean="0"/>
              <a:t>Is</a:t>
            </a:r>
            <a:r>
              <a:rPr lang="en-US" sz="3200" b="1" dirty="0" smtClean="0"/>
              <a:t> SIE?</a:t>
            </a:r>
            <a:endParaRPr lang="en-US" sz="3200" b="1" dirty="0"/>
          </a:p>
        </p:txBody>
      </p:sp>
      <p:sp>
        <p:nvSpPr>
          <p:cNvPr id="3" name="Content Placeholder 2"/>
          <p:cNvSpPr>
            <a:spLocks noGrp="1"/>
          </p:cNvSpPr>
          <p:nvPr>
            <p:ph idx="1"/>
          </p:nvPr>
        </p:nvSpPr>
        <p:spPr>
          <a:xfrm>
            <a:off x="205965" y="703606"/>
            <a:ext cx="8753524" cy="5972058"/>
          </a:xfrm>
        </p:spPr>
        <p:txBody>
          <a:bodyPr/>
          <a:lstStyle/>
          <a:p>
            <a:r>
              <a:rPr lang="en-US" sz="2400" b="1" dirty="0" smtClean="0"/>
              <a:t>The Security Information Exchange is a way to share security information in near-real time with other participants</a:t>
            </a:r>
          </a:p>
          <a:p>
            <a:r>
              <a:rPr lang="en-US" sz="2400" dirty="0" smtClean="0"/>
              <a:t>Technically, it's a set of 10 gig Ethernet switches that support the distribution of specific near-real-time security data streams as </a:t>
            </a:r>
            <a:r>
              <a:rPr lang="en-US" sz="2400" b="1" dirty="0" smtClean="0"/>
              <a:t>broadcast "channels," </a:t>
            </a:r>
            <a:r>
              <a:rPr lang="en-US" sz="2400" dirty="0" smtClean="0"/>
              <a:t>kin to cable TV channels:</a:t>
            </a:r>
          </a:p>
          <a:p>
            <a:pPr lvl="1"/>
            <a:r>
              <a:rPr lang="en-US" sz="2000" dirty="0" smtClean="0"/>
              <a:t>You can "listen" to a channel with </a:t>
            </a:r>
            <a:r>
              <a:rPr lang="en-US" sz="2000" b="1" dirty="0" smtClean="0"/>
              <a:t>raw or processed passive DNS traffic</a:t>
            </a:r>
          </a:p>
          <a:p>
            <a:pPr lvl="1"/>
            <a:r>
              <a:rPr lang="en-US" sz="2000" dirty="0" smtClean="0"/>
              <a:t>You can "listen" to a channel with </a:t>
            </a:r>
            <a:r>
              <a:rPr lang="en-US" sz="2000" b="1" dirty="0" smtClean="0"/>
              <a:t>dark space telescope traffic</a:t>
            </a:r>
          </a:p>
          <a:p>
            <a:pPr marL="740664" lvl="1"/>
            <a:r>
              <a:rPr lang="en-US" sz="2000" dirty="0" smtClean="0"/>
              <a:t>You can "listen" to a channel with </a:t>
            </a:r>
            <a:r>
              <a:rPr lang="en-US" sz="2000" b="1" dirty="0" smtClean="0"/>
              <a:t>spam samples</a:t>
            </a:r>
          </a:p>
          <a:p>
            <a:pPr lvl="1"/>
            <a:r>
              <a:rPr lang="en-US" sz="2000" dirty="0" smtClean="0"/>
              <a:t>You can "listen" to a channel with [...]</a:t>
            </a:r>
          </a:p>
          <a:p>
            <a:pPr marL="457200" lvl="1" indent="0">
              <a:buNone/>
            </a:pPr>
            <a:r>
              <a:rPr lang="en-US" sz="2400" spc="-100" dirty="0" smtClean="0"/>
              <a:t>( https</a:t>
            </a:r>
            <a:r>
              <a:rPr lang="en-US" sz="2400" spc="-100" dirty="0"/>
              <a:t>://</a:t>
            </a:r>
            <a:r>
              <a:rPr lang="en-US" sz="2400" spc="-100" dirty="0" err="1"/>
              <a:t>www.farsightsecurity.com</a:t>
            </a:r>
            <a:r>
              <a:rPr lang="en-US" sz="2400" spc="-100" dirty="0"/>
              <a:t>/Technical/</a:t>
            </a:r>
            <a:r>
              <a:rPr lang="en-US" sz="2400" spc="-100" dirty="0" err="1"/>
              <a:t>fsi</a:t>
            </a:r>
            <a:r>
              <a:rPr lang="en-US" sz="2400" spc="-100" dirty="0"/>
              <a:t>-</a:t>
            </a:r>
            <a:r>
              <a:rPr lang="en-US" sz="2400" spc="-100" dirty="0" err="1"/>
              <a:t>sie</a:t>
            </a:r>
            <a:r>
              <a:rPr lang="en-US" sz="2400" spc="-100" dirty="0"/>
              <a:t>-channel-</a:t>
            </a:r>
            <a:r>
              <a:rPr lang="en-US" sz="2400" spc="-100" dirty="0" err="1" smtClean="0"/>
              <a:t>guide.pdf</a:t>
            </a:r>
            <a:r>
              <a:rPr lang="en-US" sz="2400" spc="-100" dirty="0" smtClean="0"/>
              <a:t> )</a:t>
            </a:r>
          </a:p>
          <a:p>
            <a:r>
              <a:rPr lang="en-US" sz="2400" b="1" dirty="0" smtClean="0"/>
              <a:t>SIE is like being able to get your own near-real-time pre-built security sensor network </a:t>
            </a:r>
            <a:r>
              <a:rPr lang="en-US" sz="2400" dirty="0" smtClean="0"/>
              <a:t>for research or operational purposes</a:t>
            </a:r>
          </a:p>
          <a:p>
            <a:r>
              <a:rPr lang="en-US" sz="2400" dirty="0" smtClean="0"/>
              <a:t>See the following slide for a conceptual overview of how </a:t>
            </a:r>
            <a:r>
              <a:rPr lang="en-US" sz="2400" b="1" dirty="0" smtClean="0"/>
              <a:t>one</a:t>
            </a:r>
            <a:r>
              <a:rPr lang="en-US" sz="2400" dirty="0" smtClean="0"/>
              <a:t> of SIE's data streams gets created and processed.</a:t>
            </a:r>
            <a:endParaRPr lang="en-US" sz="2400" b="1" dirty="0" smtClean="0">
              <a:solidFill>
                <a:srgbClr val="FF0000"/>
              </a:solidFill>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8</a:t>
            </a:fld>
            <a:endParaRPr lang="en-US"/>
          </a:p>
        </p:txBody>
      </p:sp>
    </p:spTree>
    <p:extLst>
      <p:ext uri="{BB962C8B-B14F-4D97-AF65-F5344CB8AC3E}">
        <p14:creationId xmlns:p14="http://schemas.microsoft.com/office/powerpoint/2010/main" val="660275024"/>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65" y="308900"/>
            <a:ext cx="8753524" cy="6366763"/>
          </a:xfrm>
        </p:spPr>
        <p:txBody>
          <a:bodyPr>
            <a:noAutofit/>
          </a:bodyPr>
          <a:lstStyle/>
          <a:p>
            <a:pPr marL="0" indent="0">
              <a:spcBef>
                <a:spcPts val="0"/>
              </a:spcBef>
              <a:buNone/>
            </a:pPr>
            <a:r>
              <a:rPr lang="en-US" sz="900" dirty="0">
                <a:latin typeface="Courier New"/>
                <a:cs typeface="Courier New"/>
              </a:rPr>
              <a:t>// vectors of actual values</a:t>
            </a:r>
          </a:p>
          <a:p>
            <a:pPr marL="0" indent="0">
              <a:spcBef>
                <a:spcPts val="0"/>
              </a:spcBef>
              <a:buNone/>
            </a:pPr>
            <a:r>
              <a:rPr lang="en-US" sz="900" dirty="0" err="1">
                <a:latin typeface="Courier New"/>
                <a:cs typeface="Courier New"/>
              </a:rPr>
              <a:t>int</a:t>
            </a:r>
            <a:r>
              <a:rPr lang="en-US" sz="900" dirty="0">
                <a:latin typeface="Courier New"/>
                <a:cs typeface="Courier New"/>
              </a:rPr>
              <a:t> </a:t>
            </a:r>
            <a:r>
              <a:rPr lang="en-US" sz="900" dirty="0" err="1">
                <a:latin typeface="Courier New"/>
                <a:cs typeface="Courier New"/>
              </a:rPr>
              <a:t>actual_values</a:t>
            </a:r>
            <a:r>
              <a:rPr lang="en-US" sz="900" dirty="0">
                <a:latin typeface="Courier New"/>
                <a:cs typeface="Courier New"/>
              </a:rPr>
              <a:t>[</a:t>
            </a:r>
            <a:r>
              <a:rPr lang="en-US" sz="900" dirty="0" err="1">
                <a:latin typeface="Courier New"/>
                <a:cs typeface="Courier New"/>
              </a:rPr>
              <a:t>row_width</a:t>
            </a:r>
            <a:r>
              <a:rPr lang="en-US" sz="900" dirty="0">
                <a:latin typeface="Courier New"/>
                <a:cs typeface="Courier New"/>
              </a:rPr>
              <a:t>*</a:t>
            </a:r>
            <a:r>
              <a:rPr lang="en-US" sz="900" dirty="0" err="1">
                <a:latin typeface="Courier New"/>
                <a:cs typeface="Courier New"/>
              </a:rPr>
              <a:t>number_of_rows</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our main data structure, holds the </a:t>
            </a:r>
            <a:r>
              <a:rPr lang="en-US" sz="900" dirty="0" err="1">
                <a:latin typeface="Courier New"/>
                <a:cs typeface="Courier New"/>
              </a:rPr>
              <a:t>verticies</a:t>
            </a:r>
            <a:r>
              <a:rPr lang="en-US" sz="900" dirty="0">
                <a:latin typeface="Courier New"/>
                <a:cs typeface="Courier New"/>
              </a:rPr>
              <a:t> of the cells to be displayed</a:t>
            </a:r>
          </a:p>
          <a:p>
            <a:pPr marL="0" indent="0">
              <a:spcBef>
                <a:spcPts val="0"/>
              </a:spcBef>
              <a:buNone/>
            </a:pPr>
            <a:r>
              <a:rPr lang="en-US" sz="900" dirty="0">
                <a:latin typeface="Courier New"/>
                <a:cs typeface="Courier New"/>
              </a:rPr>
              <a:t>// the 4 represents the number of </a:t>
            </a:r>
            <a:r>
              <a:rPr lang="en-US" sz="900" dirty="0" err="1">
                <a:latin typeface="Courier New"/>
                <a:cs typeface="Courier New"/>
              </a:rPr>
              <a:t>verticies</a:t>
            </a:r>
            <a:r>
              <a:rPr lang="en-US" sz="900" dirty="0">
                <a:latin typeface="Courier New"/>
                <a:cs typeface="Courier New"/>
              </a:rPr>
              <a:t> per quad</a:t>
            </a:r>
          </a:p>
          <a:p>
            <a:pPr marL="0" indent="0">
              <a:spcBef>
                <a:spcPts val="0"/>
              </a:spcBef>
              <a:buNone/>
            </a:pPr>
            <a:r>
              <a:rPr lang="en-US" sz="900" dirty="0">
                <a:latin typeface="Courier New"/>
                <a:cs typeface="Courier New"/>
              </a:rPr>
              <a:t>// NOTE: this is not the full width of the rows or the actual number of rows!</a:t>
            </a:r>
          </a:p>
          <a:p>
            <a:pPr marL="0" indent="0">
              <a:spcBef>
                <a:spcPts val="0"/>
              </a:spcBef>
              <a:buNone/>
            </a:pPr>
            <a:r>
              <a:rPr lang="en-US" sz="900" dirty="0" err="1">
                <a:latin typeface="Courier New"/>
                <a:cs typeface="Courier New"/>
              </a:rPr>
              <a:t>VertexArray</a:t>
            </a:r>
            <a:r>
              <a:rPr lang="en-US" sz="900" dirty="0">
                <a:latin typeface="Courier New"/>
                <a:cs typeface="Courier New"/>
              </a:rPr>
              <a:t> quad(Quads, (rows*cols*4));</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ensure starting </a:t>
            </a:r>
            <a:r>
              <a:rPr lang="en-US" sz="900" dirty="0" err="1">
                <a:latin typeface="Courier New"/>
                <a:cs typeface="Courier New"/>
              </a:rPr>
              <a:t>lastcol</a:t>
            </a:r>
            <a:r>
              <a:rPr lang="en-US" sz="900" dirty="0">
                <a:latin typeface="Courier New"/>
                <a:cs typeface="Courier New"/>
              </a:rPr>
              <a:t> value will be less than initial </a:t>
            </a:r>
            <a:r>
              <a:rPr lang="en-US" sz="900" dirty="0" err="1">
                <a:latin typeface="Courier New"/>
                <a:cs typeface="Courier New"/>
              </a:rPr>
              <a:t>i</a:t>
            </a:r>
            <a:endParaRPr lang="en-US" sz="900" dirty="0">
              <a:latin typeface="Courier New"/>
              <a:cs typeface="Courier New"/>
            </a:endParaRPr>
          </a:p>
          <a:p>
            <a:pPr marL="0" indent="0">
              <a:spcBef>
                <a:spcPts val="0"/>
              </a:spcBef>
              <a:buNone/>
            </a:pPr>
            <a:r>
              <a:rPr lang="en-US" sz="900" dirty="0" err="1">
                <a:latin typeface="Courier New"/>
                <a:cs typeface="Courier New"/>
              </a:rPr>
              <a:t>lastcol</a:t>
            </a:r>
            <a:r>
              <a:rPr lang="en-US" sz="900" dirty="0">
                <a:latin typeface="Courier New"/>
                <a:cs typeface="Courier New"/>
              </a:rPr>
              <a:t>=-1;</a:t>
            </a:r>
          </a:p>
          <a:p>
            <a:pPr marL="0" indent="0">
              <a:spcBef>
                <a:spcPts val="0"/>
              </a:spcBef>
              <a:buNone/>
            </a:pPr>
            <a:endParaRPr lang="en-US" sz="900" dirty="0">
              <a:latin typeface="Courier New"/>
              <a:cs typeface="Courier New"/>
            </a:endParaRPr>
          </a:p>
          <a:p>
            <a:pPr marL="0" indent="0">
              <a:spcBef>
                <a:spcPts val="0"/>
              </a:spcBef>
              <a:buNone/>
            </a:pPr>
            <a:r>
              <a:rPr lang="en-US" sz="900" dirty="0" err="1">
                <a:latin typeface="Courier New"/>
                <a:cs typeface="Courier New"/>
              </a:rPr>
              <a:t>i</a:t>
            </a:r>
            <a:r>
              <a:rPr lang="en-US" sz="900" dirty="0">
                <a:latin typeface="Courier New"/>
                <a:cs typeface="Courier New"/>
              </a:rPr>
              <a:t>=0;            // x "coordinate" as read from the data file</a:t>
            </a:r>
          </a:p>
          <a:p>
            <a:pPr marL="0" indent="0">
              <a:spcBef>
                <a:spcPts val="0"/>
              </a:spcBef>
              <a:buNone/>
            </a:pPr>
            <a:r>
              <a:rPr lang="en-US" sz="900" dirty="0">
                <a:latin typeface="Courier New"/>
                <a:cs typeface="Courier New"/>
              </a:rPr>
              <a:t>                 // need not be sequential, e.g., may have "gaps"</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j=0;            // y "coordinate," incremented when </a:t>
            </a:r>
            <a:r>
              <a:rPr lang="en-US" sz="900" dirty="0" err="1">
                <a:latin typeface="Courier New"/>
                <a:cs typeface="Courier New"/>
              </a:rPr>
              <a:t>i</a:t>
            </a:r>
            <a:r>
              <a:rPr lang="en-US" sz="900" dirty="0">
                <a:latin typeface="Courier New"/>
                <a:cs typeface="Courier New"/>
              </a:rPr>
              <a:t> &lt;= previous </a:t>
            </a:r>
            <a:r>
              <a:rPr lang="en-US" sz="900" dirty="0" err="1">
                <a:latin typeface="Courier New"/>
                <a:cs typeface="Courier New"/>
              </a:rPr>
              <a:t>i</a:t>
            </a:r>
            <a:endParaRPr lang="en-US" sz="900" dirty="0">
              <a:latin typeface="Courier New"/>
              <a:cs typeface="Courier New"/>
            </a:endParaRP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cell=0;         // incremented, by 4's, through the array of </a:t>
            </a:r>
            <a:r>
              <a:rPr lang="en-US" sz="900" dirty="0" err="1">
                <a:latin typeface="Courier New"/>
                <a:cs typeface="Courier New"/>
              </a:rPr>
              <a:t>verticies</a:t>
            </a:r>
            <a:endParaRPr lang="en-US" sz="900" dirty="0">
              <a:latin typeface="Courier New"/>
              <a:cs typeface="Courier New"/>
            </a:endParaRPr>
          </a:p>
          <a:p>
            <a:pPr marL="0" indent="0">
              <a:spcBef>
                <a:spcPts val="0"/>
              </a:spcBef>
              <a:buNone/>
            </a:pPr>
            <a:endParaRPr lang="en-US" sz="900" dirty="0">
              <a:latin typeface="Courier New"/>
              <a:cs typeface="Courier New"/>
            </a:endParaRPr>
          </a:p>
          <a:p>
            <a:pPr marL="0" indent="0">
              <a:spcBef>
                <a:spcPts val="0"/>
              </a:spcBef>
              <a:buNone/>
            </a:pPr>
            <a:r>
              <a:rPr lang="en-US" sz="900" dirty="0" err="1">
                <a:latin typeface="Courier New"/>
                <a:cs typeface="Courier New"/>
              </a:rPr>
              <a:t>myfile</a:t>
            </a:r>
            <a:r>
              <a:rPr lang="en-US" sz="900" dirty="0">
                <a:latin typeface="Courier New"/>
                <a:cs typeface="Courier New"/>
              </a:rPr>
              <a:t> = </a:t>
            </a:r>
            <a:r>
              <a:rPr lang="en-US" sz="900" dirty="0" err="1">
                <a:latin typeface="Courier New"/>
                <a:cs typeface="Courier New"/>
              </a:rPr>
              <a:t>fopen</a:t>
            </a:r>
            <a:r>
              <a:rPr lang="en-US" sz="900" dirty="0">
                <a:latin typeface="Courier New"/>
                <a:cs typeface="Courier New"/>
              </a:rPr>
              <a:t> ("ch204-data.txt","r");</a:t>
            </a:r>
          </a:p>
          <a:p>
            <a:pPr marL="0" indent="0">
              <a:spcBef>
                <a:spcPts val="0"/>
              </a:spcBef>
              <a:buNone/>
            </a:pPr>
            <a:r>
              <a:rPr lang="en-US" sz="900" dirty="0">
                <a:latin typeface="Courier New"/>
                <a:cs typeface="Courier New"/>
              </a:rPr>
              <a:t>if (</a:t>
            </a:r>
            <a:r>
              <a:rPr lang="en-US" sz="900" dirty="0" err="1">
                <a:latin typeface="Courier New"/>
                <a:cs typeface="Courier New"/>
              </a:rPr>
              <a:t>myfile</a:t>
            </a:r>
            <a:r>
              <a:rPr lang="en-US" sz="900" dirty="0">
                <a:latin typeface="Courier New"/>
                <a:cs typeface="Courier New"/>
              </a:rPr>
              <a:t> == NULL) { </a:t>
            </a:r>
            <a:r>
              <a:rPr lang="en-US" sz="900" dirty="0" err="1">
                <a:latin typeface="Courier New"/>
                <a:cs typeface="Courier New"/>
              </a:rPr>
              <a:t>perror</a:t>
            </a:r>
            <a:r>
              <a:rPr lang="en-US" sz="900" dirty="0">
                <a:latin typeface="Courier New"/>
                <a:cs typeface="Courier New"/>
              </a:rPr>
              <a:t>("Failed: "); return 1; </a:t>
            </a:r>
            <a:r>
              <a:rPr lang="en-US" sz="900" dirty="0" smtClean="0">
                <a:latin typeface="Courier New"/>
                <a:cs typeface="Courier New"/>
              </a:rPr>
              <a:t>}</a:t>
            </a:r>
          </a:p>
          <a:p>
            <a:pPr marL="0" indent="0">
              <a:spcBef>
                <a:spcPts val="0"/>
              </a:spcBef>
              <a:buNone/>
            </a:pPr>
            <a:endParaRPr lang="en-US" sz="900" dirty="0" smtClean="0">
              <a:latin typeface="Courier New"/>
              <a:cs typeface="Courier New"/>
            </a:endParaRP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for (ii=0; ii&lt;=(</a:t>
            </a:r>
            <a:r>
              <a:rPr lang="en-US" sz="900" dirty="0" err="1">
                <a:latin typeface="Courier New"/>
                <a:cs typeface="Courier New"/>
              </a:rPr>
              <a:t>row_width</a:t>
            </a:r>
            <a:r>
              <a:rPr lang="en-US" sz="900" dirty="0">
                <a:latin typeface="Courier New"/>
                <a:cs typeface="Courier New"/>
              </a:rPr>
              <a:t>*</a:t>
            </a:r>
            <a:r>
              <a:rPr lang="en-US" sz="900" dirty="0" err="1">
                <a:latin typeface="Courier New"/>
                <a:cs typeface="Courier New"/>
              </a:rPr>
              <a:t>number_of_rows</a:t>
            </a:r>
            <a:r>
              <a:rPr lang="en-US" sz="900" dirty="0">
                <a:latin typeface="Courier New"/>
                <a:cs typeface="Courier New"/>
              </a:rPr>
              <a:t>); ii++){</a:t>
            </a:r>
          </a:p>
          <a:p>
            <a:pPr marL="0" indent="0">
              <a:spcBef>
                <a:spcPts val="0"/>
              </a:spcBef>
              <a:buNone/>
            </a:pPr>
            <a:r>
              <a:rPr lang="en-US" sz="900" dirty="0">
                <a:latin typeface="Courier New"/>
                <a:cs typeface="Courier New"/>
              </a:rPr>
              <a:t>    </a:t>
            </a:r>
            <a:r>
              <a:rPr lang="en-US" sz="900" dirty="0" err="1">
                <a:latin typeface="Courier New"/>
                <a:cs typeface="Courier New"/>
              </a:rPr>
              <a:t>actual_values</a:t>
            </a:r>
            <a:r>
              <a:rPr lang="en-US" sz="900" dirty="0">
                <a:latin typeface="Courier New"/>
                <a:cs typeface="Courier New"/>
              </a:rPr>
              <a:t>[ii]=0;</a:t>
            </a:r>
          </a:p>
          <a:p>
            <a:pPr marL="0" indent="0">
              <a:spcBef>
                <a:spcPts val="0"/>
              </a:spcBef>
              <a:buNone/>
            </a:pP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while ((</a:t>
            </a:r>
            <a:r>
              <a:rPr lang="en-US" sz="900" dirty="0" err="1">
                <a:latin typeface="Courier New"/>
                <a:cs typeface="Courier New"/>
              </a:rPr>
              <a:t>fscanf</a:t>
            </a:r>
            <a:r>
              <a:rPr lang="en-US" sz="900" dirty="0">
                <a:latin typeface="Courier New"/>
                <a:cs typeface="Courier New"/>
              </a:rPr>
              <a:t> (</a:t>
            </a:r>
            <a:r>
              <a:rPr lang="en-US" sz="900" dirty="0" err="1">
                <a:latin typeface="Courier New"/>
                <a:cs typeface="Courier New"/>
              </a:rPr>
              <a:t>myfile</a:t>
            </a:r>
            <a:r>
              <a:rPr lang="en-US" sz="900" dirty="0">
                <a:latin typeface="Courier New"/>
                <a:cs typeface="Courier New"/>
              </a:rPr>
              <a:t>, "%d %d", &amp;</a:t>
            </a:r>
            <a:r>
              <a:rPr lang="en-US" sz="900" dirty="0" err="1">
                <a:latin typeface="Courier New"/>
                <a:cs typeface="Courier New"/>
              </a:rPr>
              <a:t>i</a:t>
            </a:r>
            <a:r>
              <a:rPr lang="en-US" sz="900" dirty="0">
                <a:latin typeface="Courier New"/>
                <a:cs typeface="Courier New"/>
              </a:rPr>
              <a:t>, &amp;</a:t>
            </a:r>
            <a:r>
              <a:rPr lang="en-US" sz="900" dirty="0" err="1">
                <a:latin typeface="Courier New"/>
                <a:cs typeface="Courier New"/>
              </a:rPr>
              <a:t>val</a:t>
            </a:r>
            <a:r>
              <a:rPr lang="en-US" sz="900" dirty="0">
                <a:latin typeface="Courier New"/>
                <a:cs typeface="Courier New"/>
              </a:rPr>
              <a:t>) != EOF) &amp;&amp; (j&lt;rows))</a:t>
            </a:r>
          </a:p>
          <a:p>
            <a:pPr marL="0" indent="0">
              <a:spcBef>
                <a:spcPts val="0"/>
              </a:spcBef>
              <a:buNone/>
            </a:pPr>
            <a:r>
              <a:rPr lang="en-US" sz="900" dirty="0">
                <a:latin typeface="Courier New"/>
                <a:cs typeface="Courier New"/>
              </a:rPr>
              <a:t>   {</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x=</a:t>
            </a:r>
            <a:r>
              <a:rPr lang="en-US" sz="900" dirty="0" err="1">
                <a:latin typeface="Courier New"/>
                <a:cs typeface="Courier New"/>
              </a:rPr>
              <a:t>i</a:t>
            </a:r>
            <a:r>
              <a:rPr lang="en-US" sz="900" dirty="0">
                <a:latin typeface="Courier New"/>
                <a:cs typeface="Courier New"/>
              </a:rPr>
              <a:t>*</a:t>
            </a:r>
            <a:r>
              <a:rPr lang="en-US" sz="900" dirty="0" err="1">
                <a:latin typeface="Courier New"/>
                <a:cs typeface="Courier New"/>
              </a:rPr>
              <a:t>delta_x</a:t>
            </a:r>
            <a:r>
              <a:rPr lang="en-US" sz="900" dirty="0">
                <a:latin typeface="Courier New"/>
                <a:cs typeface="Courier New"/>
              </a:rPr>
              <a:t>;</a:t>
            </a:r>
          </a:p>
          <a:p>
            <a:pPr marL="0" indent="0">
              <a:spcBef>
                <a:spcPts val="0"/>
              </a:spcBef>
              <a:buNone/>
            </a:pPr>
            <a:r>
              <a:rPr lang="en-US" sz="900" dirty="0">
                <a:latin typeface="Courier New"/>
                <a:cs typeface="Courier New"/>
              </a:rPr>
              <a:t>   y=j*</a:t>
            </a:r>
            <a:r>
              <a:rPr lang="en-US" sz="900" dirty="0" err="1">
                <a:latin typeface="Courier New"/>
                <a:cs typeface="Courier New"/>
              </a:rPr>
              <a:t>delta_y</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 set the coordinates of the rectangle</a:t>
            </a:r>
          </a:p>
          <a:p>
            <a:pPr marL="0" indent="0">
              <a:spcBef>
                <a:spcPts val="0"/>
              </a:spcBef>
              <a:buNone/>
            </a:pPr>
            <a:r>
              <a:rPr lang="en-US" sz="900" dirty="0">
                <a:latin typeface="Courier New"/>
                <a:cs typeface="Courier New"/>
              </a:rPr>
              <a:t>   // lower left hand corner</a:t>
            </a:r>
          </a:p>
          <a:p>
            <a:pPr marL="0" indent="0">
              <a:spcBef>
                <a:spcPts val="0"/>
              </a:spcBef>
              <a:buNone/>
            </a:pPr>
            <a:r>
              <a:rPr lang="en-US" sz="900" dirty="0">
                <a:latin typeface="Courier New"/>
                <a:cs typeface="Courier New"/>
              </a:rPr>
              <a:t>   quad[cell].position =   Vector2f(</a:t>
            </a:r>
            <a:r>
              <a:rPr lang="en-US" sz="900" dirty="0" err="1">
                <a:latin typeface="Courier New"/>
                <a:cs typeface="Courier New"/>
              </a:rPr>
              <a:t>x,y</a:t>
            </a:r>
            <a:r>
              <a:rPr lang="en-US" sz="900" dirty="0">
                <a:latin typeface="Courier New"/>
                <a:cs typeface="Courier New"/>
              </a:rPr>
              <a:t>);</a:t>
            </a:r>
          </a:p>
          <a:p>
            <a:pPr marL="0" indent="0">
              <a:spcBef>
                <a:spcPts val="0"/>
              </a:spcBef>
              <a:buNone/>
            </a:pPr>
            <a:r>
              <a:rPr lang="en-US" sz="900" dirty="0">
                <a:latin typeface="Courier New"/>
                <a:cs typeface="Courier New"/>
              </a:rPr>
              <a:t>   // upper left hand corner</a:t>
            </a:r>
          </a:p>
          <a:p>
            <a:pPr marL="0" indent="0">
              <a:spcBef>
                <a:spcPts val="0"/>
              </a:spcBef>
              <a:buNone/>
            </a:pPr>
            <a:r>
              <a:rPr lang="en-US" sz="900" dirty="0">
                <a:latin typeface="Courier New"/>
                <a:cs typeface="Courier New"/>
              </a:rPr>
              <a:t>   quad[cell+1].position = Vector2f(</a:t>
            </a:r>
            <a:r>
              <a:rPr lang="en-US" sz="900" dirty="0" err="1">
                <a:latin typeface="Courier New"/>
                <a:cs typeface="Courier New"/>
              </a:rPr>
              <a:t>x,y+delta_y</a:t>
            </a:r>
            <a:r>
              <a:rPr lang="en-US" sz="900" dirty="0">
                <a:latin typeface="Courier New"/>
                <a:cs typeface="Courier New"/>
              </a:rPr>
              <a:t>);</a:t>
            </a:r>
          </a:p>
          <a:p>
            <a:pPr marL="0" indent="0">
              <a:spcBef>
                <a:spcPts val="0"/>
              </a:spcBef>
              <a:buNone/>
            </a:pPr>
            <a:r>
              <a:rPr lang="en-US" sz="900" dirty="0">
                <a:latin typeface="Courier New"/>
                <a:cs typeface="Courier New"/>
              </a:rPr>
              <a:t>   // upper right hand corner</a:t>
            </a:r>
          </a:p>
          <a:p>
            <a:pPr marL="0" indent="0">
              <a:spcBef>
                <a:spcPts val="0"/>
              </a:spcBef>
              <a:buNone/>
            </a:pPr>
            <a:r>
              <a:rPr lang="en-US" sz="900" dirty="0">
                <a:latin typeface="Courier New"/>
                <a:cs typeface="Courier New"/>
              </a:rPr>
              <a:t>   quad[cell+2].position = Vector2f(</a:t>
            </a:r>
            <a:r>
              <a:rPr lang="en-US" sz="900" dirty="0" err="1">
                <a:latin typeface="Courier New"/>
                <a:cs typeface="Courier New"/>
              </a:rPr>
              <a:t>x+delta_x</a:t>
            </a:r>
            <a:r>
              <a:rPr lang="en-US" sz="900" dirty="0">
                <a:latin typeface="Courier New"/>
                <a:cs typeface="Courier New"/>
              </a:rPr>
              <a:t>, </a:t>
            </a:r>
            <a:r>
              <a:rPr lang="en-US" sz="900" dirty="0" err="1">
                <a:latin typeface="Courier New"/>
                <a:cs typeface="Courier New"/>
              </a:rPr>
              <a:t>y+delta_y</a:t>
            </a:r>
            <a:r>
              <a:rPr lang="en-US" sz="900" dirty="0">
                <a:latin typeface="Courier New"/>
                <a:cs typeface="Courier New"/>
              </a:rPr>
              <a:t>);</a:t>
            </a:r>
          </a:p>
          <a:p>
            <a:pPr marL="0" indent="0">
              <a:spcBef>
                <a:spcPts val="0"/>
              </a:spcBef>
              <a:buNone/>
            </a:pPr>
            <a:r>
              <a:rPr lang="en-US" sz="900" dirty="0">
                <a:latin typeface="Courier New"/>
                <a:cs typeface="Courier New"/>
              </a:rPr>
              <a:t>   // lower right hand corner</a:t>
            </a:r>
          </a:p>
          <a:p>
            <a:pPr marL="0" indent="0">
              <a:spcBef>
                <a:spcPts val="0"/>
              </a:spcBef>
              <a:buNone/>
            </a:pPr>
            <a:r>
              <a:rPr lang="en-US" sz="900" dirty="0">
                <a:latin typeface="Courier New"/>
                <a:cs typeface="Courier New"/>
              </a:rPr>
              <a:t>   quad[cell+3].position = Vector2f(</a:t>
            </a:r>
            <a:r>
              <a:rPr lang="en-US" sz="900" dirty="0" err="1">
                <a:latin typeface="Courier New"/>
                <a:cs typeface="Courier New"/>
              </a:rPr>
              <a:t>x+delta_x</a:t>
            </a:r>
            <a:r>
              <a:rPr lang="en-US" sz="900" dirty="0">
                <a:latin typeface="Courier New"/>
                <a:cs typeface="Courier New"/>
              </a:rPr>
              <a:t>, y);</a:t>
            </a:r>
          </a:p>
          <a:p>
            <a:pPr marL="0" indent="0">
              <a:spcBef>
                <a:spcPts val="0"/>
              </a:spcBef>
              <a:buNone/>
            </a:pPr>
            <a:endParaRPr lang="en-US" sz="800"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80</a:t>
            </a:fld>
            <a:endParaRPr lang="en-US" dirty="0"/>
          </a:p>
        </p:txBody>
      </p:sp>
    </p:spTree>
    <p:extLst>
      <p:ext uri="{BB962C8B-B14F-4D97-AF65-F5344CB8AC3E}">
        <p14:creationId xmlns:p14="http://schemas.microsoft.com/office/powerpoint/2010/main" val="484006054"/>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65" y="223094"/>
            <a:ext cx="8753524" cy="6452569"/>
          </a:xfrm>
        </p:spPr>
        <p:txBody>
          <a:bodyPr>
            <a:noAutofit/>
          </a:bodyPr>
          <a:lstStyle/>
          <a:p>
            <a:pPr marL="0" indent="0">
              <a:spcBef>
                <a:spcPts val="0"/>
              </a:spcBef>
              <a:buNone/>
            </a:pPr>
            <a:r>
              <a:rPr lang="en-US" sz="900" dirty="0">
                <a:latin typeface="Courier New"/>
                <a:cs typeface="Courier New"/>
              </a:rPr>
              <a:t> </a:t>
            </a:r>
            <a:r>
              <a:rPr lang="en-US" sz="900" dirty="0" smtClean="0">
                <a:latin typeface="Courier New"/>
                <a:cs typeface="Courier New"/>
              </a:rPr>
              <a:t>  /</a:t>
            </a:r>
            <a:r>
              <a:rPr lang="en-US" sz="900" dirty="0">
                <a:latin typeface="Courier New"/>
                <a:cs typeface="Courier New"/>
              </a:rPr>
              <a:t>/ Hue, Saturation, Value Color Model (see</a:t>
            </a:r>
          </a:p>
          <a:p>
            <a:pPr marL="0" indent="0">
              <a:spcBef>
                <a:spcPts val="0"/>
              </a:spcBef>
              <a:buNone/>
            </a:pPr>
            <a:r>
              <a:rPr lang="en-US" sz="900" dirty="0">
                <a:latin typeface="Courier New"/>
                <a:cs typeface="Courier New"/>
              </a:rPr>
              <a:t>   // https://</a:t>
            </a:r>
            <a:r>
              <a:rPr lang="en-US" sz="900" dirty="0" err="1">
                <a:latin typeface="Courier New"/>
                <a:cs typeface="Courier New"/>
              </a:rPr>
              <a:t>en.wikipedia.org</a:t>
            </a:r>
            <a:r>
              <a:rPr lang="en-US" sz="900" dirty="0">
                <a:latin typeface="Courier New"/>
                <a:cs typeface="Courier New"/>
              </a:rPr>
              <a:t>/wiki/</a:t>
            </a:r>
            <a:r>
              <a:rPr lang="en-US" sz="900" dirty="0" err="1">
                <a:latin typeface="Courier New"/>
                <a:cs typeface="Courier New"/>
              </a:rPr>
              <a:t>HSL_and_HSV</a:t>
            </a:r>
            <a:r>
              <a:rPr lang="en-US" sz="900" dirty="0">
                <a:latin typeface="Courier New"/>
                <a:cs typeface="Courier New"/>
              </a:rPr>
              <a:t> )</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 </a:t>
            </a:r>
            <a:r>
              <a:rPr lang="en-US" sz="900" dirty="0" err="1">
                <a:latin typeface="Courier New"/>
                <a:cs typeface="Courier New"/>
              </a:rPr>
              <a:t>www.rapidtables.com</a:t>
            </a:r>
            <a:r>
              <a:rPr lang="en-US" sz="900" dirty="0">
                <a:latin typeface="Courier New"/>
                <a:cs typeface="Courier New"/>
              </a:rPr>
              <a:t>/convert/color/</a:t>
            </a:r>
            <a:r>
              <a:rPr lang="en-US" sz="900" dirty="0" err="1">
                <a:latin typeface="Courier New"/>
                <a:cs typeface="Courier New"/>
              </a:rPr>
              <a:t>hsv</a:t>
            </a:r>
            <a:r>
              <a:rPr lang="en-US" sz="900" dirty="0">
                <a:latin typeface="Courier New"/>
                <a:cs typeface="Courier New"/>
              </a:rPr>
              <a:t>-to-</a:t>
            </a:r>
            <a:r>
              <a:rPr lang="en-US" sz="900" dirty="0" err="1">
                <a:latin typeface="Courier New"/>
                <a:cs typeface="Courier New"/>
              </a:rPr>
              <a:t>rgb.htm</a:t>
            </a:r>
            <a:r>
              <a:rPr lang="en-US" sz="900" dirty="0">
                <a:latin typeface="Courier New"/>
                <a:cs typeface="Courier New"/>
              </a:rPr>
              <a:t> for color value tests</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a:t>
            </a:r>
            <a:r>
              <a:rPr lang="en-US" sz="900" dirty="0" err="1">
                <a:latin typeface="Courier New"/>
                <a:cs typeface="Courier New"/>
              </a:rPr>
              <a:t>myhsv_h</a:t>
            </a:r>
            <a:r>
              <a:rPr lang="en-US" sz="900" dirty="0">
                <a:latin typeface="Courier New"/>
                <a:cs typeface="Courier New"/>
              </a:rPr>
              <a:t>=((float) 360.0);</a:t>
            </a:r>
          </a:p>
          <a:p>
            <a:pPr marL="0" indent="0">
              <a:spcBef>
                <a:spcPts val="0"/>
              </a:spcBef>
              <a:buNone/>
            </a:pPr>
            <a:r>
              <a:rPr lang="en-US" sz="900" dirty="0">
                <a:latin typeface="Courier New"/>
                <a:cs typeface="Courier New"/>
              </a:rPr>
              <a:t>   </a:t>
            </a:r>
            <a:r>
              <a:rPr lang="en-US" sz="900" dirty="0" err="1">
                <a:latin typeface="Courier New"/>
                <a:cs typeface="Courier New"/>
              </a:rPr>
              <a:t>myhsv_s</a:t>
            </a:r>
            <a:r>
              <a:rPr lang="en-US" sz="900" dirty="0">
                <a:latin typeface="Courier New"/>
                <a:cs typeface="Courier New"/>
              </a:rPr>
              <a:t>=(float) </a:t>
            </a:r>
            <a:r>
              <a:rPr lang="en-US" sz="900" dirty="0" err="1">
                <a:latin typeface="Courier New"/>
                <a:cs typeface="Courier New"/>
              </a:rPr>
              <a:t>val</a:t>
            </a:r>
            <a:r>
              <a:rPr lang="en-US" sz="900" dirty="0">
                <a:latin typeface="Courier New"/>
                <a:cs typeface="Courier New"/>
              </a:rPr>
              <a:t>/256.0;</a:t>
            </a:r>
          </a:p>
          <a:p>
            <a:pPr marL="0" indent="0">
              <a:spcBef>
                <a:spcPts val="0"/>
              </a:spcBef>
              <a:buNone/>
            </a:pPr>
            <a:r>
              <a:rPr lang="en-US" sz="900" dirty="0">
                <a:latin typeface="Courier New"/>
                <a:cs typeface="Courier New"/>
              </a:rPr>
              <a:t>   </a:t>
            </a:r>
            <a:r>
              <a:rPr lang="en-US" sz="900" dirty="0" err="1">
                <a:latin typeface="Courier New"/>
                <a:cs typeface="Courier New"/>
              </a:rPr>
              <a:t>myhsv_v</a:t>
            </a:r>
            <a:r>
              <a:rPr lang="en-US" sz="900" dirty="0">
                <a:latin typeface="Courier New"/>
                <a:cs typeface="Courier New"/>
              </a:rPr>
              <a:t>=((float) 1.0);</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 convert </a:t>
            </a:r>
            <a:r>
              <a:rPr lang="en-US" sz="900" dirty="0" err="1">
                <a:latin typeface="Courier New"/>
                <a:cs typeface="Courier New"/>
              </a:rPr>
              <a:t>hsv</a:t>
            </a:r>
            <a:r>
              <a:rPr lang="en-US" sz="900" dirty="0">
                <a:latin typeface="Courier New"/>
                <a:cs typeface="Courier New"/>
              </a:rPr>
              <a:t> to RGB since that's what SFML needs</a:t>
            </a:r>
          </a:p>
          <a:p>
            <a:pPr marL="0" indent="0">
              <a:spcBef>
                <a:spcPts val="0"/>
              </a:spcBef>
              <a:buNone/>
            </a:pPr>
            <a:r>
              <a:rPr lang="en-US" sz="900" dirty="0">
                <a:latin typeface="Courier New"/>
                <a:cs typeface="Courier New"/>
              </a:rPr>
              <a:t>   </a:t>
            </a:r>
            <a:r>
              <a:rPr lang="en-US" sz="900" dirty="0" err="1">
                <a:latin typeface="Courier New"/>
                <a:cs typeface="Courier New"/>
              </a:rPr>
              <a:t>hsv_to_rgb</a:t>
            </a:r>
            <a:r>
              <a:rPr lang="en-US" sz="900" dirty="0">
                <a:latin typeface="Courier New"/>
                <a:cs typeface="Courier New"/>
              </a:rPr>
              <a:t> (</a:t>
            </a:r>
            <a:r>
              <a:rPr lang="en-US" sz="900" dirty="0" err="1">
                <a:latin typeface="Courier New"/>
                <a:cs typeface="Courier New"/>
              </a:rPr>
              <a:t>myhsv_h</a:t>
            </a:r>
            <a:r>
              <a:rPr lang="en-US" sz="900" dirty="0">
                <a:latin typeface="Courier New"/>
                <a:cs typeface="Courier New"/>
              </a:rPr>
              <a:t>, </a:t>
            </a:r>
            <a:r>
              <a:rPr lang="en-US" sz="900" dirty="0" err="1">
                <a:latin typeface="Courier New"/>
                <a:cs typeface="Courier New"/>
              </a:rPr>
              <a:t>myhsv_s</a:t>
            </a:r>
            <a:r>
              <a:rPr lang="en-US" sz="900" dirty="0">
                <a:latin typeface="Courier New"/>
                <a:cs typeface="Courier New"/>
              </a:rPr>
              <a:t>, </a:t>
            </a:r>
            <a:r>
              <a:rPr lang="en-US" sz="900" dirty="0" err="1">
                <a:latin typeface="Courier New"/>
                <a:cs typeface="Courier New"/>
              </a:rPr>
              <a:t>myhsv_v</a:t>
            </a:r>
            <a:r>
              <a:rPr lang="en-US" sz="900" dirty="0">
                <a:latin typeface="Courier New"/>
                <a:cs typeface="Courier New"/>
              </a:rPr>
              <a:t>, &amp;</a:t>
            </a:r>
            <a:r>
              <a:rPr lang="en-US" sz="900" dirty="0" err="1">
                <a:latin typeface="Courier New"/>
                <a:cs typeface="Courier New"/>
              </a:rPr>
              <a:t>myrgb_r</a:t>
            </a:r>
            <a:r>
              <a:rPr lang="en-US" sz="900" dirty="0">
                <a:latin typeface="Courier New"/>
                <a:cs typeface="Courier New"/>
              </a:rPr>
              <a:t>, &amp;</a:t>
            </a:r>
            <a:r>
              <a:rPr lang="en-US" sz="900" dirty="0" err="1">
                <a:latin typeface="Courier New"/>
                <a:cs typeface="Courier New"/>
              </a:rPr>
              <a:t>myrgb_g</a:t>
            </a:r>
            <a:r>
              <a:rPr lang="en-US" sz="900" dirty="0">
                <a:latin typeface="Courier New"/>
                <a:cs typeface="Courier New"/>
              </a:rPr>
              <a:t>, &amp;</a:t>
            </a:r>
            <a:r>
              <a:rPr lang="en-US" sz="900" dirty="0" err="1">
                <a:latin typeface="Courier New"/>
                <a:cs typeface="Courier New"/>
              </a:rPr>
              <a:t>myrgb_b</a:t>
            </a:r>
            <a:r>
              <a:rPr lang="en-US" sz="900" dirty="0">
                <a:latin typeface="Courier New"/>
                <a:cs typeface="Courier New"/>
              </a:rPr>
              <a:t>);</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 need to set the color of *all four* vertices to set the cell's color</a:t>
            </a:r>
          </a:p>
          <a:p>
            <a:pPr marL="0" indent="0">
              <a:spcBef>
                <a:spcPts val="0"/>
              </a:spcBef>
              <a:buNone/>
            </a:pPr>
            <a:r>
              <a:rPr lang="en-US" sz="900" dirty="0">
                <a:latin typeface="Courier New"/>
                <a:cs typeface="Courier New"/>
              </a:rPr>
              <a:t>   quad[cell].color =   Color::Color((uint8_t) </a:t>
            </a:r>
            <a:r>
              <a:rPr lang="en-US" sz="900" dirty="0" err="1">
                <a:latin typeface="Courier New"/>
                <a:cs typeface="Courier New"/>
              </a:rPr>
              <a:t>myrgb_r</a:t>
            </a:r>
            <a:r>
              <a:rPr lang="en-US" sz="900" dirty="0">
                <a:latin typeface="Courier New"/>
                <a:cs typeface="Courier New"/>
              </a:rPr>
              <a:t>, (uint8_t) </a:t>
            </a:r>
            <a:r>
              <a:rPr lang="en-US" sz="900" dirty="0" err="1">
                <a:latin typeface="Courier New"/>
                <a:cs typeface="Courier New"/>
              </a:rPr>
              <a:t>myrgb_g</a:t>
            </a:r>
            <a:r>
              <a:rPr lang="en-US" sz="900" dirty="0">
                <a:latin typeface="Courier New"/>
                <a:cs typeface="Courier New"/>
              </a:rPr>
              <a:t>,</a:t>
            </a:r>
          </a:p>
          <a:p>
            <a:pPr marL="0" indent="0">
              <a:spcBef>
                <a:spcPts val="0"/>
              </a:spcBef>
              <a:buNone/>
            </a:pPr>
            <a:r>
              <a:rPr lang="en-US" sz="900" dirty="0">
                <a:latin typeface="Courier New"/>
                <a:cs typeface="Courier New"/>
              </a:rPr>
              <a:t>       (uint8_t) </a:t>
            </a:r>
            <a:r>
              <a:rPr lang="en-US" sz="900" dirty="0" err="1">
                <a:latin typeface="Courier New"/>
                <a:cs typeface="Courier New"/>
              </a:rPr>
              <a:t>myrgb_b</a:t>
            </a:r>
            <a:r>
              <a:rPr lang="en-US" sz="900" dirty="0">
                <a:latin typeface="Courier New"/>
                <a:cs typeface="Courier New"/>
              </a:rPr>
              <a:t>, (uint8_t) 255);</a:t>
            </a:r>
          </a:p>
          <a:p>
            <a:pPr marL="0" indent="0">
              <a:spcBef>
                <a:spcPts val="0"/>
              </a:spcBef>
              <a:buNone/>
            </a:pPr>
            <a:r>
              <a:rPr lang="en-US" sz="900" dirty="0">
                <a:latin typeface="Courier New"/>
                <a:cs typeface="Courier New"/>
              </a:rPr>
              <a:t>   quad[cell+1].color = quad[cell].color;</a:t>
            </a:r>
          </a:p>
          <a:p>
            <a:pPr marL="0" indent="0">
              <a:spcBef>
                <a:spcPts val="0"/>
              </a:spcBef>
              <a:buNone/>
            </a:pPr>
            <a:r>
              <a:rPr lang="en-US" sz="900" dirty="0">
                <a:latin typeface="Courier New"/>
                <a:cs typeface="Courier New"/>
              </a:rPr>
              <a:t>   quad[cell+2].color = quad[cell].color;</a:t>
            </a:r>
          </a:p>
          <a:p>
            <a:pPr marL="0" indent="0">
              <a:spcBef>
                <a:spcPts val="0"/>
              </a:spcBef>
              <a:buNone/>
            </a:pPr>
            <a:r>
              <a:rPr lang="en-US" sz="900" dirty="0">
                <a:latin typeface="Courier New"/>
                <a:cs typeface="Courier New"/>
              </a:rPr>
              <a:t>   quad[cell+3].color = quad[cell].color;</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 save the value for later retrieval</a:t>
            </a:r>
          </a:p>
          <a:p>
            <a:pPr marL="0" indent="0">
              <a:spcBef>
                <a:spcPts val="0"/>
              </a:spcBef>
              <a:buNone/>
            </a:pPr>
            <a:r>
              <a:rPr lang="en-US" sz="900" dirty="0">
                <a:latin typeface="Courier New"/>
                <a:cs typeface="Courier New"/>
              </a:rPr>
              <a:t>   for (</a:t>
            </a:r>
            <a:r>
              <a:rPr lang="en-US" sz="900" dirty="0" err="1">
                <a:latin typeface="Courier New"/>
                <a:cs typeface="Courier New"/>
              </a:rPr>
              <a:t>jj</a:t>
            </a:r>
            <a:r>
              <a:rPr lang="en-US" sz="900" dirty="0">
                <a:latin typeface="Courier New"/>
                <a:cs typeface="Courier New"/>
              </a:rPr>
              <a:t>=y; </a:t>
            </a:r>
            <a:r>
              <a:rPr lang="en-US" sz="900" dirty="0" err="1">
                <a:latin typeface="Courier New"/>
                <a:cs typeface="Courier New"/>
              </a:rPr>
              <a:t>jj</a:t>
            </a:r>
            <a:r>
              <a:rPr lang="en-US" sz="900" dirty="0">
                <a:latin typeface="Courier New"/>
                <a:cs typeface="Courier New"/>
              </a:rPr>
              <a:t>&lt;(</a:t>
            </a:r>
            <a:r>
              <a:rPr lang="en-US" sz="900" dirty="0" err="1">
                <a:latin typeface="Courier New"/>
                <a:cs typeface="Courier New"/>
              </a:rPr>
              <a:t>y+delta_y</a:t>
            </a:r>
            <a:r>
              <a:rPr lang="en-US" sz="900" dirty="0">
                <a:latin typeface="Courier New"/>
                <a:cs typeface="Courier New"/>
              </a:rPr>
              <a:t>); </a:t>
            </a:r>
            <a:r>
              <a:rPr lang="en-US" sz="900" dirty="0" err="1">
                <a:latin typeface="Courier New"/>
                <a:cs typeface="Courier New"/>
              </a:rPr>
              <a:t>jj</a:t>
            </a:r>
            <a:r>
              <a:rPr lang="en-US" sz="900" dirty="0">
                <a:latin typeface="Courier New"/>
                <a:cs typeface="Courier New"/>
              </a:rPr>
              <a:t>++) {</a:t>
            </a:r>
          </a:p>
          <a:p>
            <a:pPr marL="0" indent="0">
              <a:spcBef>
                <a:spcPts val="0"/>
              </a:spcBef>
              <a:buNone/>
            </a:pPr>
            <a:r>
              <a:rPr lang="en-US" sz="900" dirty="0">
                <a:latin typeface="Courier New"/>
                <a:cs typeface="Courier New"/>
              </a:rPr>
              <a:t>      for (ii=x; ii&lt;(</a:t>
            </a:r>
            <a:r>
              <a:rPr lang="en-US" sz="900" dirty="0" err="1">
                <a:latin typeface="Courier New"/>
                <a:cs typeface="Courier New"/>
              </a:rPr>
              <a:t>x+delta_x</a:t>
            </a:r>
            <a:r>
              <a:rPr lang="en-US" sz="900" dirty="0">
                <a:latin typeface="Courier New"/>
                <a:cs typeface="Courier New"/>
              </a:rPr>
              <a:t>); ii++) {</a:t>
            </a:r>
          </a:p>
          <a:p>
            <a:pPr marL="0" indent="0">
              <a:spcBef>
                <a:spcPts val="0"/>
              </a:spcBef>
              <a:buNone/>
            </a:pPr>
            <a:r>
              <a:rPr lang="en-US" sz="900" dirty="0">
                <a:latin typeface="Courier New"/>
                <a:cs typeface="Courier New"/>
              </a:rPr>
              <a:t>     </a:t>
            </a:r>
            <a:r>
              <a:rPr lang="en-US" sz="900" dirty="0" err="1">
                <a:latin typeface="Courier New"/>
                <a:cs typeface="Courier New"/>
              </a:rPr>
              <a:t>actual_values</a:t>
            </a:r>
            <a:r>
              <a:rPr lang="en-US" sz="900" dirty="0">
                <a:latin typeface="Courier New"/>
                <a:cs typeface="Courier New"/>
              </a:rPr>
              <a:t>[ii+(</a:t>
            </a:r>
            <a:r>
              <a:rPr lang="en-US" sz="900" dirty="0" err="1">
                <a:latin typeface="Courier New"/>
                <a:cs typeface="Courier New"/>
              </a:rPr>
              <a:t>jj</a:t>
            </a:r>
            <a:r>
              <a:rPr lang="en-US" sz="900" dirty="0">
                <a:latin typeface="Courier New"/>
                <a:cs typeface="Courier New"/>
              </a:rPr>
              <a:t>*</a:t>
            </a:r>
            <a:r>
              <a:rPr lang="en-US" sz="900" dirty="0" err="1">
                <a:latin typeface="Courier New"/>
                <a:cs typeface="Courier New"/>
              </a:rPr>
              <a:t>row_width</a:t>
            </a:r>
            <a:r>
              <a:rPr lang="en-US" sz="900" dirty="0">
                <a:latin typeface="Courier New"/>
                <a:cs typeface="Courier New"/>
              </a:rPr>
              <a:t>)]=</a:t>
            </a:r>
            <a:r>
              <a:rPr lang="en-US" sz="900" dirty="0" err="1">
                <a:latin typeface="Courier New"/>
                <a:cs typeface="Courier New"/>
              </a:rPr>
              <a:t>val</a:t>
            </a:r>
            <a:r>
              <a:rPr lang="en-US" sz="900" dirty="0">
                <a:latin typeface="Courier New"/>
                <a:cs typeface="Courier New"/>
              </a:rPr>
              <a:t>; } }</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 move forward 4 to be set for the next set of </a:t>
            </a:r>
            <a:r>
              <a:rPr lang="en-US" sz="900" dirty="0" err="1">
                <a:latin typeface="Courier New"/>
                <a:cs typeface="Courier New"/>
              </a:rPr>
              <a:t>verticies</a:t>
            </a:r>
            <a:endParaRPr lang="en-US" sz="900" dirty="0">
              <a:latin typeface="Courier New"/>
              <a:cs typeface="Courier New"/>
            </a:endParaRPr>
          </a:p>
          <a:p>
            <a:pPr marL="0" indent="0">
              <a:spcBef>
                <a:spcPts val="0"/>
              </a:spcBef>
              <a:buNone/>
            </a:pPr>
            <a:r>
              <a:rPr lang="en-US" sz="900" dirty="0">
                <a:latin typeface="Courier New"/>
                <a:cs typeface="Courier New"/>
              </a:rPr>
              <a:t>   cell=cell+4;</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if (</a:t>
            </a:r>
            <a:r>
              <a:rPr lang="en-US" sz="900" dirty="0" err="1">
                <a:latin typeface="Courier New"/>
                <a:cs typeface="Courier New"/>
              </a:rPr>
              <a:t>i</a:t>
            </a:r>
            <a:r>
              <a:rPr lang="en-US" sz="900" dirty="0">
                <a:latin typeface="Courier New"/>
                <a:cs typeface="Courier New"/>
              </a:rPr>
              <a:t> &lt;= </a:t>
            </a:r>
            <a:r>
              <a:rPr lang="en-US" sz="900" dirty="0" err="1">
                <a:latin typeface="Courier New"/>
                <a:cs typeface="Courier New"/>
              </a:rPr>
              <a:t>lastcol</a:t>
            </a:r>
            <a:r>
              <a:rPr lang="en-US" sz="900" dirty="0">
                <a:latin typeface="Courier New"/>
                <a:cs typeface="Courier New"/>
              </a:rPr>
              <a:t>) {</a:t>
            </a:r>
          </a:p>
          <a:p>
            <a:pPr marL="0" indent="0">
              <a:spcBef>
                <a:spcPts val="0"/>
              </a:spcBef>
              <a:buNone/>
            </a:pPr>
            <a:r>
              <a:rPr lang="en-US" sz="900" dirty="0">
                <a:latin typeface="Courier New"/>
                <a:cs typeface="Courier New"/>
              </a:rPr>
              <a:t>      // if the index has a lower value (*or* the same value)</a:t>
            </a:r>
          </a:p>
          <a:p>
            <a:pPr marL="0" indent="0">
              <a:spcBef>
                <a:spcPts val="0"/>
              </a:spcBef>
              <a:buNone/>
            </a:pPr>
            <a:r>
              <a:rPr lang="en-US" sz="900" dirty="0">
                <a:latin typeface="Courier New"/>
                <a:cs typeface="Courier New"/>
              </a:rPr>
              <a:t>      // we're starting a new row</a:t>
            </a:r>
          </a:p>
          <a:p>
            <a:pPr marL="0" indent="0">
              <a:spcBef>
                <a:spcPts val="0"/>
              </a:spcBef>
              <a:buNone/>
            </a:pPr>
            <a:r>
              <a:rPr lang="en-US" sz="900" dirty="0">
                <a:latin typeface="Courier New"/>
                <a:cs typeface="Courier New"/>
              </a:rPr>
              <a:t>      j=j+1;</a:t>
            </a:r>
          </a:p>
          <a:p>
            <a:pPr marL="0" indent="0">
              <a:spcBef>
                <a:spcPts val="0"/>
              </a:spcBef>
              <a:buNone/>
            </a:pPr>
            <a:endParaRPr lang="en-US" sz="900" dirty="0">
              <a:latin typeface="Courier New"/>
              <a:cs typeface="Courier New"/>
            </a:endParaRPr>
          </a:p>
          <a:p>
            <a:pPr marL="0" indent="0">
              <a:spcBef>
                <a:spcPts val="0"/>
              </a:spcBef>
              <a:buNone/>
            </a:pPr>
            <a:r>
              <a:rPr lang="en-US" sz="900" dirty="0">
                <a:latin typeface="Courier New"/>
                <a:cs typeface="Courier New"/>
              </a:rPr>
              <a:t>      if (j &gt; rows) { /* full display */</a:t>
            </a:r>
          </a:p>
          <a:p>
            <a:pPr marL="0" indent="0">
              <a:spcBef>
                <a:spcPts val="0"/>
              </a:spcBef>
              <a:buNone/>
            </a:pPr>
            <a:r>
              <a:rPr lang="en-US" sz="900" dirty="0">
                <a:latin typeface="Courier New"/>
                <a:cs typeface="Courier New"/>
              </a:rPr>
              <a:t>          </a:t>
            </a:r>
            <a:r>
              <a:rPr lang="en-US" sz="900" dirty="0" err="1">
                <a:latin typeface="Courier New"/>
                <a:cs typeface="Courier New"/>
              </a:rPr>
              <a:t>goto</a:t>
            </a:r>
            <a:r>
              <a:rPr lang="en-US" sz="900" dirty="0">
                <a:latin typeface="Courier New"/>
                <a:cs typeface="Courier New"/>
              </a:rPr>
              <a:t> </a:t>
            </a:r>
            <a:r>
              <a:rPr lang="en-US" sz="900" dirty="0" err="1">
                <a:latin typeface="Courier New"/>
                <a:cs typeface="Courier New"/>
              </a:rPr>
              <a:t>display_the_data</a:t>
            </a:r>
            <a:r>
              <a:rPr lang="en-US" sz="900" dirty="0">
                <a:latin typeface="Courier New"/>
                <a:cs typeface="Courier New"/>
              </a:rPr>
              <a:t>; }</a:t>
            </a:r>
          </a:p>
          <a:p>
            <a:pPr marL="0" indent="0">
              <a:spcBef>
                <a:spcPts val="0"/>
              </a:spcBef>
              <a:buNone/>
            </a:pPr>
            <a:r>
              <a:rPr lang="en-US" sz="900" dirty="0">
                <a:latin typeface="Courier New"/>
                <a:cs typeface="Courier New"/>
              </a:rPr>
              <a:t>   }</a:t>
            </a:r>
          </a:p>
          <a:p>
            <a:pPr marL="0" indent="0">
              <a:spcBef>
                <a:spcPts val="0"/>
              </a:spcBef>
              <a:buNone/>
            </a:pPr>
            <a:r>
              <a:rPr lang="en-US" sz="900" dirty="0">
                <a:latin typeface="Courier New"/>
                <a:cs typeface="Courier New"/>
              </a:rPr>
              <a:t>   </a:t>
            </a:r>
            <a:r>
              <a:rPr lang="en-US" sz="900" dirty="0" err="1">
                <a:latin typeface="Courier New"/>
                <a:cs typeface="Courier New"/>
              </a:rPr>
              <a:t>lastcol</a:t>
            </a:r>
            <a:r>
              <a:rPr lang="en-US" sz="900" dirty="0">
                <a:latin typeface="Courier New"/>
                <a:cs typeface="Courier New"/>
              </a:rPr>
              <a:t>=</a:t>
            </a:r>
            <a:r>
              <a:rPr lang="en-US" sz="900" dirty="0" err="1">
                <a:latin typeface="Courier New"/>
                <a:cs typeface="Courier New"/>
              </a:rPr>
              <a:t>i</a:t>
            </a:r>
            <a:r>
              <a:rPr lang="en-US" sz="900" dirty="0">
                <a:latin typeface="Courier New"/>
                <a:cs typeface="Courier New"/>
              </a:rPr>
              <a:t>;</a:t>
            </a:r>
          </a:p>
          <a:p>
            <a:pPr marL="0" indent="0">
              <a:spcBef>
                <a:spcPts val="0"/>
              </a:spcBef>
              <a:buNone/>
            </a:pPr>
            <a:r>
              <a:rPr lang="en-US" sz="900" dirty="0" smtClean="0">
                <a:latin typeface="Courier New"/>
                <a:cs typeface="Courier New"/>
              </a:rPr>
              <a:t>}</a:t>
            </a:r>
          </a:p>
          <a:p>
            <a:pPr marL="0" indent="0">
              <a:spcBef>
                <a:spcPts val="0"/>
              </a:spcBef>
              <a:buNone/>
            </a:pPr>
            <a:endParaRPr lang="en-US" sz="900" dirty="0" smtClean="0">
              <a:latin typeface="Courier New"/>
              <a:cs typeface="Courier New"/>
            </a:endParaRPr>
          </a:p>
          <a:p>
            <a:pPr marL="0" indent="0">
              <a:spcBef>
                <a:spcPts val="0"/>
              </a:spcBef>
              <a:buNone/>
            </a:pPr>
            <a:r>
              <a:rPr lang="en-US" sz="900" dirty="0" err="1">
                <a:latin typeface="Courier New"/>
                <a:cs typeface="Courier New"/>
              </a:rPr>
              <a:t>display_the_data</a:t>
            </a:r>
            <a:r>
              <a:rPr lang="en-US" sz="900" dirty="0">
                <a:latin typeface="Courier New"/>
                <a:cs typeface="Courier New"/>
              </a:rPr>
              <a:t>:; // *******************************************</a:t>
            </a:r>
          </a:p>
          <a:p>
            <a:pPr marL="0" indent="0">
              <a:spcBef>
                <a:spcPts val="0"/>
              </a:spcBef>
              <a:buNone/>
            </a:pPr>
            <a:endParaRPr lang="en-US" sz="900" dirty="0">
              <a:latin typeface="Courier New"/>
              <a:cs typeface="Courier New"/>
            </a:endParaRPr>
          </a:p>
          <a:p>
            <a:pPr marL="0" indent="0">
              <a:spcBef>
                <a:spcPts val="0"/>
              </a:spcBef>
              <a:buNone/>
            </a:pPr>
            <a:r>
              <a:rPr lang="en-US" sz="900" dirty="0" err="1">
                <a:latin typeface="Courier New"/>
                <a:cs typeface="Courier New"/>
              </a:rPr>
              <a:t>window.clear</a:t>
            </a:r>
            <a:r>
              <a:rPr lang="en-US" sz="900" dirty="0">
                <a:latin typeface="Courier New"/>
                <a:cs typeface="Courier New"/>
              </a:rPr>
              <a:t>(Color::White);</a:t>
            </a:r>
          </a:p>
          <a:p>
            <a:pPr marL="0" indent="0">
              <a:spcBef>
                <a:spcPts val="0"/>
              </a:spcBef>
              <a:buNone/>
            </a:pPr>
            <a:r>
              <a:rPr lang="en-US" sz="900" dirty="0" err="1">
                <a:latin typeface="Courier New"/>
                <a:cs typeface="Courier New"/>
              </a:rPr>
              <a:t>window.draw</a:t>
            </a:r>
            <a:r>
              <a:rPr lang="en-US" sz="900" dirty="0">
                <a:latin typeface="Courier New"/>
                <a:cs typeface="Courier New"/>
              </a:rPr>
              <a:t>(quad);</a:t>
            </a:r>
          </a:p>
          <a:p>
            <a:pPr marL="0" indent="0">
              <a:spcBef>
                <a:spcPts val="0"/>
              </a:spcBef>
              <a:buNone/>
            </a:pPr>
            <a:r>
              <a:rPr lang="en-US" sz="900" dirty="0" err="1">
                <a:latin typeface="Courier New"/>
                <a:cs typeface="Courier New"/>
              </a:rPr>
              <a:t>window.display</a:t>
            </a:r>
            <a:r>
              <a:rPr lang="en-US" sz="900" dirty="0">
                <a:latin typeface="Courier New"/>
                <a:cs typeface="Courier New"/>
              </a:rPr>
              <a:t>();</a:t>
            </a:r>
          </a:p>
          <a:p>
            <a:pPr marL="0" indent="0">
              <a:spcBef>
                <a:spcPts val="0"/>
              </a:spcBef>
              <a:buNone/>
            </a:pPr>
            <a:endParaRPr lang="en-US" sz="800"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81</a:t>
            </a:fld>
            <a:endParaRPr lang="en-US" dirty="0"/>
          </a:p>
        </p:txBody>
      </p:sp>
    </p:spTree>
    <p:extLst>
      <p:ext uri="{BB962C8B-B14F-4D97-AF65-F5344CB8AC3E}">
        <p14:creationId xmlns:p14="http://schemas.microsoft.com/office/powerpoint/2010/main" val="2218594589"/>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65" y="308900"/>
            <a:ext cx="8753524" cy="6366763"/>
          </a:xfrm>
        </p:spPr>
        <p:txBody>
          <a:bodyPr>
            <a:noAutofit/>
          </a:bodyPr>
          <a:lstStyle/>
          <a:p>
            <a:pPr marL="0" indent="0">
              <a:spcBef>
                <a:spcPts val="0"/>
              </a:spcBef>
              <a:buNone/>
            </a:pPr>
            <a:r>
              <a:rPr lang="mr-IN" sz="900" dirty="0">
                <a:latin typeface="Courier New"/>
                <a:cs typeface="Courier New"/>
              </a:rPr>
              <a:t>while (window.isOpen())</a:t>
            </a:r>
          </a:p>
          <a:p>
            <a:pPr marL="0" indent="0">
              <a:spcBef>
                <a:spcPts val="0"/>
              </a:spcBef>
              <a:buNone/>
            </a:pPr>
            <a:r>
              <a:rPr lang="mr-IN" sz="900" dirty="0">
                <a:latin typeface="Courier New"/>
                <a:cs typeface="Courier New"/>
              </a:rPr>
              <a:t>   {</a:t>
            </a:r>
          </a:p>
          <a:p>
            <a:pPr marL="0" indent="0">
              <a:spcBef>
                <a:spcPts val="0"/>
              </a:spcBef>
              <a:buNone/>
            </a:pPr>
            <a:r>
              <a:rPr lang="mr-IN" sz="900" dirty="0">
                <a:latin typeface="Courier New"/>
                <a:cs typeface="Courier New"/>
              </a:rPr>
              <a:t>      Event event;</a:t>
            </a:r>
          </a:p>
          <a:p>
            <a:pPr marL="0" indent="0">
              <a:spcBef>
                <a:spcPts val="0"/>
              </a:spcBef>
              <a:buNone/>
            </a:pPr>
            <a:r>
              <a:rPr lang="mr-IN" sz="900" dirty="0">
                <a:latin typeface="Courier New"/>
                <a:cs typeface="Courier New"/>
              </a:rPr>
              <a:t>      int mouse_position_x;</a:t>
            </a:r>
          </a:p>
          <a:p>
            <a:pPr marL="0" indent="0">
              <a:spcBef>
                <a:spcPts val="0"/>
              </a:spcBef>
              <a:buNone/>
            </a:pPr>
            <a:r>
              <a:rPr lang="mr-IN" sz="900" dirty="0">
                <a:latin typeface="Courier New"/>
                <a:cs typeface="Courier New"/>
              </a:rPr>
              <a:t>      int mouse_position_y;</a:t>
            </a:r>
          </a:p>
          <a:p>
            <a:pPr marL="0" indent="0">
              <a:spcBef>
                <a:spcPts val="0"/>
              </a:spcBef>
              <a:buNone/>
            </a:pPr>
            <a:endParaRPr lang="mr-IN" sz="900" dirty="0">
              <a:latin typeface="Courier New"/>
              <a:cs typeface="Courier New"/>
            </a:endParaRPr>
          </a:p>
          <a:p>
            <a:pPr marL="0" indent="0">
              <a:spcBef>
                <a:spcPts val="0"/>
              </a:spcBef>
              <a:buNone/>
            </a:pPr>
            <a:r>
              <a:rPr lang="mr-IN" sz="900" dirty="0">
                <a:latin typeface="Courier New"/>
                <a:cs typeface="Courier New"/>
              </a:rPr>
              <a:t>       while (window.pollEvent(event))</a:t>
            </a:r>
          </a:p>
          <a:p>
            <a:pPr marL="0" indent="0">
              <a:spcBef>
                <a:spcPts val="0"/>
              </a:spcBef>
              <a:buNone/>
            </a:pPr>
            <a:r>
              <a:rPr lang="mr-IN" sz="900" dirty="0">
                <a:latin typeface="Courier New"/>
                <a:cs typeface="Courier New"/>
              </a:rPr>
              <a:t>          {</a:t>
            </a:r>
          </a:p>
          <a:p>
            <a:pPr marL="0" indent="0">
              <a:spcBef>
                <a:spcPts val="0"/>
              </a:spcBef>
              <a:buNone/>
            </a:pPr>
            <a:r>
              <a:rPr lang="mr-IN" sz="900" dirty="0">
                <a:latin typeface="Courier New"/>
                <a:cs typeface="Courier New"/>
              </a:rPr>
              <a:t>             switch (event.type)</a:t>
            </a:r>
          </a:p>
          <a:p>
            <a:pPr marL="0" indent="0">
              <a:spcBef>
                <a:spcPts val="0"/>
              </a:spcBef>
              <a:buNone/>
            </a:pPr>
            <a:r>
              <a:rPr lang="mr-IN" sz="900" dirty="0">
                <a:latin typeface="Courier New"/>
                <a:cs typeface="Courier New"/>
              </a:rPr>
              <a:t>                {</a:t>
            </a:r>
          </a:p>
          <a:p>
            <a:pPr marL="0" indent="0">
              <a:spcBef>
                <a:spcPts val="0"/>
              </a:spcBef>
              <a:buNone/>
            </a:pPr>
            <a:r>
              <a:rPr lang="mr-IN" sz="900" dirty="0">
                <a:latin typeface="Courier New"/>
                <a:cs typeface="Courier New"/>
              </a:rPr>
              <a:t>        case Event::Closed:</a:t>
            </a:r>
          </a:p>
          <a:p>
            <a:pPr marL="0" indent="0">
              <a:spcBef>
                <a:spcPts val="0"/>
              </a:spcBef>
              <a:buNone/>
            </a:pPr>
            <a:r>
              <a:rPr lang="mr-IN" sz="900" dirty="0">
                <a:latin typeface="Courier New"/>
                <a:cs typeface="Courier New"/>
              </a:rPr>
              <a:t>            window.close();</a:t>
            </a:r>
          </a:p>
          <a:p>
            <a:pPr marL="0" indent="0">
              <a:spcBef>
                <a:spcPts val="0"/>
              </a:spcBef>
              <a:buNone/>
            </a:pPr>
            <a:r>
              <a:rPr lang="mr-IN" sz="900" dirty="0">
                <a:latin typeface="Courier New"/>
                <a:cs typeface="Courier New"/>
              </a:rPr>
              <a:t>                    break;</a:t>
            </a:r>
          </a:p>
          <a:p>
            <a:pPr marL="0" indent="0">
              <a:spcBef>
                <a:spcPts val="0"/>
              </a:spcBef>
              <a:buNone/>
            </a:pPr>
            <a:endParaRPr lang="mr-IN" sz="900" dirty="0">
              <a:latin typeface="Courier New"/>
              <a:cs typeface="Courier New"/>
            </a:endParaRPr>
          </a:p>
          <a:p>
            <a:pPr marL="0" indent="0">
              <a:spcBef>
                <a:spcPts val="0"/>
              </a:spcBef>
              <a:buNone/>
            </a:pPr>
            <a:r>
              <a:rPr lang="mr-IN" sz="900" dirty="0">
                <a:latin typeface="Courier New"/>
                <a:cs typeface="Courier New"/>
              </a:rPr>
              <a:t>        case Event::MouseMoved:</a:t>
            </a:r>
          </a:p>
          <a:p>
            <a:pPr marL="0" indent="0">
              <a:spcBef>
                <a:spcPts val="0"/>
              </a:spcBef>
              <a:buNone/>
            </a:pPr>
            <a:endParaRPr lang="mr-IN" sz="900" dirty="0">
              <a:latin typeface="Courier New"/>
              <a:cs typeface="Courier New"/>
            </a:endParaRPr>
          </a:p>
          <a:p>
            <a:pPr marL="0" indent="0">
              <a:spcBef>
                <a:spcPts val="0"/>
              </a:spcBef>
              <a:buNone/>
            </a:pPr>
            <a:r>
              <a:rPr lang="mr-IN" sz="900" dirty="0">
                <a:latin typeface="Courier New"/>
                <a:cs typeface="Courier New"/>
              </a:rPr>
              <a:t>            mouse_position_x=event.mouseMove.x;</a:t>
            </a:r>
          </a:p>
          <a:p>
            <a:pPr marL="0" indent="0">
              <a:spcBef>
                <a:spcPts val="0"/>
              </a:spcBef>
              <a:buNone/>
            </a:pPr>
            <a:r>
              <a:rPr lang="mr-IN" sz="900" dirty="0">
                <a:latin typeface="Courier New"/>
                <a:cs typeface="Courier New"/>
              </a:rPr>
              <a:t>            mouse_position_y=event.mouseMove.y;</a:t>
            </a:r>
          </a:p>
          <a:p>
            <a:pPr marL="0" indent="0">
              <a:spcBef>
                <a:spcPts val="0"/>
              </a:spcBef>
              <a:buNone/>
            </a:pPr>
            <a:r>
              <a:rPr lang="mr-IN" sz="900" dirty="0">
                <a:latin typeface="Courier New"/>
                <a:cs typeface="Courier New"/>
              </a:rPr>
              <a:t>            // map screen coordinates to a cell's address</a:t>
            </a:r>
          </a:p>
          <a:p>
            <a:pPr marL="0" indent="0">
              <a:spcBef>
                <a:spcPts val="0"/>
              </a:spcBef>
              <a:buNone/>
            </a:pPr>
            <a:r>
              <a:rPr lang="mr-IN" sz="900" dirty="0">
                <a:latin typeface="Courier New"/>
                <a:cs typeface="Courier New"/>
              </a:rPr>
              <a:t>            thedisplayrow=(int)(mouse_position_y / delta_y);</a:t>
            </a:r>
          </a:p>
          <a:p>
            <a:pPr marL="0" indent="0">
              <a:spcBef>
                <a:spcPts val="0"/>
              </a:spcBef>
              <a:buNone/>
            </a:pPr>
            <a:r>
              <a:rPr lang="mr-IN" sz="900" dirty="0">
                <a:latin typeface="Courier New"/>
                <a:cs typeface="Courier New"/>
              </a:rPr>
              <a:t>            thedisplaycol=(int)(mouse_position_x / delta_x);</a:t>
            </a:r>
          </a:p>
          <a:p>
            <a:pPr marL="0" indent="0">
              <a:spcBef>
                <a:spcPts val="0"/>
              </a:spcBef>
              <a:buNone/>
            </a:pPr>
            <a:r>
              <a:rPr lang="mr-IN" sz="900" dirty="0">
                <a:latin typeface="Courier New"/>
                <a:cs typeface="Courier New"/>
              </a:rPr>
              <a:t>            fprintf(stderr, "Time slice %d: Netblock %d/8 --&gt; ",</a:t>
            </a:r>
          </a:p>
          <a:p>
            <a:pPr marL="0" indent="0">
              <a:spcBef>
                <a:spcPts val="0"/>
              </a:spcBef>
              <a:buNone/>
            </a:pPr>
            <a:r>
              <a:rPr lang="mr-IN" sz="900" dirty="0">
                <a:latin typeface="Courier New"/>
                <a:cs typeface="Courier New"/>
              </a:rPr>
              <a:t>               thedisplayrow, thedisplaycol);</a:t>
            </a:r>
          </a:p>
          <a:p>
            <a:pPr marL="0" indent="0">
              <a:spcBef>
                <a:spcPts val="0"/>
              </a:spcBef>
              <a:buNone/>
            </a:pPr>
            <a:r>
              <a:rPr lang="mr-IN" sz="900" dirty="0">
                <a:latin typeface="Courier New"/>
                <a:cs typeface="Courier New"/>
              </a:rPr>
              <a:t>               </a:t>
            </a:r>
            <a:r>
              <a:rPr lang="mr-IN" sz="900" dirty="0" smtClean="0">
                <a:latin typeface="Courier New"/>
                <a:cs typeface="Courier New"/>
              </a:rPr>
              <a:t>thecell</a:t>
            </a:r>
            <a:r>
              <a:rPr lang="mr-IN" sz="900" dirty="0">
                <a:latin typeface="Courier New"/>
                <a:cs typeface="Courier New"/>
              </a:rPr>
              <a:t>=mouse_position_x+(mouse_position_y*row_width);</a:t>
            </a:r>
          </a:p>
          <a:p>
            <a:pPr marL="0" indent="0">
              <a:spcBef>
                <a:spcPts val="0"/>
              </a:spcBef>
              <a:buNone/>
            </a:pPr>
            <a:r>
              <a:rPr lang="mr-IN" sz="900" dirty="0">
                <a:latin typeface="Courier New"/>
                <a:cs typeface="Courier New"/>
              </a:rPr>
              <a:t>            fprintf(stderr,"Count=%d\n\n", actual_values[thecell]);</a:t>
            </a:r>
          </a:p>
          <a:p>
            <a:pPr marL="0" indent="0">
              <a:spcBef>
                <a:spcPts val="0"/>
              </a:spcBef>
              <a:buNone/>
            </a:pPr>
            <a:r>
              <a:rPr lang="mr-IN" sz="900" dirty="0">
                <a:latin typeface="Courier New"/>
                <a:cs typeface="Courier New"/>
              </a:rPr>
              <a:t>                        break;</a:t>
            </a:r>
          </a:p>
          <a:p>
            <a:pPr marL="0" indent="0">
              <a:spcBef>
                <a:spcPts val="0"/>
              </a:spcBef>
              <a:buNone/>
            </a:pPr>
            <a:endParaRPr lang="mr-IN" sz="900" dirty="0">
              <a:latin typeface="Courier New"/>
              <a:cs typeface="Courier New"/>
            </a:endParaRPr>
          </a:p>
          <a:p>
            <a:pPr marL="0" indent="0">
              <a:spcBef>
                <a:spcPts val="0"/>
              </a:spcBef>
              <a:buNone/>
            </a:pPr>
            <a:r>
              <a:rPr lang="mr-IN" sz="900" dirty="0">
                <a:latin typeface="Courier New"/>
                <a:cs typeface="Courier New"/>
              </a:rPr>
              <a:t>        default:</a:t>
            </a:r>
          </a:p>
          <a:p>
            <a:pPr marL="0" indent="0">
              <a:spcBef>
                <a:spcPts val="0"/>
              </a:spcBef>
              <a:buNone/>
            </a:pPr>
            <a:r>
              <a:rPr lang="mr-IN" sz="900" dirty="0">
                <a:latin typeface="Courier New"/>
                <a:cs typeface="Courier New"/>
              </a:rPr>
              <a:t>                break;</a:t>
            </a:r>
          </a:p>
          <a:p>
            <a:pPr marL="0" indent="0">
              <a:spcBef>
                <a:spcPts val="0"/>
              </a:spcBef>
              <a:buNone/>
            </a:pPr>
            <a:r>
              <a:rPr lang="mr-IN" sz="900" dirty="0">
                <a:latin typeface="Courier New"/>
                <a:cs typeface="Courier New"/>
              </a:rPr>
              <a:t>        }</a:t>
            </a:r>
          </a:p>
          <a:p>
            <a:pPr marL="0" indent="0">
              <a:spcBef>
                <a:spcPts val="0"/>
              </a:spcBef>
              <a:buNone/>
            </a:pPr>
            <a:r>
              <a:rPr lang="mr-IN" sz="900" dirty="0">
                <a:latin typeface="Courier New"/>
                <a:cs typeface="Courier New"/>
              </a:rPr>
              <a:t>       }</a:t>
            </a:r>
          </a:p>
          <a:p>
            <a:pPr marL="0" indent="0">
              <a:spcBef>
                <a:spcPts val="0"/>
              </a:spcBef>
              <a:buNone/>
            </a:pPr>
            <a:r>
              <a:rPr lang="mr-IN" sz="900" dirty="0">
                <a:latin typeface="Courier New"/>
                <a:cs typeface="Courier New"/>
              </a:rPr>
              <a:t>    }</a:t>
            </a:r>
          </a:p>
          <a:p>
            <a:pPr marL="0" indent="0">
              <a:spcBef>
                <a:spcPts val="0"/>
              </a:spcBef>
              <a:buNone/>
            </a:pPr>
            <a:r>
              <a:rPr lang="mr-IN" sz="900" dirty="0">
                <a:latin typeface="Courier New"/>
                <a:cs typeface="Courier New"/>
              </a:rPr>
              <a:t>    return 0;</a:t>
            </a:r>
          </a:p>
          <a:p>
            <a:pPr marL="0" indent="0">
              <a:spcBef>
                <a:spcPts val="0"/>
              </a:spcBef>
              <a:buNone/>
            </a:pPr>
            <a:r>
              <a:rPr lang="mr-IN" sz="900" dirty="0" smtClean="0">
                <a:latin typeface="Courier New"/>
                <a:cs typeface="Courier New"/>
              </a:rPr>
              <a:t>}</a:t>
            </a:r>
            <a:endParaRPr lang="en-US" sz="900" dirty="0" smtClean="0">
              <a:latin typeface="Courier New"/>
              <a:cs typeface="Courier New"/>
            </a:endParaRPr>
          </a:p>
          <a:p>
            <a:pPr marL="0" indent="0">
              <a:spcBef>
                <a:spcPts val="0"/>
              </a:spcBef>
              <a:buNone/>
            </a:pPr>
            <a:endParaRPr lang="en-US" sz="800" dirty="0">
              <a:latin typeface="Courier New"/>
              <a:cs typeface="Courier New"/>
            </a:endParaRPr>
          </a:p>
        </p:txBody>
      </p:sp>
      <p:sp>
        <p:nvSpPr>
          <p:cNvPr id="4" name="Slide Number Placeholder 3"/>
          <p:cNvSpPr>
            <a:spLocks noGrp="1"/>
          </p:cNvSpPr>
          <p:nvPr>
            <p:ph type="sldNum" sz="quarter" idx="12"/>
          </p:nvPr>
        </p:nvSpPr>
        <p:spPr/>
        <p:txBody>
          <a:bodyPr/>
          <a:lstStyle/>
          <a:p>
            <a:fld id="{44635781-039F-F445-AEE5-B784B11AE184}" type="slidenum">
              <a:rPr lang="en-US" smtClean="0"/>
              <a:t>82</a:t>
            </a:fld>
            <a:endParaRPr lang="en-US" dirty="0"/>
          </a:p>
        </p:txBody>
      </p:sp>
    </p:spTree>
    <p:extLst>
      <p:ext uri="{BB962C8B-B14F-4D97-AF65-F5344CB8AC3E}">
        <p14:creationId xmlns:p14="http://schemas.microsoft.com/office/powerpoint/2010/main" val="1934806099"/>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63471"/>
            <a:ext cx="7772400" cy="1470025"/>
          </a:xfrm>
        </p:spPr>
        <p:txBody>
          <a:bodyPr>
            <a:normAutofit/>
          </a:bodyPr>
          <a:lstStyle/>
          <a:p>
            <a:pPr algn="l"/>
            <a:r>
              <a:rPr lang="en-US" sz="3200" b="1" dirty="0" smtClean="0"/>
              <a:t>Appendix 2. </a:t>
            </a:r>
            <a:r>
              <a:rPr lang="en-US" sz="3200" b="1" dirty="0" err="1" smtClean="0"/>
              <a:t>Makefile</a:t>
            </a:r>
            <a:endParaRPr lang="en-US" sz="3200" b="1" dirty="0"/>
          </a:p>
        </p:txBody>
      </p:sp>
    </p:spTree>
    <p:extLst>
      <p:ext uri="{BB962C8B-B14F-4D97-AF65-F5344CB8AC3E}">
        <p14:creationId xmlns:p14="http://schemas.microsoft.com/office/powerpoint/2010/main" val="1216216128"/>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290"/>
            <a:ext cx="9144000" cy="686442"/>
          </a:xfrm>
        </p:spPr>
        <p:txBody>
          <a:bodyPr>
            <a:normAutofit/>
          </a:bodyPr>
          <a:lstStyle/>
          <a:p>
            <a:r>
              <a:rPr lang="en-US" sz="3200" b="1" dirty="0" err="1" smtClean="0"/>
              <a:t>Makefile</a:t>
            </a:r>
            <a:endParaRPr lang="en-US" sz="3200" b="1" dirty="0"/>
          </a:p>
        </p:txBody>
      </p:sp>
      <p:sp>
        <p:nvSpPr>
          <p:cNvPr id="3" name="Content Placeholder 2"/>
          <p:cNvSpPr>
            <a:spLocks noGrp="1"/>
          </p:cNvSpPr>
          <p:nvPr>
            <p:ph idx="1"/>
          </p:nvPr>
        </p:nvSpPr>
        <p:spPr>
          <a:xfrm>
            <a:off x="205965" y="978182"/>
            <a:ext cx="8753524" cy="5697481"/>
          </a:xfrm>
        </p:spPr>
        <p:txBody>
          <a:bodyPr>
            <a:noAutofit/>
          </a:bodyPr>
          <a:lstStyle/>
          <a:p>
            <a:pPr marL="0" indent="0">
              <a:spcBef>
                <a:spcPts val="0"/>
              </a:spcBef>
              <a:buNone/>
            </a:pPr>
            <a:r>
              <a:rPr lang="en-US" sz="800" dirty="0">
                <a:latin typeface="Courier New"/>
                <a:cs typeface="Courier New"/>
              </a:rPr>
              <a:t>$ cat </a:t>
            </a:r>
            <a:r>
              <a:rPr lang="en-US" sz="800" dirty="0" err="1">
                <a:latin typeface="Courier New"/>
                <a:cs typeface="Courier New"/>
              </a:rPr>
              <a:t>Makefile</a:t>
            </a:r>
            <a:endParaRPr lang="en-US" sz="800" dirty="0">
              <a:latin typeface="Courier New"/>
              <a:cs typeface="Courier New"/>
            </a:endParaRPr>
          </a:p>
          <a:p>
            <a:pPr marL="0" indent="0">
              <a:spcBef>
                <a:spcPts val="0"/>
              </a:spcBef>
              <a:buNone/>
            </a:pPr>
            <a:r>
              <a:rPr lang="en-US" sz="800" dirty="0">
                <a:latin typeface="Courier New"/>
                <a:cs typeface="Courier New"/>
              </a:rPr>
              <a:t>CPPFLAGS = -g -Wall -</a:t>
            </a:r>
            <a:r>
              <a:rPr lang="en-US" sz="800" dirty="0" err="1">
                <a:latin typeface="Courier New"/>
                <a:cs typeface="Courier New"/>
              </a:rPr>
              <a:t>Wunused</a:t>
            </a:r>
            <a:endParaRPr lang="en-US" sz="800" dirty="0">
              <a:latin typeface="Courier New"/>
              <a:cs typeface="Courier New"/>
            </a:endParaRPr>
          </a:p>
          <a:p>
            <a:pPr marL="0" indent="0">
              <a:spcBef>
                <a:spcPts val="0"/>
              </a:spcBef>
              <a:buNone/>
            </a:pPr>
            <a:r>
              <a:rPr lang="en-US" sz="800" dirty="0">
                <a:latin typeface="Courier New"/>
                <a:cs typeface="Courier New"/>
              </a:rPr>
              <a:t>INCLUDES = -I/</a:t>
            </a:r>
            <a:r>
              <a:rPr lang="en-US" sz="800" dirty="0" err="1">
                <a:latin typeface="Courier New"/>
                <a:cs typeface="Courier New"/>
              </a:rPr>
              <a:t>usr</a:t>
            </a:r>
            <a:r>
              <a:rPr lang="en-US" sz="800" dirty="0">
                <a:latin typeface="Courier New"/>
                <a:cs typeface="Courier New"/>
              </a:rPr>
              <a:t>/local/Cellar/</a:t>
            </a:r>
            <a:r>
              <a:rPr lang="en-US" sz="800" dirty="0" err="1">
                <a:latin typeface="Courier New"/>
                <a:cs typeface="Courier New"/>
              </a:rPr>
              <a:t>sfml</a:t>
            </a:r>
            <a:r>
              <a:rPr lang="en-US" sz="800" dirty="0">
                <a:latin typeface="Courier New"/>
                <a:cs typeface="Courier New"/>
              </a:rPr>
              <a:t>/2.4.0/include</a:t>
            </a:r>
          </a:p>
          <a:p>
            <a:pPr marL="0" indent="0">
              <a:spcBef>
                <a:spcPts val="0"/>
              </a:spcBef>
              <a:buNone/>
            </a:pPr>
            <a:r>
              <a:rPr lang="en-US" sz="800" dirty="0">
                <a:latin typeface="Courier New"/>
                <a:cs typeface="Courier New"/>
              </a:rPr>
              <a:t>LDFLAGS = -L/</a:t>
            </a:r>
            <a:r>
              <a:rPr lang="en-US" sz="800" dirty="0" err="1">
                <a:latin typeface="Courier New"/>
                <a:cs typeface="Courier New"/>
              </a:rPr>
              <a:t>usr</a:t>
            </a:r>
            <a:r>
              <a:rPr lang="en-US" sz="800" dirty="0">
                <a:latin typeface="Courier New"/>
                <a:cs typeface="Courier New"/>
              </a:rPr>
              <a:t>/local/Cellar/</a:t>
            </a:r>
            <a:r>
              <a:rPr lang="en-US" sz="800" dirty="0" err="1">
                <a:latin typeface="Courier New"/>
                <a:cs typeface="Courier New"/>
              </a:rPr>
              <a:t>sfml</a:t>
            </a:r>
            <a:r>
              <a:rPr lang="en-US" sz="800" dirty="0">
                <a:latin typeface="Courier New"/>
                <a:cs typeface="Courier New"/>
              </a:rPr>
              <a:t>/2.4.0/lib \</a:t>
            </a:r>
          </a:p>
          <a:p>
            <a:pPr marL="0" indent="0">
              <a:spcBef>
                <a:spcPts val="0"/>
              </a:spcBef>
              <a:buNone/>
            </a:pPr>
            <a:r>
              <a:rPr lang="en-US" sz="800" dirty="0">
                <a:latin typeface="Courier New"/>
                <a:cs typeface="Courier New"/>
              </a:rPr>
              <a:t>          -</a:t>
            </a:r>
            <a:r>
              <a:rPr lang="en-US" sz="800" dirty="0" err="1">
                <a:latin typeface="Courier New"/>
                <a:cs typeface="Courier New"/>
              </a:rPr>
              <a:t>lsfml</a:t>
            </a:r>
            <a:r>
              <a:rPr lang="en-US" sz="800" dirty="0">
                <a:latin typeface="Courier New"/>
                <a:cs typeface="Courier New"/>
              </a:rPr>
              <a:t>-system -</a:t>
            </a:r>
            <a:r>
              <a:rPr lang="en-US" sz="800" dirty="0" err="1">
                <a:latin typeface="Courier New"/>
                <a:cs typeface="Courier New"/>
              </a:rPr>
              <a:t>lsfml</a:t>
            </a:r>
            <a:r>
              <a:rPr lang="en-US" sz="800" dirty="0">
                <a:latin typeface="Courier New"/>
                <a:cs typeface="Courier New"/>
              </a:rPr>
              <a:t>-graphics -</a:t>
            </a:r>
            <a:r>
              <a:rPr lang="en-US" sz="800" dirty="0" err="1">
                <a:latin typeface="Courier New"/>
                <a:cs typeface="Courier New"/>
              </a:rPr>
              <a:t>lsfml</a:t>
            </a:r>
            <a:r>
              <a:rPr lang="en-US" sz="800" dirty="0">
                <a:latin typeface="Courier New"/>
                <a:cs typeface="Courier New"/>
              </a:rPr>
              <a:t>-window</a:t>
            </a:r>
          </a:p>
          <a:p>
            <a:pPr marL="0" indent="0">
              <a:spcBef>
                <a:spcPts val="0"/>
              </a:spcBef>
              <a:buNone/>
            </a:pPr>
            <a:endParaRPr lang="en-US" sz="800" dirty="0">
              <a:latin typeface="Courier New"/>
              <a:cs typeface="Courier New"/>
            </a:endParaRPr>
          </a:p>
          <a:p>
            <a:pPr marL="0" indent="0">
              <a:spcBef>
                <a:spcPts val="0"/>
              </a:spcBef>
              <a:buNone/>
            </a:pPr>
            <a:r>
              <a:rPr lang="en-US" sz="800" dirty="0">
                <a:latin typeface="Courier New"/>
                <a:cs typeface="Courier New"/>
              </a:rPr>
              <a:t>all:</a:t>
            </a:r>
          </a:p>
          <a:p>
            <a:pPr marL="0" indent="0">
              <a:spcBef>
                <a:spcPts val="0"/>
              </a:spcBef>
              <a:buNone/>
            </a:pPr>
            <a:r>
              <a:rPr lang="en-US" sz="800" dirty="0">
                <a:latin typeface="Courier New"/>
                <a:cs typeface="Courier New"/>
              </a:rPr>
              <a:t>    $ g++ $(CPPFLAGS) -o sfml-test-4 sfml-test-4.cpp $(INCLUDES) $(LDFLAGS)</a:t>
            </a:r>
          </a:p>
          <a:p>
            <a:pPr marL="0" indent="0">
              <a:spcBef>
                <a:spcPts val="0"/>
              </a:spcBef>
              <a:buNone/>
            </a:pPr>
            <a:endParaRPr lang="en-US" sz="800" dirty="0">
              <a:latin typeface="Courier New"/>
              <a:cs typeface="Courier New"/>
            </a:endParaRPr>
          </a:p>
          <a:p>
            <a:pPr marL="0" indent="0">
              <a:spcBef>
                <a:spcPts val="0"/>
              </a:spcBef>
              <a:buNone/>
            </a:pPr>
            <a:r>
              <a:rPr lang="en-US" sz="800" dirty="0">
                <a:latin typeface="Courier New"/>
                <a:cs typeface="Courier New"/>
              </a:rPr>
              <a:t>clean:</a:t>
            </a:r>
          </a:p>
          <a:p>
            <a:pPr marL="0" indent="0">
              <a:spcBef>
                <a:spcPts val="0"/>
              </a:spcBef>
              <a:buNone/>
            </a:pPr>
            <a:r>
              <a:rPr lang="en-US" sz="800" dirty="0">
                <a:latin typeface="Courier New"/>
                <a:cs typeface="Courier New"/>
              </a:rPr>
              <a:t>    </a:t>
            </a:r>
            <a:r>
              <a:rPr lang="en-US" sz="800" dirty="0" err="1">
                <a:latin typeface="Courier New"/>
                <a:cs typeface="Courier New"/>
              </a:rPr>
              <a:t>rm</a:t>
            </a:r>
            <a:r>
              <a:rPr lang="en-US" sz="800" dirty="0">
                <a:latin typeface="Courier New"/>
                <a:cs typeface="Courier New"/>
              </a:rPr>
              <a:t> -f sfml-test-4</a:t>
            </a:r>
          </a:p>
        </p:txBody>
      </p:sp>
      <p:sp>
        <p:nvSpPr>
          <p:cNvPr id="4" name="Slide Number Placeholder 3"/>
          <p:cNvSpPr>
            <a:spLocks noGrp="1"/>
          </p:cNvSpPr>
          <p:nvPr>
            <p:ph type="sldNum" sz="quarter" idx="12"/>
          </p:nvPr>
        </p:nvSpPr>
        <p:spPr/>
        <p:txBody>
          <a:bodyPr/>
          <a:lstStyle/>
          <a:p>
            <a:fld id="{44635781-039F-F445-AEE5-B784B11AE184}" type="slidenum">
              <a:rPr lang="en-US" smtClean="0"/>
              <a:t>84</a:t>
            </a:fld>
            <a:endParaRPr lang="en-US" dirty="0"/>
          </a:p>
        </p:txBody>
      </p:sp>
    </p:spTree>
    <p:extLst>
      <p:ext uri="{BB962C8B-B14F-4D97-AF65-F5344CB8AC3E}">
        <p14:creationId xmlns:p14="http://schemas.microsoft.com/office/powerpoint/2010/main" val="33788162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4635781-039F-F445-AEE5-B784B11AE184}" type="slidenum">
              <a:rPr lang="en-US" smtClean="0"/>
              <a:t>9</a:t>
            </a:fld>
            <a:endParaRPr lang="en-US"/>
          </a:p>
        </p:txBody>
      </p:sp>
      <p:pic>
        <p:nvPicPr>
          <p:cNvPr id="8" name="Picture 7" descr="fsi-passivedns-simplifie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310" y="0"/>
            <a:ext cx="8873432" cy="6858000"/>
          </a:xfrm>
          <a:prstGeom prst="rect">
            <a:avLst/>
          </a:prstGeom>
        </p:spPr>
      </p:pic>
    </p:spTree>
    <p:extLst>
      <p:ext uri="{BB962C8B-B14F-4D97-AF65-F5344CB8AC3E}">
        <p14:creationId xmlns:p14="http://schemas.microsoft.com/office/powerpoint/2010/main" val="11990652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3440</TotalTime>
  <Words>7957</Words>
  <Application>Microsoft Macintosh PowerPoint</Application>
  <PresentationFormat>On-screen Show (4:3)</PresentationFormat>
  <Paragraphs>804</Paragraphs>
  <Slides>84</Slides>
  <Notes>0</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Batch Versus Flow:  "Real-Time" Data-Driven Network Security</vt:lpstr>
      <vt:lpstr>I. Introduction</vt:lpstr>
      <vt:lpstr>Thanks For The Chance To Talk Today!</vt:lpstr>
      <vt:lpstr>Yes, My Slides Are Still In That "Weird Joe Style..."</vt:lpstr>
      <vt:lpstr>Those Were The Days, My Friends...</vt:lpstr>
      <vt:lpstr>The Security Information Exchange (SIE)</vt:lpstr>
      <vt:lpstr>Why Mention SIE Here? It's FLOW Based/Continuous</vt:lpstr>
      <vt:lpstr>So What Is SIE?</vt:lpstr>
      <vt:lpstr>PowerPoint Presentation</vt:lpstr>
      <vt:lpstr>"Real-Time SIE Waterfall Processing"</vt:lpstr>
      <vt:lpstr>Who Uses SIE?</vt:lpstr>
      <vt:lpstr>Dipping A Bucket vs. Running a Hydro Plant </vt:lpstr>
      <vt:lpstr>II. Batch vs. Flow In Everyday Life, and In Data-Driven Cyber Security Operations</vt:lpstr>
      <vt:lpstr>Batch vs. Flow Processes in Everyday Life</vt:lpstr>
      <vt:lpstr>Why Choose Flow? Why Choose Batch?</vt:lpstr>
      <vt:lpstr>Objective of Monitoring/Quality Control In Real Life</vt:lpstr>
      <vt:lpstr>Batch vs. Flow WRT Collecting Cyber Security Data</vt:lpstr>
      <vt:lpstr>Why Monitor Cyber Security Data?</vt:lpstr>
      <vt:lpstr>III. Why Using Traditional Batches Can Be  A Challenging Choice</vt:lpstr>
      <vt:lpstr>Some Batch-Related Issues</vt:lpstr>
      <vt:lpstr>1) Latency</vt:lpstr>
      <vt:lpstr>Latency And Cyber Security Data</vt:lpstr>
      <vt:lpstr>2) Non-Representative Samples</vt:lpstr>
      <vt:lpstr>Non-Representative Samples In Cyber Security Data</vt:lpstr>
      <vt:lpstr>Sampled Netflow vs RANDOM Sampled Netflow</vt:lpstr>
      <vt:lpstr>More Non-Representativeness</vt:lpstr>
      <vt:lpstr>The Impact of Opaque Sensor Distributions</vt:lpstr>
      <vt:lpstr>3) Averaging Effects</vt:lpstr>
      <vt:lpstr>4) Batch Size vs. Power</vt:lpstr>
      <vt:lpstr>Just Scan/Crawl The Whole Thing?</vt:lpstr>
      <vt:lpstr>5) Batched Data: Data Quickly Becomes Historical</vt:lpstr>
      <vt:lpstr>What /How We Collect Can Become "Cast In Stone"</vt:lpstr>
      <vt:lpstr>Decomposing An Aggregate Measure</vt:lpstr>
      <vt:lpstr>III. So Is Continuous Flow Process Monitoring Really Just The Best Thing Since Sliced Bread?</vt:lpstr>
      <vt:lpstr>Continuous Flow Approaches Have Drawbacks, Too</vt:lpstr>
      <vt:lpstr>Some Flow/Continuous Monitoring-Related Issues</vt:lpstr>
      <vt:lpstr>1) You Need To Learn To Throw Stuff Away...</vt:lpstr>
      <vt:lpstr>PowerPoint Presentation</vt:lpstr>
      <vt:lpstr>Finding What To Filter Using Effective 2nd Level Domains</vt:lpstr>
      <vt:lpstr>the little 2nd-level-dom script</vt:lpstr>
      <vt:lpstr>2) You Also Need to Remember What You've Seen</vt:lpstr>
      <vt:lpstr>3) Continuous Monitoring Never Sleeps – Will You?</vt:lpstr>
      <vt:lpstr>Setting Proper Threshold Values Is Key To Your Sanity</vt:lpstr>
      <vt:lpstr>Being Responsive To Real Changes, Not Noise</vt:lpstr>
      <vt:lpstr>Events Per Unit Time vs. Time Between Events? </vt:lpstr>
      <vt:lpstr>IV. A Concrete Example of Moving Forward Toward Continuous Flow Monitoring</vt:lpstr>
      <vt:lpstr>Let's Consider An Example...</vt:lpstr>
      <vt:lpstr>Sample Full Observation From Channel 204</vt:lpstr>
      <vt:lpstr>An Aside: "What's RData Again?"</vt:lpstr>
      <vt:lpstr>Our Research Interest</vt:lpstr>
      <vt:lpstr>Collecting A Batch of A Million Observations</vt:lpstr>
      <vt:lpstr>What The Batch of Data Looks Like</vt:lpstr>
      <vt:lpstr>Graphing That Data In Excel</vt:lpstr>
      <vt:lpstr>What Would The NEXT Batch of Obs Look Like?</vt:lpstr>
      <vt:lpstr>Visualizing That Data</vt:lpstr>
      <vt:lpstr>Choice of Graphic Toolkits</vt:lpstr>
      <vt:lpstr>Collecting Ch204 Data To Visualize</vt:lpstr>
      <vt:lpstr>Collecting Ch204 Data To Visualize</vt:lpstr>
      <vt:lpstr>Data Collection Script</vt:lpstr>
      <vt:lpstr>Running The Data Collection Script</vt:lpstr>
      <vt:lpstr>Checking Our Data and Then Killing The Tunnel</vt:lpstr>
      <vt:lpstr>Visualization Scheme</vt:lpstr>
      <vt:lpstr>Actual Code</vt:lpstr>
      <vt:lpstr>Running The Sample Program</vt:lpstr>
      <vt:lpstr>Sample Output</vt:lpstr>
      <vt:lpstr>Investigating The Values Seen In The Output</vt:lpstr>
      <vt:lpstr>Improving That Visualization</vt:lpstr>
      <vt:lpstr>V. Do We Really Need All Those Junky Unix Commands (awk, grep, sed, etc.)?  And How Do I Actually BLOCK *BAD* Stuff?</vt:lpstr>
      <vt:lpstr>We Do Live In The Modern Era</vt:lpstr>
      <vt:lpstr>https://stedolan.github.io/jq/</vt:lpstr>
      <vt:lpstr>You Can Do A Lot More With jq</vt:lpstr>
      <vt:lpstr>So How Do I Actually Block Bad Stuff?</vt:lpstr>
      <vt:lpstr>Implementing Your Own Determinations</vt:lpstr>
      <vt:lpstr>VI. Conclusion</vt:lpstr>
      <vt:lpstr>Take Aways</vt:lpstr>
      <vt:lpstr>Appendix 1. Source code for sfml-test-4.cpp  </vt:lpstr>
      <vt:lpstr>PowerPoint Presentation</vt:lpstr>
      <vt:lpstr>PowerPoint Presentation</vt:lpstr>
      <vt:lpstr>PowerPoint Presentation</vt:lpstr>
      <vt:lpstr>PowerPoint Presentation</vt:lpstr>
      <vt:lpstr>PowerPoint Presentation</vt:lpstr>
      <vt:lpstr>PowerPoint Presentation</vt:lpstr>
      <vt:lpstr>Appendix 2. Makefile</vt:lpstr>
      <vt:lpstr>Makefile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Batch versus Flow: "Real-Time" Data-Driven Network Security</dc:title>
  <dc:creator>joe</dc:creator>
  <cp:lastModifiedBy>joe</cp:lastModifiedBy>
  <cp:revision>264</cp:revision>
  <dcterms:created xsi:type="dcterms:W3CDTF">2016-09-26T00:52:16Z</dcterms:created>
  <dcterms:modified xsi:type="dcterms:W3CDTF">2016-10-18T22:01:53Z</dcterms:modified>
</cp:coreProperties>
</file>