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58" r:id="rId3"/>
    <p:sldId id="273" r:id="rId4"/>
    <p:sldId id="285" r:id="rId5"/>
    <p:sldId id="288" r:id="rId6"/>
    <p:sldId id="292" r:id="rId7"/>
    <p:sldId id="287" r:id="rId8"/>
    <p:sldId id="289" r:id="rId9"/>
    <p:sldId id="293" r:id="rId10"/>
    <p:sldId id="286" r:id="rId11"/>
    <p:sldId id="297" r:id="rId12"/>
    <p:sldId id="299" r:id="rId13"/>
    <p:sldId id="274" r:id="rId14"/>
    <p:sldId id="291" r:id="rId15"/>
    <p:sldId id="276" r:id="rId16"/>
    <p:sldId id="278" r:id="rId17"/>
    <p:sldId id="279" r:id="rId18"/>
    <p:sldId id="281" r:id="rId19"/>
    <p:sldId id="280" r:id="rId20"/>
    <p:sldId id="282" r:id="rId21"/>
    <p:sldId id="275" r:id="rId22"/>
    <p:sldId id="294" r:id="rId23"/>
    <p:sldId id="295" r:id="rId24"/>
    <p:sldId id="263" r:id="rId25"/>
    <p:sldId id="265" r:id="rId26"/>
    <p:sldId id="284" r:id="rId27"/>
    <p:sldId id="277" r:id="rId28"/>
    <p:sldId id="266" r:id="rId29"/>
    <p:sldId id="283" r:id="rId30"/>
    <p:sldId id="29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snapToGrid="0" snapToObjects="1">
      <p:cViewPr varScale="1">
        <p:scale>
          <a:sx n="87" d="100"/>
          <a:sy n="87" d="100"/>
        </p:scale>
        <p:origin x="-1320" y="-112"/>
      </p:cViewPr>
      <p:guideLst>
        <p:guide orient="horz" pos="2160"/>
        <p:guide pos="2880"/>
      </p:guideLst>
    </p:cSldViewPr>
  </p:slide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192379-347C-764D-B707-C51801B7804B}" type="datetimeFigureOut">
              <a:rPr lang="en-US" smtClean="0"/>
              <a:t>12/5/13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4D8462-A3EB-994D-AF6B-A4674B6522FD}" type="slidenum">
              <a:rPr lang="en-US" smtClean="0"/>
              <a:t>‹#›</a:t>
            </a:fld>
            <a:endParaRPr lang="en-US"/>
          </a:p>
        </p:txBody>
      </p:sp>
    </p:spTree>
    <p:extLst>
      <p:ext uri="{BB962C8B-B14F-4D97-AF65-F5344CB8AC3E}">
        <p14:creationId xmlns:p14="http://schemas.microsoft.com/office/powerpoint/2010/main" val="3991162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82C37-188C-1A4D-BB7E-2D1DB700C48F}" type="datetimeFigureOut">
              <a:rPr lang="en-US" smtClean="0"/>
              <a:t>12/5/13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1EBA9-A5A2-794E-8F78-66E98861A499}" type="slidenum">
              <a:rPr lang="en-US" smtClean="0"/>
              <a:t>‹#›</a:t>
            </a:fld>
            <a:endParaRPr lang="en-US"/>
          </a:p>
        </p:txBody>
      </p:sp>
    </p:spTree>
    <p:extLst>
      <p:ext uri="{BB962C8B-B14F-4D97-AF65-F5344CB8AC3E}">
        <p14:creationId xmlns:p14="http://schemas.microsoft.com/office/powerpoint/2010/main" val="16647463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EAA2B3-22AE-B446-A988-4CDD71DCC780}"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223148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9F2B6-25DA-C049-B5CA-D17717145FF5}"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410445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0CE36-86E5-FC45-8C58-8196551CDA47}"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406735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5778F-DC25-5D48-BC4F-E9F328982E29}"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291143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85121-59A2-8D46-AAE3-7E3A2CC4CFA9}" type="datetime1">
              <a:rPr lang="en-US" smtClean="0"/>
              <a:t>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204654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BA6517-2557-3F44-B11D-EFCDDFFC7718}"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219971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87B7B0-E2F6-6A44-AD11-B85358BC2F80}" type="datetime1">
              <a:rPr lang="en-US" smtClean="0"/>
              <a:t>12/5/13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327942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C9770-C360-314D-A239-D8CDA26C213E}" type="datetime1">
              <a:rPr lang="en-US" smtClean="0"/>
              <a:t>12/5/13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129269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0D42C-17D8-8E47-80BA-32118FD2642F}" type="datetime1">
              <a:rPr lang="en-US" smtClean="0"/>
              <a:t>12/5/13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13869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D68A3-ABC0-8B42-9AF9-E85BAAAA3A84}"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80356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2857A-2FE7-1542-BD9D-D071E0017B74}" type="datetime1">
              <a:rPr lang="en-US" smtClean="0"/>
              <a:t>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1642E-A0F4-FB45-9F11-A39D88FE2137}" type="slidenum">
              <a:rPr lang="en-US" smtClean="0"/>
              <a:t>‹#›</a:t>
            </a:fld>
            <a:endParaRPr lang="en-US"/>
          </a:p>
        </p:txBody>
      </p:sp>
    </p:spTree>
    <p:extLst>
      <p:ext uri="{BB962C8B-B14F-4D97-AF65-F5344CB8AC3E}">
        <p14:creationId xmlns:p14="http://schemas.microsoft.com/office/powerpoint/2010/main" val="20470287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590FD746-4E45-F848-AB1E-ADDFE75A5926}" type="datetime1">
              <a:rPr lang="en-US" smtClean="0"/>
              <a:t>12/5/13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21C1642E-A0F4-FB45-9F11-A39D88FE2137}" type="slidenum">
              <a:rPr lang="en-US" smtClean="0"/>
              <a:pPr/>
              <a:t>‹#›</a:t>
            </a:fld>
            <a:endParaRPr lang="en-US" dirty="0"/>
          </a:p>
        </p:txBody>
      </p:sp>
    </p:spTree>
    <p:extLst>
      <p:ext uri="{BB962C8B-B14F-4D97-AF65-F5344CB8AC3E}">
        <p14:creationId xmlns:p14="http://schemas.microsoft.com/office/powerpoint/2010/main" val="1010531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5268"/>
            <a:ext cx="7772400" cy="1018162"/>
          </a:xfrm>
        </p:spPr>
        <p:txBody>
          <a:bodyPr>
            <a:normAutofit/>
          </a:bodyPr>
          <a:lstStyle/>
          <a:p>
            <a:r>
              <a:rPr lang="en-US" sz="3200" b="1" dirty="0" smtClean="0">
                <a:latin typeface="Times New Roman"/>
                <a:cs typeface="Times New Roman"/>
              </a:rPr>
              <a:t>OMG: They're Inside the Walls</a:t>
            </a:r>
            <a:endParaRPr lang="en-US" sz="3200" b="1" dirty="0">
              <a:latin typeface="Times New Roman"/>
              <a:cs typeface="Times New Roman"/>
            </a:endParaRPr>
          </a:p>
        </p:txBody>
      </p:sp>
      <p:sp>
        <p:nvSpPr>
          <p:cNvPr id="3" name="Subtitle 2"/>
          <p:cNvSpPr>
            <a:spLocks noGrp="1"/>
          </p:cNvSpPr>
          <p:nvPr>
            <p:ph type="subTitle" idx="1"/>
          </p:nvPr>
        </p:nvSpPr>
        <p:spPr>
          <a:xfrm>
            <a:off x="195396" y="1690279"/>
            <a:ext cx="8585285" cy="4725308"/>
          </a:xfrm>
        </p:spPr>
        <p:txBody>
          <a:bodyPr>
            <a:normAutofit/>
          </a:bodyPr>
          <a:lstStyle/>
          <a:p>
            <a:r>
              <a:rPr lang="en-US" sz="2400" dirty="0" smtClean="0">
                <a:solidFill>
                  <a:schemeClr val="tx1"/>
                </a:solidFill>
                <a:latin typeface="Times New Roman"/>
              </a:rPr>
              <a:t>Joe St Sauver, Ph.D. (</a:t>
            </a:r>
            <a:r>
              <a:rPr lang="en-US" sz="2400" dirty="0" err="1" smtClean="0">
                <a:solidFill>
                  <a:schemeClr val="tx1"/>
                </a:solidFill>
                <a:latin typeface="Times New Roman"/>
              </a:rPr>
              <a:t>joe@oregon.uoregon.edu</a:t>
            </a:r>
            <a:r>
              <a:rPr lang="en-US" sz="2400" dirty="0" smtClean="0">
                <a:solidFill>
                  <a:schemeClr val="tx1"/>
                </a:solidFill>
                <a:latin typeface="Times New Roman"/>
              </a:rPr>
              <a:t>)</a:t>
            </a:r>
          </a:p>
          <a:p>
            <a:endParaRPr lang="en-US" sz="2400" dirty="0">
              <a:solidFill>
                <a:schemeClr val="tx1"/>
              </a:solidFill>
              <a:latin typeface="Times New Roman"/>
            </a:endParaRPr>
          </a:p>
          <a:p>
            <a:r>
              <a:rPr lang="en-US" sz="2400" dirty="0" smtClean="0">
                <a:solidFill>
                  <a:schemeClr val="tx1"/>
                </a:solidFill>
                <a:latin typeface="Times New Roman"/>
              </a:rPr>
              <a:t>Association for Computing Professionals in Education (ACPE</a:t>
            </a:r>
            <a:r>
              <a:rPr lang="en-US" sz="2400" dirty="0" smtClean="0">
                <a:solidFill>
                  <a:schemeClr val="tx1"/>
                </a:solidFill>
                <a:latin typeface="Times New Roman"/>
              </a:rPr>
              <a:t>)</a:t>
            </a:r>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Ashland, </a:t>
            </a:r>
            <a:r>
              <a:rPr lang="en-US" sz="2400" dirty="0" smtClean="0">
                <a:solidFill>
                  <a:schemeClr val="tx1"/>
                </a:solidFill>
                <a:latin typeface="Times New Roman"/>
              </a:rPr>
              <a:t>Oregon</a:t>
            </a:r>
            <a:r>
              <a:rPr lang="en-US" sz="2400" dirty="0">
                <a:solidFill>
                  <a:schemeClr val="tx1"/>
                </a:solidFill>
              </a:rPr>
              <a:t/>
            </a:r>
            <a:br>
              <a:rPr lang="en-US" sz="2400" dirty="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2:05-3:05 </a:t>
            </a:r>
            <a:r>
              <a:rPr lang="en-US" sz="2400" dirty="0" smtClean="0">
                <a:solidFill>
                  <a:schemeClr val="tx1"/>
                </a:solidFill>
                <a:latin typeface="Times New Roman"/>
              </a:rPr>
              <a:t>December </a:t>
            </a:r>
            <a:r>
              <a:rPr lang="en-US" sz="2400" dirty="0" smtClean="0">
                <a:solidFill>
                  <a:schemeClr val="tx1"/>
                </a:solidFill>
                <a:latin typeface="Times New Roman"/>
              </a:rPr>
              <a:t>5</a:t>
            </a:r>
            <a:r>
              <a:rPr lang="en-US" sz="2400" baseline="30000" dirty="0" smtClean="0">
                <a:solidFill>
                  <a:schemeClr val="tx1"/>
                </a:solidFill>
                <a:latin typeface="Times New Roman"/>
              </a:rPr>
              <a:t>th</a:t>
            </a:r>
            <a:r>
              <a:rPr lang="en-US" sz="2400" dirty="0" smtClean="0">
                <a:solidFill>
                  <a:schemeClr val="tx1"/>
                </a:solidFill>
                <a:latin typeface="Times New Roman"/>
              </a:rPr>
              <a:t>, 2013</a:t>
            </a:r>
          </a:p>
          <a:p>
            <a:endParaRPr lang="en-US" sz="2400" dirty="0">
              <a:solidFill>
                <a:schemeClr val="tx1"/>
              </a:solidFill>
              <a:latin typeface="Times New Roman"/>
            </a:endParaRPr>
          </a:p>
          <a:p>
            <a:r>
              <a:rPr lang="en-US" sz="2400" dirty="0" smtClean="0">
                <a:solidFill>
                  <a:schemeClr val="tx1"/>
                </a:solidFill>
                <a:latin typeface="Times New Roman"/>
              </a:rPr>
              <a:t>http://pages.uoregon.edu/joe/</a:t>
            </a:r>
            <a:r>
              <a:rPr lang="en-US" sz="2400" dirty="0" err="1" smtClean="0">
                <a:solidFill>
                  <a:schemeClr val="tx1"/>
                </a:solidFill>
                <a:latin typeface="Times New Roman"/>
              </a:rPr>
              <a:t>acpe</a:t>
            </a:r>
            <a:r>
              <a:rPr lang="en-US" sz="2400" dirty="0" smtClean="0">
                <a:solidFill>
                  <a:schemeClr val="tx1"/>
                </a:solidFill>
                <a:latin typeface="Times New Roman"/>
              </a:rPr>
              <a:t>/</a:t>
            </a:r>
            <a:br>
              <a:rPr lang="en-US" sz="2400"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
            </a:r>
            <a:br>
              <a:rPr lang="en-US" sz="2400" dirty="0" smtClean="0">
                <a:solidFill>
                  <a:schemeClr val="tx1"/>
                </a:solidFill>
                <a:latin typeface="Times New Roman"/>
              </a:rPr>
            </a:br>
            <a:r>
              <a:rPr lang="en-US" sz="2400" dirty="0" smtClean="0">
                <a:solidFill>
                  <a:schemeClr val="tx1"/>
                </a:solidFill>
                <a:latin typeface="Times New Roman"/>
              </a:rPr>
              <a:t>Disclaimer: all opinions expressed are strictly my own and </a:t>
            </a:r>
            <a:br>
              <a:rPr lang="en-US" sz="2400" dirty="0" smtClean="0">
                <a:solidFill>
                  <a:schemeClr val="tx1"/>
                </a:solidFill>
                <a:latin typeface="Times New Roman"/>
              </a:rPr>
            </a:br>
            <a:r>
              <a:rPr lang="en-US" sz="2400" dirty="0" smtClean="0">
                <a:solidFill>
                  <a:schemeClr val="tx1"/>
                </a:solidFill>
                <a:latin typeface="Times New Roman"/>
              </a:rPr>
              <a:t>do not necessarily represent the opinion of any other entity.</a:t>
            </a:r>
            <a:endParaRPr lang="en-US" sz="2400" dirty="0">
              <a:solidFill>
                <a:schemeClr val="tx1"/>
              </a:solidFill>
              <a:latin typeface="Times New Roman"/>
            </a:endParaRPr>
          </a:p>
        </p:txBody>
      </p:sp>
    </p:spTree>
    <p:extLst>
      <p:ext uri="{BB962C8B-B14F-4D97-AF65-F5344CB8AC3E}">
        <p14:creationId xmlns:p14="http://schemas.microsoft.com/office/powerpoint/2010/main" val="39632139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532"/>
            <a:ext cx="9144000" cy="451807"/>
          </a:xfrm>
        </p:spPr>
        <p:txBody>
          <a:bodyPr>
            <a:normAutofit/>
          </a:bodyPr>
          <a:lstStyle/>
          <a:p>
            <a:r>
              <a:rPr lang="en-US" sz="3200" b="1" dirty="0" smtClean="0"/>
              <a:t>Should I Just Stand Up My Own </a:t>
            </a:r>
            <a:r>
              <a:rPr lang="en-US" sz="3200" b="1" dirty="0" err="1" smtClean="0"/>
              <a:t>WiFi</a:t>
            </a:r>
            <a:r>
              <a:rPr lang="en-US" sz="3200" b="1" dirty="0" smtClean="0"/>
              <a:t> </a:t>
            </a:r>
            <a:r>
              <a:rPr lang="en-US" sz="3200" b="1" i="1" u="sng" dirty="0" smtClean="0"/>
              <a:t>Network?</a:t>
            </a:r>
            <a:endParaRPr lang="en-US" sz="3200" b="1" i="1" u="sng" dirty="0"/>
          </a:p>
        </p:txBody>
      </p:sp>
      <p:sp>
        <p:nvSpPr>
          <p:cNvPr id="4" name="Slide Number Placeholder 3"/>
          <p:cNvSpPr>
            <a:spLocks noGrp="1"/>
          </p:cNvSpPr>
          <p:nvPr>
            <p:ph type="sldNum" sz="quarter" idx="12"/>
          </p:nvPr>
        </p:nvSpPr>
        <p:spPr/>
        <p:txBody>
          <a:bodyPr/>
          <a:lstStyle/>
          <a:p>
            <a:fld id="{21C1642E-A0F4-FB45-9F11-A39D88FE2137}" type="slidenum">
              <a:rPr lang="en-US" smtClean="0"/>
              <a:t>10</a:t>
            </a:fld>
            <a:endParaRPr lang="en-US"/>
          </a:p>
        </p:txBody>
      </p:sp>
      <p:pic>
        <p:nvPicPr>
          <p:cNvPr id="6" name="Picture 5" descr="mobile-hot-sp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73352"/>
            <a:ext cx="8023578" cy="3857669"/>
          </a:xfrm>
          <a:prstGeom prst="rect">
            <a:avLst/>
          </a:prstGeom>
        </p:spPr>
      </p:pic>
      <p:sp>
        <p:nvSpPr>
          <p:cNvPr id="7" name="TextBox 6"/>
          <p:cNvSpPr txBox="1"/>
          <p:nvPr/>
        </p:nvSpPr>
        <p:spPr>
          <a:xfrm>
            <a:off x="457200" y="5343056"/>
            <a:ext cx="8077051" cy="1200328"/>
          </a:xfrm>
          <a:prstGeom prst="rect">
            <a:avLst/>
          </a:prstGeom>
          <a:noFill/>
        </p:spPr>
        <p:txBody>
          <a:bodyPr wrap="none" rtlCol="0">
            <a:spAutoFit/>
          </a:bodyPr>
          <a:lstStyle/>
          <a:p>
            <a:r>
              <a:rPr lang="en-US" sz="2400" dirty="0" smtClean="0">
                <a:latin typeface="Times New Roman"/>
                <a:cs typeface="Times New Roman"/>
              </a:rPr>
              <a:t>That's $72 (one time) plus $25/month for 1.5GB of data/month.</a:t>
            </a:r>
            <a:br>
              <a:rPr lang="en-US" sz="2400" dirty="0" smtClean="0">
                <a:latin typeface="Times New Roman"/>
                <a:cs typeface="Times New Roman"/>
              </a:rPr>
            </a:br>
            <a:r>
              <a:rPr lang="en-US" sz="2400" dirty="0" smtClean="0">
                <a:latin typeface="Times New Roman"/>
                <a:cs typeface="Times New Roman"/>
              </a:rPr>
              <a:t>Nice option -- as long as "everyone" doesn't do it, all competing </a:t>
            </a:r>
            <a:br>
              <a:rPr lang="en-US" sz="2400" dirty="0" smtClean="0">
                <a:latin typeface="Times New Roman"/>
                <a:cs typeface="Times New Roman"/>
              </a:rPr>
            </a:br>
            <a:r>
              <a:rPr lang="en-US" sz="2400" dirty="0" smtClean="0">
                <a:latin typeface="Times New Roman"/>
                <a:cs typeface="Times New Roman"/>
              </a:rPr>
              <a:t>for a limited number of channels.</a:t>
            </a:r>
            <a:endParaRPr lang="en-US" sz="2400" dirty="0">
              <a:latin typeface="Times New Roman"/>
              <a:cs typeface="Times New Roman"/>
            </a:endParaRPr>
          </a:p>
        </p:txBody>
      </p:sp>
    </p:spTree>
    <p:extLst>
      <p:ext uri="{BB962C8B-B14F-4D97-AF65-F5344CB8AC3E}">
        <p14:creationId xmlns:p14="http://schemas.microsoft.com/office/powerpoint/2010/main" val="4224049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532"/>
            <a:ext cx="9144000" cy="451807"/>
          </a:xfrm>
        </p:spPr>
        <p:txBody>
          <a:bodyPr>
            <a:normAutofit/>
          </a:bodyPr>
          <a:lstStyle/>
          <a:p>
            <a:r>
              <a:rPr lang="en-US" sz="3200" b="1" dirty="0" smtClean="0"/>
              <a:t>Only 4 Real 802.11b Channels</a:t>
            </a:r>
            <a:endParaRPr lang="en-US" sz="3200" b="1" dirty="0"/>
          </a:p>
        </p:txBody>
      </p:sp>
      <p:sp>
        <p:nvSpPr>
          <p:cNvPr id="4" name="Slide Number Placeholder 3"/>
          <p:cNvSpPr>
            <a:spLocks noGrp="1"/>
          </p:cNvSpPr>
          <p:nvPr>
            <p:ph type="sldNum" sz="quarter" idx="12"/>
          </p:nvPr>
        </p:nvSpPr>
        <p:spPr/>
        <p:txBody>
          <a:bodyPr/>
          <a:lstStyle/>
          <a:p>
            <a:fld id="{21C1642E-A0F4-FB45-9F11-A39D88FE2137}" type="slidenum">
              <a:rPr lang="en-US" smtClean="0"/>
              <a:t>11</a:t>
            </a:fld>
            <a:endParaRPr lang="en-US"/>
          </a:p>
        </p:txBody>
      </p:sp>
      <p:sp>
        <p:nvSpPr>
          <p:cNvPr id="7" name="TextBox 6"/>
          <p:cNvSpPr txBox="1"/>
          <p:nvPr/>
        </p:nvSpPr>
        <p:spPr>
          <a:xfrm>
            <a:off x="591484" y="4188894"/>
            <a:ext cx="7540646" cy="2308324"/>
          </a:xfrm>
          <a:prstGeom prst="rect">
            <a:avLst/>
          </a:prstGeom>
          <a:noFill/>
        </p:spPr>
        <p:txBody>
          <a:bodyPr wrap="none" rtlCol="0">
            <a:spAutoFit/>
          </a:bodyPr>
          <a:lstStyle/>
          <a:p>
            <a:r>
              <a:rPr lang="en-US" sz="2400" dirty="0" smtClean="0">
                <a:latin typeface="Times New Roman"/>
                <a:cs typeface="Times New Roman"/>
              </a:rPr>
              <a:t>If you only have four real channels, you need to use them </a:t>
            </a:r>
            <a:endParaRPr lang="en-US" sz="2400" dirty="0">
              <a:latin typeface="Times New Roman"/>
              <a:cs typeface="Times New Roman"/>
            </a:endParaRPr>
          </a:p>
          <a:p>
            <a:r>
              <a:rPr lang="en-US" sz="2400" dirty="0" smtClean="0">
                <a:latin typeface="Times New Roman"/>
                <a:cs typeface="Times New Roman"/>
              </a:rPr>
              <a:t>with care. Random users standing up their own wireless</a:t>
            </a:r>
          </a:p>
          <a:p>
            <a:r>
              <a:rPr lang="en-US" sz="2400" dirty="0" smtClean="0">
                <a:latin typeface="Times New Roman"/>
                <a:cs typeface="Times New Roman"/>
              </a:rPr>
              <a:t>access points are unlikely to choose their channels </a:t>
            </a:r>
            <a:r>
              <a:rPr lang="en-US" sz="2400" dirty="0" err="1" smtClean="0">
                <a:latin typeface="Times New Roman"/>
                <a:cs typeface="Times New Roman"/>
              </a:rPr>
              <a:t>otimally</a:t>
            </a:r>
            <a:r>
              <a:rPr lang="en-US" sz="2400" dirty="0" smtClean="0">
                <a:latin typeface="Times New Roman"/>
                <a:cs typeface="Times New Roman"/>
              </a:rPr>
              <a:t>.</a:t>
            </a:r>
            <a:br>
              <a:rPr lang="en-US" sz="2400" dirty="0" smtClean="0">
                <a:latin typeface="Times New Roman"/>
                <a:cs typeface="Times New Roman"/>
              </a:rPr>
            </a:br>
            <a:r>
              <a:rPr lang="en-US" sz="2400" dirty="0" smtClean="0">
                <a:latin typeface="Times New Roman"/>
                <a:cs typeface="Times New Roman"/>
              </a:rPr>
              <a:t/>
            </a:r>
            <a:br>
              <a:rPr lang="en-US" sz="2400" dirty="0" smtClean="0">
                <a:latin typeface="Times New Roman"/>
                <a:cs typeface="Times New Roman"/>
              </a:rPr>
            </a:br>
            <a:r>
              <a:rPr lang="en-US" sz="2400" dirty="0" smtClean="0">
                <a:latin typeface="Times New Roman"/>
                <a:cs typeface="Times New Roman"/>
              </a:rPr>
              <a:t>Even the IETF has had to struggle to get meeting wireless </a:t>
            </a:r>
            <a:br>
              <a:rPr lang="en-US" sz="2400" dirty="0" smtClean="0">
                <a:latin typeface="Times New Roman"/>
                <a:cs typeface="Times New Roman"/>
              </a:rPr>
            </a:br>
            <a:r>
              <a:rPr lang="en-US" sz="2400" dirty="0" smtClean="0">
                <a:latin typeface="Times New Roman"/>
                <a:cs typeface="Times New Roman"/>
              </a:rPr>
              <a:t>work the way it should...</a:t>
            </a:r>
            <a:endParaRPr lang="en-US" sz="2400" dirty="0">
              <a:latin typeface="Times New Roman"/>
              <a:cs typeface="Times New Roman"/>
            </a:endParaRPr>
          </a:p>
        </p:txBody>
      </p:sp>
      <p:pic>
        <p:nvPicPr>
          <p:cNvPr id="3" name="Picture 2" descr="non-overlapping-channe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22" y="737150"/>
            <a:ext cx="7495489" cy="2678289"/>
          </a:xfrm>
          <a:prstGeom prst="rect">
            <a:avLst/>
          </a:prstGeom>
        </p:spPr>
      </p:pic>
      <p:sp>
        <p:nvSpPr>
          <p:cNvPr id="5" name="TextBox 4"/>
          <p:cNvSpPr txBox="1"/>
          <p:nvPr/>
        </p:nvSpPr>
        <p:spPr>
          <a:xfrm>
            <a:off x="591484" y="3576366"/>
            <a:ext cx="7690327" cy="369332"/>
          </a:xfrm>
          <a:prstGeom prst="rect">
            <a:avLst/>
          </a:prstGeom>
          <a:noFill/>
        </p:spPr>
        <p:txBody>
          <a:bodyPr wrap="none" rtlCol="0">
            <a:spAutoFit/>
          </a:bodyPr>
          <a:lstStyle/>
          <a:p>
            <a:r>
              <a:rPr lang="en-US" dirty="0">
                <a:latin typeface="Times New Roman"/>
                <a:cs typeface="Times New Roman"/>
              </a:rPr>
              <a:t>http://</a:t>
            </a:r>
            <a:r>
              <a:rPr lang="en-US" dirty="0" err="1">
                <a:latin typeface="Times New Roman"/>
                <a:cs typeface="Times New Roman"/>
              </a:rPr>
              <a:t>en.wikipedia.org</a:t>
            </a:r>
            <a:r>
              <a:rPr lang="en-US" dirty="0">
                <a:latin typeface="Times New Roman"/>
                <a:cs typeface="Times New Roman"/>
              </a:rPr>
              <a:t>/wiki/File:NonOverlappingChannels2.4GHz802.11-en.svg</a:t>
            </a:r>
          </a:p>
        </p:txBody>
      </p:sp>
    </p:spTree>
    <p:extLst>
      <p:ext uri="{BB962C8B-B14F-4D97-AF65-F5344CB8AC3E}">
        <p14:creationId xmlns:p14="http://schemas.microsoft.com/office/powerpoint/2010/main" val="10585903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532"/>
            <a:ext cx="9144000" cy="451807"/>
          </a:xfrm>
        </p:spPr>
        <p:txBody>
          <a:bodyPr>
            <a:normAutofit/>
          </a:bodyPr>
          <a:lstStyle/>
          <a:p>
            <a:r>
              <a:rPr lang="en-US" sz="3200" b="1" dirty="0"/>
              <a:t>IETF Fixes For High Density </a:t>
            </a:r>
            <a:r>
              <a:rPr lang="en-US" sz="3200" b="1" dirty="0" err="1" smtClean="0"/>
              <a:t>WiFi</a:t>
            </a:r>
            <a:r>
              <a:rPr lang="en-US" sz="3200" b="1" dirty="0" smtClean="0"/>
              <a:t> Environment</a:t>
            </a:r>
            <a:endParaRPr lang="en-US" sz="3200" b="1" dirty="0"/>
          </a:p>
        </p:txBody>
      </p:sp>
      <p:sp>
        <p:nvSpPr>
          <p:cNvPr id="4" name="Slide Number Placeholder 3"/>
          <p:cNvSpPr>
            <a:spLocks noGrp="1"/>
          </p:cNvSpPr>
          <p:nvPr>
            <p:ph type="sldNum" sz="quarter" idx="12"/>
          </p:nvPr>
        </p:nvSpPr>
        <p:spPr/>
        <p:txBody>
          <a:bodyPr/>
          <a:lstStyle/>
          <a:p>
            <a:fld id="{21C1642E-A0F4-FB45-9F11-A39D88FE2137}" type="slidenum">
              <a:rPr lang="en-US" smtClean="0"/>
              <a:t>12</a:t>
            </a:fld>
            <a:endParaRPr lang="en-US"/>
          </a:p>
        </p:txBody>
      </p:sp>
      <p:pic>
        <p:nvPicPr>
          <p:cNvPr id="5" name="Picture 4" descr="ietf-wif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938389"/>
            <a:ext cx="8496300" cy="3924300"/>
          </a:xfrm>
          <a:prstGeom prst="rect">
            <a:avLst/>
          </a:prstGeom>
        </p:spPr>
      </p:pic>
      <p:sp>
        <p:nvSpPr>
          <p:cNvPr id="6" name="TextBox 5"/>
          <p:cNvSpPr txBox="1"/>
          <p:nvPr/>
        </p:nvSpPr>
        <p:spPr>
          <a:xfrm>
            <a:off x="435961" y="5171455"/>
            <a:ext cx="8250839" cy="923330"/>
          </a:xfrm>
          <a:prstGeom prst="rect">
            <a:avLst/>
          </a:prstGeom>
          <a:noFill/>
        </p:spPr>
        <p:txBody>
          <a:bodyPr wrap="none" rtlCol="0">
            <a:spAutoFit/>
          </a:bodyPr>
          <a:lstStyle/>
          <a:p>
            <a:r>
              <a:rPr lang="en-US" dirty="0" smtClean="0">
                <a:latin typeface="Times New Roman"/>
                <a:cs typeface="Times New Roman"/>
              </a:rPr>
              <a:t>"IETF </a:t>
            </a:r>
            <a:r>
              <a:rPr lang="en-US" dirty="0">
                <a:latin typeface="Times New Roman"/>
                <a:cs typeface="Times New Roman"/>
              </a:rPr>
              <a:t>attendees re-engineer their hotel's Wi-Fi network </a:t>
            </a:r>
            <a:r>
              <a:rPr lang="en-US" dirty="0" smtClean="0">
                <a:latin typeface="Times New Roman"/>
                <a:cs typeface="Times New Roman"/>
              </a:rPr>
              <a:t>Extreme </a:t>
            </a:r>
            <a:r>
              <a:rPr lang="en-US" dirty="0">
                <a:latin typeface="Times New Roman"/>
                <a:cs typeface="Times New Roman"/>
              </a:rPr>
              <a:t>network makeover </a:t>
            </a:r>
            <a:r>
              <a:rPr lang="en-US" dirty="0" smtClean="0">
                <a:latin typeface="Times New Roman"/>
                <a:cs typeface="Times New Roman"/>
              </a:rPr>
              <a:t/>
            </a:r>
            <a:br>
              <a:rPr lang="en-US" dirty="0" smtClean="0">
                <a:latin typeface="Times New Roman"/>
                <a:cs typeface="Times New Roman"/>
              </a:rPr>
            </a:br>
            <a:r>
              <a:rPr lang="en-US" dirty="0" smtClean="0">
                <a:latin typeface="Times New Roman"/>
                <a:cs typeface="Times New Roman"/>
              </a:rPr>
              <a:t>at </a:t>
            </a:r>
            <a:r>
              <a:rPr lang="en-US" dirty="0">
                <a:latin typeface="Times New Roman"/>
                <a:cs typeface="Times New Roman"/>
              </a:rPr>
              <a:t>Paris hotel boosts </a:t>
            </a:r>
            <a:r>
              <a:rPr lang="en-US" dirty="0" smtClean="0">
                <a:latin typeface="Times New Roman"/>
                <a:cs typeface="Times New Roman"/>
              </a:rPr>
              <a:t>performance," </a:t>
            </a:r>
            <a:r>
              <a:rPr lang="en-US" dirty="0">
                <a:latin typeface="Times New Roman"/>
                <a:cs typeface="Times New Roman"/>
              </a:rPr>
              <a:t/>
            </a:r>
            <a:br>
              <a:rPr lang="en-US" dirty="0">
                <a:latin typeface="Times New Roman"/>
                <a:cs typeface="Times New Roman"/>
              </a:rPr>
            </a:br>
            <a:r>
              <a:rPr lang="en-US" dirty="0">
                <a:latin typeface="Times New Roman"/>
                <a:cs typeface="Times New Roman"/>
              </a:rPr>
              <a:t>http://</a:t>
            </a:r>
            <a:r>
              <a:rPr lang="en-US" dirty="0" err="1">
                <a:latin typeface="Times New Roman"/>
                <a:cs typeface="Times New Roman"/>
              </a:rPr>
              <a:t>www.networkworld.com</a:t>
            </a:r>
            <a:r>
              <a:rPr lang="en-US" dirty="0">
                <a:latin typeface="Times New Roman"/>
                <a:cs typeface="Times New Roman"/>
              </a:rPr>
              <a:t>/news/2012/032812-ietf-makeover-257762.html?page=2</a:t>
            </a:r>
          </a:p>
        </p:txBody>
      </p:sp>
    </p:spTree>
    <p:extLst>
      <p:ext uri="{BB962C8B-B14F-4D97-AF65-F5344CB8AC3E}">
        <p14:creationId xmlns:p14="http://schemas.microsoft.com/office/powerpoint/2010/main" val="23310708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532"/>
            <a:ext cx="9144000" cy="728357"/>
          </a:xfrm>
        </p:spPr>
        <p:txBody>
          <a:bodyPr>
            <a:normAutofit/>
          </a:bodyPr>
          <a:lstStyle/>
          <a:p>
            <a:r>
              <a:rPr lang="en-US" sz="3200" b="1" dirty="0" smtClean="0"/>
              <a:t>Let's Talk About </a:t>
            </a:r>
            <a:r>
              <a:rPr lang="en-US" sz="3200" b="1" i="1" dirty="0" smtClean="0"/>
              <a:t>YOUR</a:t>
            </a:r>
            <a:r>
              <a:rPr lang="en-US" sz="3200" b="1" dirty="0" smtClean="0"/>
              <a:t> Normal Situation...</a:t>
            </a:r>
            <a:endParaRPr lang="en-US" sz="3200" b="1" dirty="0"/>
          </a:p>
        </p:txBody>
      </p:sp>
      <p:sp>
        <p:nvSpPr>
          <p:cNvPr id="3" name="Content Placeholder 2"/>
          <p:cNvSpPr>
            <a:spLocks noGrp="1"/>
          </p:cNvSpPr>
          <p:nvPr>
            <p:ph idx="1"/>
          </p:nvPr>
        </p:nvSpPr>
        <p:spPr>
          <a:xfrm>
            <a:off x="244247" y="1016000"/>
            <a:ext cx="8634134" cy="5626780"/>
          </a:xfrm>
        </p:spPr>
        <p:txBody>
          <a:bodyPr>
            <a:normAutofit/>
          </a:bodyPr>
          <a:lstStyle/>
          <a:p>
            <a:r>
              <a:rPr lang="en-US" sz="2400" b="1" dirty="0" smtClean="0"/>
              <a:t>&gt; [session reset] &lt;</a:t>
            </a:r>
            <a:endParaRPr lang="en-US" sz="2400" b="1" dirty="0" smtClean="0"/>
          </a:p>
          <a:p>
            <a:endParaRPr lang="en-US" sz="2400" dirty="0"/>
          </a:p>
          <a:p>
            <a:r>
              <a:rPr lang="en-US" sz="2400" dirty="0" smtClean="0"/>
              <a:t>I know that K12 isn't the same as higher </a:t>
            </a:r>
            <a:r>
              <a:rPr lang="en-US" sz="2400" dirty="0" err="1" smtClean="0"/>
              <a:t>ed</a:t>
            </a:r>
            <a:r>
              <a:rPr lang="en-US" sz="2400" dirty="0"/>
              <a:t> </a:t>
            </a:r>
            <a:r>
              <a:rPr lang="en-US" sz="2400" dirty="0" smtClean="0"/>
              <a:t>wireless (or hotel wireless or IETF wireless)</a:t>
            </a:r>
          </a:p>
          <a:p>
            <a:endParaRPr lang="en-US" sz="2400" dirty="0"/>
          </a:p>
          <a:p>
            <a:r>
              <a:rPr lang="en-US" sz="2400" dirty="0"/>
              <a:t>L</a:t>
            </a:r>
            <a:r>
              <a:rPr lang="en-US" sz="2400" dirty="0" smtClean="0"/>
              <a:t>et's talk about </a:t>
            </a:r>
            <a:r>
              <a:rPr lang="en-US" sz="2400" b="1" dirty="0" smtClean="0"/>
              <a:t>YOUR</a:t>
            </a:r>
            <a:r>
              <a:rPr lang="en-US" sz="2400" dirty="0" smtClean="0"/>
              <a:t> world...</a:t>
            </a:r>
            <a:endParaRPr lang="en-US" sz="2400" dirty="0" smtClean="0"/>
          </a:p>
        </p:txBody>
      </p:sp>
      <p:sp>
        <p:nvSpPr>
          <p:cNvPr id="4" name="Slide Number Placeholder 3"/>
          <p:cNvSpPr>
            <a:spLocks noGrp="1"/>
          </p:cNvSpPr>
          <p:nvPr>
            <p:ph type="sldNum" sz="quarter" idx="12"/>
          </p:nvPr>
        </p:nvSpPr>
        <p:spPr/>
        <p:txBody>
          <a:bodyPr/>
          <a:lstStyle/>
          <a:p>
            <a:fld id="{21C1642E-A0F4-FB45-9F11-A39D88FE2137}" type="slidenum">
              <a:rPr lang="en-US" smtClean="0"/>
              <a:t>13</a:t>
            </a:fld>
            <a:endParaRPr lang="en-US"/>
          </a:p>
        </p:txBody>
      </p:sp>
    </p:spTree>
    <p:extLst>
      <p:ext uri="{BB962C8B-B14F-4D97-AF65-F5344CB8AC3E}">
        <p14:creationId xmlns:p14="http://schemas.microsoft.com/office/powerpoint/2010/main" val="25490724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532"/>
            <a:ext cx="9144000" cy="451807"/>
          </a:xfrm>
        </p:spPr>
        <p:txBody>
          <a:bodyPr>
            <a:normAutofit/>
          </a:bodyPr>
          <a:lstStyle/>
          <a:p>
            <a:r>
              <a:rPr lang="en-US" sz="3200" b="1" dirty="0" smtClean="0"/>
              <a:t>Are You Worried About </a:t>
            </a:r>
            <a:r>
              <a:rPr lang="en-US" sz="3200" b="1" u="sng" dirty="0" smtClean="0"/>
              <a:t>Who</a:t>
            </a:r>
            <a:r>
              <a:rPr lang="en-US" sz="3200" b="1" dirty="0" smtClean="0"/>
              <a:t>'s On Your Network?</a:t>
            </a:r>
            <a:endParaRPr lang="en-US" sz="3200" b="1" dirty="0"/>
          </a:p>
        </p:txBody>
      </p:sp>
      <p:sp>
        <p:nvSpPr>
          <p:cNvPr id="3" name="Content Placeholder 2"/>
          <p:cNvSpPr>
            <a:spLocks noGrp="1"/>
          </p:cNvSpPr>
          <p:nvPr>
            <p:ph idx="1"/>
          </p:nvPr>
        </p:nvSpPr>
        <p:spPr>
          <a:xfrm>
            <a:off x="244247" y="793715"/>
            <a:ext cx="8634134" cy="5849065"/>
          </a:xfrm>
        </p:spPr>
        <p:txBody>
          <a:bodyPr>
            <a:normAutofit/>
          </a:bodyPr>
          <a:lstStyle/>
          <a:p>
            <a:r>
              <a:rPr lang="en-US" sz="2400" b="1" dirty="0" smtClean="0"/>
              <a:t>Who</a:t>
            </a:r>
            <a:r>
              <a:rPr lang="en-US" sz="2400" dirty="0" smtClean="0"/>
              <a:t> connects to the network at your site? Is </a:t>
            </a:r>
            <a:r>
              <a:rPr lang="en-US" sz="2400" b="1" dirty="0" smtClean="0"/>
              <a:t>everyone</a:t>
            </a:r>
            <a:r>
              <a:rPr lang="en-US" sz="2400" dirty="0" smtClean="0"/>
              <a:t> eligible for network access? </a:t>
            </a:r>
            <a:r>
              <a:rPr lang="en-US" sz="2400" dirty="0" smtClean="0"/>
              <a:t/>
            </a:r>
            <a:br>
              <a:rPr lang="en-US" sz="2400" dirty="0" smtClean="0"/>
            </a:br>
            <a:r>
              <a:rPr lang="en-US" sz="2400" dirty="0" smtClean="0"/>
              <a:t/>
            </a:r>
            <a:br>
              <a:rPr lang="en-US" sz="2400" dirty="0" smtClean="0"/>
            </a:br>
            <a:r>
              <a:rPr lang="en-US" sz="2400" dirty="0" smtClean="0"/>
              <a:t>Do </a:t>
            </a:r>
            <a:r>
              <a:rPr lang="en-US" sz="2400" dirty="0" smtClean="0"/>
              <a:t>they need to complete training or agree to an acceptable use policy (AUP) before they can get online? </a:t>
            </a:r>
            <a:r>
              <a:rPr lang="en-US" sz="2400" dirty="0" smtClean="0"/>
              <a:t>Does </a:t>
            </a:r>
            <a:r>
              <a:rPr lang="en-US" sz="2400" dirty="0"/>
              <a:t>anyone actually read your AUP</a:t>
            </a:r>
            <a:r>
              <a:rPr lang="en-US" sz="2400" dirty="0" smtClean="0"/>
              <a:t>?</a:t>
            </a:r>
            <a:br>
              <a:rPr lang="en-US" sz="2400" dirty="0" smtClean="0"/>
            </a:br>
            <a:r>
              <a:rPr lang="en-US" sz="2400" dirty="0" smtClean="0"/>
              <a:t/>
            </a:r>
            <a:br>
              <a:rPr lang="en-US" sz="2400" dirty="0" smtClean="0"/>
            </a:br>
            <a:r>
              <a:rPr lang="en-US" sz="2400" dirty="0" smtClean="0"/>
              <a:t>If </a:t>
            </a:r>
            <a:r>
              <a:rPr lang="en-US" sz="2400" dirty="0" smtClean="0"/>
              <a:t>so, what gets covered in the training or in the policy? </a:t>
            </a:r>
            <a:r>
              <a:rPr lang="en-US" sz="2400" dirty="0" smtClean="0"/>
              <a:t>Are they learning they right things?</a:t>
            </a:r>
            <a:br>
              <a:rPr lang="en-US" sz="2400" dirty="0" smtClean="0"/>
            </a:br>
            <a:r>
              <a:rPr lang="en-US" sz="2400" dirty="0" smtClean="0"/>
              <a:t/>
            </a:r>
            <a:br>
              <a:rPr lang="en-US" sz="2400" dirty="0" smtClean="0"/>
            </a:br>
            <a:r>
              <a:rPr lang="en-US" sz="2400" dirty="0" smtClean="0"/>
              <a:t>When users </a:t>
            </a:r>
            <a:r>
              <a:rPr lang="en-US" sz="2400" dirty="0" smtClean="0"/>
              <a:t>connect, are they </a:t>
            </a:r>
            <a:r>
              <a:rPr lang="en-US" sz="2400" b="1" dirty="0" smtClean="0"/>
              <a:t>accountable</a:t>
            </a:r>
            <a:r>
              <a:rPr lang="en-US" sz="2400" dirty="0" smtClean="0"/>
              <a:t> for what they do online? For example, do they need to authenticate with a unique per-user username and password? Or does a shared password get used? </a:t>
            </a:r>
            <a:r>
              <a:rPr lang="en-US" sz="2400" dirty="0" smtClean="0"/>
              <a:t>Do </a:t>
            </a:r>
            <a:r>
              <a:rPr lang="en-US" sz="2400" dirty="0" smtClean="0"/>
              <a:t>you think that there's any unauthorized access going on</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21C1642E-A0F4-FB45-9F11-A39D88FE2137}" type="slidenum">
              <a:rPr lang="en-US" smtClean="0"/>
              <a:t>14</a:t>
            </a:fld>
            <a:endParaRPr lang="en-US"/>
          </a:p>
        </p:txBody>
      </p:sp>
    </p:spTree>
    <p:extLst>
      <p:ext uri="{BB962C8B-B14F-4D97-AF65-F5344CB8AC3E}">
        <p14:creationId xmlns:p14="http://schemas.microsoft.com/office/powerpoint/2010/main" val="27163759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51807"/>
          </a:xfrm>
        </p:spPr>
        <p:txBody>
          <a:bodyPr>
            <a:normAutofit/>
          </a:bodyPr>
          <a:lstStyle/>
          <a:p>
            <a:r>
              <a:rPr lang="en-US" sz="3200" b="1" dirty="0" smtClean="0"/>
              <a:t>Or </a:t>
            </a:r>
            <a:r>
              <a:rPr lang="en-US" sz="3200" b="1" dirty="0" smtClean="0"/>
              <a:t>Are We Worried About </a:t>
            </a:r>
            <a:r>
              <a:rPr lang="en-US" sz="3200" b="1" dirty="0" smtClean="0"/>
              <a:t>Their </a:t>
            </a:r>
            <a:r>
              <a:rPr lang="en-US" sz="3200" b="1" u="sng" dirty="0" smtClean="0"/>
              <a:t>Systems</a:t>
            </a:r>
            <a:r>
              <a:rPr lang="en-US" sz="3200" b="1" dirty="0" smtClean="0"/>
              <a:t>?</a:t>
            </a:r>
            <a:endParaRPr lang="en-US" sz="3200" b="1" dirty="0"/>
          </a:p>
        </p:txBody>
      </p:sp>
      <p:sp>
        <p:nvSpPr>
          <p:cNvPr id="3" name="Content Placeholder 2"/>
          <p:cNvSpPr>
            <a:spLocks noGrp="1"/>
          </p:cNvSpPr>
          <p:nvPr>
            <p:ph idx="1"/>
          </p:nvPr>
        </p:nvSpPr>
        <p:spPr>
          <a:xfrm>
            <a:off x="244247" y="793715"/>
            <a:ext cx="8634134" cy="5849065"/>
          </a:xfrm>
        </p:spPr>
        <p:txBody>
          <a:bodyPr>
            <a:normAutofit/>
          </a:bodyPr>
          <a:lstStyle/>
          <a:p>
            <a:r>
              <a:rPr lang="en-US" sz="2400" dirty="0" smtClean="0"/>
              <a:t>What sort of systems are your users using? PC laptops running Windows? Macs? iPads/iPods/iPhones? Android smart phones or </a:t>
            </a:r>
            <a:r>
              <a:rPr lang="en-US" sz="2400" dirty="0" smtClean="0"/>
              <a:t>tablets? </a:t>
            </a:r>
            <a:r>
              <a:rPr lang="en-US" sz="2400" dirty="0" err="1" smtClean="0"/>
              <a:t>Chromebooks</a:t>
            </a:r>
            <a:r>
              <a:rPr lang="en-US" sz="2400" dirty="0" smtClean="0"/>
              <a:t>? Is malware a problem on those systems?</a:t>
            </a:r>
            <a:endParaRPr lang="en-US" sz="2400" dirty="0"/>
          </a:p>
          <a:p>
            <a:r>
              <a:rPr lang="en-US" sz="2400" dirty="0" smtClean="0"/>
              <a:t>Are </a:t>
            </a:r>
            <a:r>
              <a:rPr lang="en-US" sz="2400" dirty="0" smtClean="0"/>
              <a:t>those systems </a:t>
            </a:r>
            <a:r>
              <a:rPr lang="en-US" sz="2400" dirty="0" smtClean="0"/>
              <a:t>provided by your school, or do users buy their own devices? Do you </a:t>
            </a:r>
            <a:r>
              <a:rPr lang="en-US" sz="2400" dirty="0" smtClean="0"/>
              <a:t>give users on </a:t>
            </a:r>
            <a:r>
              <a:rPr lang="en-US" sz="2400" b="1" dirty="0" smtClean="0"/>
              <a:t>what to buy</a:t>
            </a:r>
            <a:r>
              <a:rPr lang="en-US" sz="2400" dirty="0" smtClean="0"/>
              <a:t>, and </a:t>
            </a:r>
            <a:r>
              <a:rPr lang="en-US" sz="2400" b="1" dirty="0" smtClean="0"/>
              <a:t>why</a:t>
            </a:r>
            <a:r>
              <a:rPr lang="en-US" sz="2400" dirty="0" smtClean="0"/>
              <a:t>? (And what's </a:t>
            </a:r>
            <a:r>
              <a:rPr lang="en-US" sz="2400" dirty="0" smtClean="0"/>
              <a:t>the worst/weirdest thing you've seen</a:t>
            </a:r>
            <a:r>
              <a:rPr lang="en-US" sz="2400" dirty="0" smtClean="0"/>
              <a:t>?)</a:t>
            </a:r>
            <a:endParaRPr lang="en-US" sz="2400" dirty="0"/>
          </a:p>
          <a:p>
            <a:r>
              <a:rPr lang="en-US" sz="2400" dirty="0" smtClean="0"/>
              <a:t>Who </a:t>
            </a:r>
            <a:r>
              <a:rPr lang="en-US" sz="2400" dirty="0" smtClean="0"/>
              <a:t>maintains </a:t>
            </a:r>
            <a:r>
              <a:rPr lang="en-US" sz="2400" dirty="0" smtClean="0"/>
              <a:t>those systems? You? The user? No one</a:t>
            </a:r>
            <a:r>
              <a:rPr lang="en-US" sz="2400" dirty="0" smtClean="0"/>
              <a:t>?</a:t>
            </a:r>
            <a:endParaRPr lang="en-US" sz="2400" dirty="0"/>
          </a:p>
          <a:p>
            <a:r>
              <a:rPr lang="en-US" sz="2400" dirty="0" smtClean="0"/>
              <a:t>Upon connecting, do their systems get scanned with a network access control (NAC)-type system? </a:t>
            </a:r>
            <a:r>
              <a:rPr lang="en-US" sz="2400" dirty="0" smtClean="0"/>
              <a:t>Does a user have to download and install something? What if the user doesn't have administrative access as a matter of policy?</a:t>
            </a:r>
          </a:p>
          <a:p>
            <a:r>
              <a:rPr lang="en-US" sz="2400" dirty="0"/>
              <a:t>Do you </a:t>
            </a:r>
            <a:r>
              <a:rPr lang="en-US" sz="2400" b="1" dirty="0"/>
              <a:t>monitor</a:t>
            </a:r>
            <a:r>
              <a:rPr lang="en-US" sz="2400" dirty="0"/>
              <a:t> what users do online? Do your users </a:t>
            </a:r>
            <a:r>
              <a:rPr lang="en-US" sz="2400" b="1" dirty="0"/>
              <a:t>know</a:t>
            </a:r>
            <a:r>
              <a:rPr lang="en-US" sz="2400" dirty="0"/>
              <a:t> this? </a:t>
            </a:r>
            <a:r>
              <a:rPr lang="en-US" sz="2400" dirty="0" smtClean="0"/>
              <a:t>What </a:t>
            </a:r>
            <a:r>
              <a:rPr lang="en-US" sz="2400" dirty="0"/>
              <a:t>if the user wants to use encryption (as I do with ssh, or as someone else might do with SSL/TLS secured web connections)?</a:t>
            </a:r>
            <a:br>
              <a:rPr lang="en-US" sz="2400" dirty="0"/>
            </a:br>
            <a:r>
              <a:rPr lang="en-US" sz="2400" dirty="0"/>
              <a:t>Could a student </a:t>
            </a:r>
            <a:r>
              <a:rPr lang="en-US" sz="2400" dirty="0" smtClean="0"/>
              <a:t>even </a:t>
            </a:r>
            <a:r>
              <a:rPr lang="en-US" sz="2400" dirty="0"/>
              <a:t>run </a:t>
            </a:r>
            <a:r>
              <a:rPr lang="en-US" sz="2400" dirty="0" smtClean="0"/>
              <a:t>Tor?</a:t>
            </a:r>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21C1642E-A0F4-FB45-9F11-A39D88FE2137}" type="slidenum">
              <a:rPr lang="en-US" smtClean="0"/>
              <a:t>15</a:t>
            </a:fld>
            <a:endParaRPr lang="en-US"/>
          </a:p>
        </p:txBody>
      </p:sp>
    </p:spTree>
    <p:extLst>
      <p:ext uri="{BB962C8B-B14F-4D97-AF65-F5344CB8AC3E}">
        <p14:creationId xmlns:p14="http://schemas.microsoft.com/office/powerpoint/2010/main" val="41733763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47" y="146532"/>
            <a:ext cx="8634134" cy="1953759"/>
          </a:xfrm>
        </p:spPr>
        <p:txBody>
          <a:bodyPr>
            <a:normAutofit/>
          </a:bodyPr>
          <a:lstStyle/>
          <a:p>
            <a:r>
              <a:rPr lang="en-US" sz="3200" b="1" dirty="0" smtClean="0"/>
              <a:t>What If It's BYOD (Bring Your Own Device)</a:t>
            </a:r>
            <a:br>
              <a:rPr lang="en-US" sz="3200" b="1" dirty="0" smtClean="0"/>
            </a:br>
            <a:r>
              <a:rPr lang="en-US" sz="3200" b="1" dirty="0" smtClean="0"/>
              <a:t>on a TPN (Third Party Network) and There's NOYSDI (None of Your School's Data Involved):</a:t>
            </a:r>
            <a:br>
              <a:rPr lang="en-US" sz="3200" b="1" dirty="0" smtClean="0"/>
            </a:br>
            <a:r>
              <a:rPr lang="en-US" sz="3200" b="1" dirty="0" smtClean="0"/>
              <a:t>DYE</a:t>
            </a:r>
            <a:r>
              <a:rPr lang="en-US" sz="3200" b="1" u="sng" dirty="0" smtClean="0"/>
              <a:t>C</a:t>
            </a:r>
            <a:r>
              <a:rPr lang="en-US" sz="3200" b="1" dirty="0" smtClean="0"/>
              <a:t>WH (Do You Even </a:t>
            </a:r>
            <a:r>
              <a:rPr lang="en-US" sz="3200" b="1" u="sng" dirty="0" smtClean="0"/>
              <a:t>Care</a:t>
            </a:r>
            <a:r>
              <a:rPr lang="en-US" sz="3200" b="1" dirty="0" smtClean="0"/>
              <a:t> What Happens)?</a:t>
            </a:r>
            <a:endParaRPr lang="en-US" sz="3200" b="1" dirty="0"/>
          </a:p>
        </p:txBody>
      </p:sp>
      <p:sp>
        <p:nvSpPr>
          <p:cNvPr id="3" name="Content Placeholder 2"/>
          <p:cNvSpPr>
            <a:spLocks noGrp="1"/>
          </p:cNvSpPr>
          <p:nvPr>
            <p:ph idx="1"/>
          </p:nvPr>
        </p:nvSpPr>
        <p:spPr>
          <a:xfrm>
            <a:off x="244247" y="2381144"/>
            <a:ext cx="8634134" cy="4261636"/>
          </a:xfrm>
        </p:spPr>
        <p:txBody>
          <a:bodyPr>
            <a:normAutofit/>
          </a:bodyPr>
          <a:lstStyle/>
          <a:p>
            <a:r>
              <a:rPr lang="en-US" sz="2400" dirty="0" smtClean="0"/>
              <a:t>If so, why</a:t>
            </a:r>
            <a:r>
              <a:rPr lang="en-US" sz="2400" dirty="0" smtClean="0"/>
              <a:t>? Its no longer about bandwidth consumption, right?</a:t>
            </a:r>
            <a:endParaRPr lang="en-US" sz="2400" dirty="0" smtClean="0"/>
          </a:p>
          <a:p>
            <a:endParaRPr lang="en-US" sz="2400" dirty="0"/>
          </a:p>
          <a:p>
            <a:r>
              <a:rPr lang="en-US" sz="2400" dirty="0" smtClean="0"/>
              <a:t>Is it </a:t>
            </a:r>
            <a:r>
              <a:rPr lang="en-US" sz="2400" dirty="0" smtClean="0"/>
              <a:t>because it is disruptive and </a:t>
            </a:r>
            <a:r>
              <a:rPr lang="en-US" sz="2400" dirty="0" smtClean="0"/>
              <a:t>it </a:t>
            </a:r>
            <a:r>
              <a:rPr lang="en-US" sz="2400" dirty="0" smtClean="0"/>
              <a:t>distracts </a:t>
            </a:r>
            <a:r>
              <a:rPr lang="en-US" sz="2400" dirty="0" smtClean="0"/>
              <a:t>from teaching and learning?</a:t>
            </a:r>
          </a:p>
          <a:p>
            <a:endParaRPr lang="en-US" sz="2400" dirty="0"/>
          </a:p>
          <a:p>
            <a:r>
              <a:rPr lang="en-US" sz="2400" dirty="0" smtClean="0"/>
              <a:t>Do you have in-loco-parentis responsibilities?</a:t>
            </a:r>
          </a:p>
          <a:p>
            <a:endParaRPr lang="en-US" sz="2400" dirty="0"/>
          </a:p>
          <a:p>
            <a:r>
              <a:rPr lang="en-US" sz="2400" dirty="0" smtClean="0"/>
              <a:t>Or is the issue access to school PII by employees, </a:t>
            </a:r>
            <a:br>
              <a:rPr lang="en-US" sz="2400" dirty="0" smtClean="0"/>
            </a:br>
            <a:r>
              <a:rPr lang="en-US" sz="2400" dirty="0" smtClean="0"/>
              <a:t>no matter what they've promised?</a:t>
            </a:r>
          </a:p>
        </p:txBody>
      </p:sp>
      <p:sp>
        <p:nvSpPr>
          <p:cNvPr id="4" name="Slide Number Placeholder 3"/>
          <p:cNvSpPr>
            <a:spLocks noGrp="1"/>
          </p:cNvSpPr>
          <p:nvPr>
            <p:ph type="sldNum" sz="quarter" idx="12"/>
          </p:nvPr>
        </p:nvSpPr>
        <p:spPr/>
        <p:txBody>
          <a:bodyPr/>
          <a:lstStyle/>
          <a:p>
            <a:fld id="{21C1642E-A0F4-FB45-9F11-A39D88FE2137}" type="slidenum">
              <a:rPr lang="en-US" smtClean="0"/>
              <a:t>16</a:t>
            </a:fld>
            <a:endParaRPr lang="en-US"/>
          </a:p>
        </p:txBody>
      </p:sp>
    </p:spTree>
    <p:extLst>
      <p:ext uri="{BB962C8B-B14F-4D97-AF65-F5344CB8AC3E}">
        <p14:creationId xmlns:p14="http://schemas.microsoft.com/office/powerpoint/2010/main" val="36320460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04" y="146532"/>
            <a:ext cx="8833520" cy="805926"/>
          </a:xfrm>
        </p:spPr>
        <p:txBody>
          <a:bodyPr>
            <a:normAutofit/>
          </a:bodyPr>
          <a:lstStyle/>
          <a:p>
            <a:r>
              <a:rPr lang="en-US" sz="3200" b="1" dirty="0" smtClean="0"/>
              <a:t>Mobile Devices: Impossible to Resist Distraction</a:t>
            </a:r>
            <a:br>
              <a:rPr lang="en-US" sz="3200" b="1" dirty="0" smtClean="0"/>
            </a:br>
            <a:r>
              <a:rPr lang="en-US" sz="3200" b="1" dirty="0" smtClean="0"/>
              <a:t>or Mere Evil Incarnate Source of Non-</a:t>
            </a:r>
            <a:r>
              <a:rPr lang="en-US" sz="3200" b="1" dirty="0" smtClean="0"/>
              <a:t>Learning</a:t>
            </a:r>
            <a:endParaRPr lang="en-US" sz="3200" b="1" dirty="0"/>
          </a:p>
        </p:txBody>
      </p:sp>
      <p:sp>
        <p:nvSpPr>
          <p:cNvPr id="3" name="Content Placeholder 2"/>
          <p:cNvSpPr>
            <a:spLocks noGrp="1"/>
          </p:cNvSpPr>
          <p:nvPr>
            <p:ph idx="1"/>
          </p:nvPr>
        </p:nvSpPr>
        <p:spPr>
          <a:xfrm>
            <a:off x="244247" y="1184467"/>
            <a:ext cx="8634134" cy="5458314"/>
          </a:xfrm>
        </p:spPr>
        <p:txBody>
          <a:bodyPr>
            <a:normAutofit/>
          </a:bodyPr>
          <a:lstStyle/>
          <a:p>
            <a:r>
              <a:rPr lang="en-US" sz="2400" dirty="0" smtClean="0"/>
              <a:t>In classrooms</a:t>
            </a:r>
            <a:r>
              <a:rPr lang="en-US" sz="2400" dirty="0"/>
              <a:t> </a:t>
            </a:r>
            <a:r>
              <a:rPr lang="en-US" sz="2400" dirty="0" smtClean="0"/>
              <a:t>lead by gifted teachers, mobile devices may be welcomed as an enabling tool, bringing the world to the classroom and enriching the student's learning experience.</a:t>
            </a:r>
          </a:p>
          <a:p>
            <a:endParaRPr lang="en-US" sz="2400" dirty="0"/>
          </a:p>
          <a:p>
            <a:r>
              <a:rPr lang="en-US" sz="2400" dirty="0" smtClean="0"/>
              <a:t>In other classrooms</a:t>
            </a:r>
            <a:r>
              <a:rPr lang="en-US" sz="2400" dirty="0" smtClean="0"/>
              <a:t>, with less dynamic teachers, mobile </a:t>
            </a:r>
            <a:r>
              <a:rPr lang="en-US" sz="2400" dirty="0" smtClean="0"/>
              <a:t>devices </a:t>
            </a:r>
            <a:r>
              <a:rPr lang="en-US" sz="2400" dirty="0" smtClean="0"/>
              <a:t>may be </a:t>
            </a:r>
            <a:r>
              <a:rPr lang="en-US" sz="2400" dirty="0" smtClean="0"/>
              <a:t>less </a:t>
            </a:r>
            <a:r>
              <a:rPr lang="en-US" sz="2400" dirty="0" smtClean="0"/>
              <a:t>welcome. </a:t>
            </a:r>
          </a:p>
          <a:p>
            <a:endParaRPr lang="en-US" sz="2400" dirty="0"/>
          </a:p>
          <a:p>
            <a:r>
              <a:rPr lang="en-US" sz="2400" dirty="0" smtClean="0"/>
              <a:t>Mobile device distraction may be a real </a:t>
            </a:r>
            <a:r>
              <a:rPr lang="en-US" sz="2400" dirty="0" smtClean="0"/>
              <a:t>instructional issue</a:t>
            </a:r>
            <a:r>
              <a:rPr lang="en-US" sz="2400" dirty="0" smtClean="0"/>
              <a:t>, but it isn't a cyber security issue, it's a teaching effectiveness/classroom management issue.</a:t>
            </a:r>
          </a:p>
        </p:txBody>
      </p:sp>
      <p:sp>
        <p:nvSpPr>
          <p:cNvPr id="4" name="Slide Number Placeholder 3"/>
          <p:cNvSpPr>
            <a:spLocks noGrp="1"/>
          </p:cNvSpPr>
          <p:nvPr>
            <p:ph type="sldNum" sz="quarter" idx="12"/>
          </p:nvPr>
        </p:nvSpPr>
        <p:spPr/>
        <p:txBody>
          <a:bodyPr/>
          <a:lstStyle/>
          <a:p>
            <a:fld id="{21C1642E-A0F4-FB45-9F11-A39D88FE2137}" type="slidenum">
              <a:rPr lang="en-US" smtClean="0"/>
              <a:t>17</a:t>
            </a:fld>
            <a:endParaRPr lang="en-US" dirty="0"/>
          </a:p>
        </p:txBody>
      </p:sp>
    </p:spTree>
    <p:extLst>
      <p:ext uri="{BB962C8B-B14F-4D97-AF65-F5344CB8AC3E}">
        <p14:creationId xmlns:p14="http://schemas.microsoft.com/office/powerpoint/2010/main" val="9100490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04" y="146532"/>
            <a:ext cx="8833520" cy="469813"/>
          </a:xfrm>
        </p:spPr>
        <p:txBody>
          <a:bodyPr>
            <a:normAutofit/>
          </a:bodyPr>
          <a:lstStyle/>
          <a:p>
            <a:r>
              <a:rPr lang="en-US" sz="3200" b="1" dirty="0" smtClean="0"/>
              <a:t>Students and In-Loco-Parentis Responsibilities</a:t>
            </a:r>
            <a:endParaRPr lang="en-US" sz="3200" b="1" dirty="0"/>
          </a:p>
        </p:txBody>
      </p:sp>
      <p:sp>
        <p:nvSpPr>
          <p:cNvPr id="3" name="Content Placeholder 2"/>
          <p:cNvSpPr>
            <a:spLocks noGrp="1"/>
          </p:cNvSpPr>
          <p:nvPr>
            <p:ph idx="1"/>
          </p:nvPr>
        </p:nvSpPr>
        <p:spPr>
          <a:xfrm>
            <a:off x="244247" y="775100"/>
            <a:ext cx="8634134" cy="5867681"/>
          </a:xfrm>
        </p:spPr>
        <p:txBody>
          <a:bodyPr>
            <a:normAutofit/>
          </a:bodyPr>
          <a:lstStyle/>
          <a:p>
            <a:r>
              <a:rPr lang="en-US" sz="2400" dirty="0"/>
              <a:t>I</a:t>
            </a:r>
            <a:r>
              <a:rPr lang="en-US" sz="2400" dirty="0" smtClean="0"/>
              <a:t>n a K12 environment, a school may potentially have certain </a:t>
            </a:r>
            <a:br>
              <a:rPr lang="en-US" sz="2400" dirty="0" smtClean="0"/>
            </a:br>
            <a:r>
              <a:rPr lang="en-US" sz="2400" dirty="0" smtClean="0"/>
              <a:t>formal or implicit </a:t>
            </a:r>
            <a:r>
              <a:rPr lang="en-US" sz="2400" dirty="0" smtClean="0"/>
              <a:t>"in-loco-parentis" responsibilities related to student behavior online, just as </a:t>
            </a:r>
            <a:r>
              <a:rPr lang="en-US" sz="2400" dirty="0" smtClean="0"/>
              <a:t>they may in </a:t>
            </a:r>
            <a:r>
              <a:rPr lang="en-US" sz="2400" dirty="0" smtClean="0"/>
              <a:t>a face-to-</a:t>
            </a:r>
            <a:r>
              <a:rPr lang="en-US" sz="2400" dirty="0" smtClean="0"/>
              <a:t>face context.</a:t>
            </a:r>
            <a:br>
              <a:rPr lang="en-US" sz="2400" dirty="0" smtClean="0"/>
            </a:br>
            <a:endParaRPr lang="en-US" sz="2400" dirty="0" smtClean="0"/>
          </a:p>
          <a:p>
            <a:r>
              <a:rPr lang="en-US" sz="2400" dirty="0" smtClean="0"/>
              <a:t>As a parent, I </a:t>
            </a:r>
            <a:r>
              <a:rPr lang="en-US" sz="2400" dirty="0" smtClean="0"/>
              <a:t>expect you </a:t>
            </a:r>
            <a:r>
              <a:rPr lang="en-US" sz="2400" dirty="0" smtClean="0"/>
              <a:t>to keep my kids safe from dangerous </a:t>
            </a:r>
            <a:r>
              <a:rPr lang="en-US" sz="2400" dirty="0" smtClean="0"/>
              <a:t>characters </a:t>
            </a:r>
            <a:r>
              <a:rPr lang="en-US" sz="2400" dirty="0" smtClean="0"/>
              <a:t>online</a:t>
            </a:r>
            <a:r>
              <a:rPr lang="en-US" sz="2400" dirty="0" smtClean="0"/>
              <a:t>, just as I do in the classroom or on the playground.</a:t>
            </a:r>
            <a:br>
              <a:rPr lang="en-US" sz="2400" dirty="0" smtClean="0"/>
            </a:br>
            <a:endParaRPr lang="en-US" sz="2400" dirty="0" smtClean="0"/>
          </a:p>
          <a:p>
            <a:r>
              <a:rPr lang="en-US" sz="2400" dirty="0" smtClean="0"/>
              <a:t>But what if students end up in jeopardy </a:t>
            </a:r>
            <a:r>
              <a:rPr lang="en-US" sz="2400" dirty="0" smtClean="0"/>
              <a:t>while </a:t>
            </a:r>
            <a:r>
              <a:rPr lang="en-US" sz="2400" dirty="0" smtClean="0"/>
              <a:t>using their own mobile device, via their own telecom provider? Short of running </a:t>
            </a:r>
            <a:r>
              <a:rPr lang="en-US" sz="2400" dirty="0" smtClean="0"/>
              <a:t>cellular jamming </a:t>
            </a:r>
            <a:r>
              <a:rPr lang="en-US" sz="2400" dirty="0" smtClean="0"/>
              <a:t>equipment (illegal in the US), </a:t>
            </a:r>
            <a:r>
              <a:rPr lang="en-US" sz="2400" dirty="0" smtClean="0"/>
              <a:t>or banning all </a:t>
            </a:r>
            <a:r>
              <a:rPr lang="en-US" sz="2400" dirty="0" smtClean="0"/>
              <a:t>mobile </a:t>
            </a:r>
            <a:r>
              <a:rPr lang="en-US" sz="2400" dirty="0" smtClean="0"/>
              <a:t>devices from campus (and how would you enforce THAT?), can you, or should you even try </a:t>
            </a:r>
            <a:r>
              <a:rPr lang="en-US" sz="2400" dirty="0" smtClean="0"/>
              <a:t>to </a:t>
            </a:r>
            <a:r>
              <a:rPr lang="en-US" sz="2400" dirty="0" smtClean="0"/>
              <a:t>prevent users from doing what they will on their own devices on their own network?</a:t>
            </a:r>
            <a:endParaRPr lang="en-US" sz="2400" dirty="0" smtClean="0"/>
          </a:p>
        </p:txBody>
      </p:sp>
      <p:sp>
        <p:nvSpPr>
          <p:cNvPr id="4" name="Slide Number Placeholder 3"/>
          <p:cNvSpPr>
            <a:spLocks noGrp="1"/>
          </p:cNvSpPr>
          <p:nvPr>
            <p:ph type="sldNum" sz="quarter" idx="12"/>
          </p:nvPr>
        </p:nvSpPr>
        <p:spPr/>
        <p:txBody>
          <a:bodyPr/>
          <a:lstStyle/>
          <a:p>
            <a:fld id="{21C1642E-A0F4-FB45-9F11-A39D88FE2137}" type="slidenum">
              <a:rPr lang="en-US" smtClean="0"/>
              <a:t>18</a:t>
            </a:fld>
            <a:endParaRPr lang="en-US" dirty="0"/>
          </a:p>
        </p:txBody>
      </p:sp>
    </p:spTree>
    <p:extLst>
      <p:ext uri="{BB962C8B-B14F-4D97-AF65-F5344CB8AC3E}">
        <p14:creationId xmlns:p14="http://schemas.microsoft.com/office/powerpoint/2010/main" val="1522004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532"/>
            <a:ext cx="9144000" cy="469813"/>
          </a:xfrm>
        </p:spPr>
        <p:txBody>
          <a:bodyPr>
            <a:normAutofit/>
          </a:bodyPr>
          <a:lstStyle/>
          <a:p>
            <a:r>
              <a:rPr lang="en-US" sz="3200" b="1" dirty="0" smtClean="0"/>
              <a:t>Institutional Work on Personal Devices?</a:t>
            </a:r>
            <a:endParaRPr lang="en-US" sz="3200" b="1" dirty="0"/>
          </a:p>
        </p:txBody>
      </p:sp>
      <p:sp>
        <p:nvSpPr>
          <p:cNvPr id="3" name="Content Placeholder 2"/>
          <p:cNvSpPr>
            <a:spLocks noGrp="1"/>
          </p:cNvSpPr>
          <p:nvPr>
            <p:ph idx="1"/>
          </p:nvPr>
        </p:nvSpPr>
        <p:spPr>
          <a:xfrm>
            <a:off x="244247" y="775100"/>
            <a:ext cx="8634134" cy="5867681"/>
          </a:xfrm>
        </p:spPr>
        <p:txBody>
          <a:bodyPr>
            <a:normAutofit/>
          </a:bodyPr>
          <a:lstStyle/>
          <a:p>
            <a:r>
              <a:rPr lang="en-US" sz="2400" dirty="0" smtClean="0"/>
              <a:t>Or is the issue </a:t>
            </a:r>
            <a:r>
              <a:rPr lang="en-US" sz="2400" b="1" dirty="0" smtClean="0"/>
              <a:t>really</a:t>
            </a:r>
            <a:r>
              <a:rPr lang="en-US" sz="2400" dirty="0" smtClean="0"/>
              <a:t> with </a:t>
            </a:r>
            <a:r>
              <a:rPr lang="en-US" sz="2400" i="1" dirty="0" smtClean="0"/>
              <a:t>administrators,</a:t>
            </a:r>
            <a:r>
              <a:rPr lang="en-US" sz="2400" dirty="0" smtClean="0"/>
              <a:t> </a:t>
            </a:r>
            <a:r>
              <a:rPr lang="en-US" sz="2400" i="1" dirty="0" smtClean="0"/>
              <a:t>teachers and staff</a:t>
            </a:r>
            <a:r>
              <a:rPr lang="en-US" sz="2400" dirty="0" smtClean="0"/>
              <a:t>, </a:t>
            </a:r>
            <a:r>
              <a:rPr lang="en-US" sz="2400" dirty="0" smtClean="0"/>
              <a:t/>
            </a:r>
            <a:br>
              <a:rPr lang="en-US" sz="2400" dirty="0" smtClean="0"/>
            </a:br>
            <a:r>
              <a:rPr lang="en-US" sz="2400" b="1" dirty="0" smtClean="0"/>
              <a:t>not</a:t>
            </a:r>
            <a:r>
              <a:rPr lang="en-US" sz="2400" dirty="0" smtClean="0"/>
              <a:t> </a:t>
            </a:r>
            <a:r>
              <a:rPr lang="en-US" sz="2400" i="1" dirty="0" smtClean="0"/>
              <a:t>students</a:t>
            </a:r>
            <a:r>
              <a:rPr lang="en-US" sz="2400" dirty="0" smtClean="0"/>
              <a:t>? Even if </a:t>
            </a:r>
            <a:r>
              <a:rPr lang="en-US" sz="2400" dirty="0" smtClean="0"/>
              <a:t>folks </a:t>
            </a:r>
            <a:r>
              <a:rPr lang="en-US" sz="2400" dirty="0" smtClean="0"/>
              <a:t>swear that they won't do sensitive work </a:t>
            </a:r>
            <a:r>
              <a:rPr lang="en-US" sz="2400" dirty="0" smtClean="0"/>
              <a:t>on their own devices (</a:t>
            </a:r>
            <a:r>
              <a:rPr lang="en-US" sz="2400" dirty="0" smtClean="0"/>
              <a:t>such as entering </a:t>
            </a:r>
            <a:r>
              <a:rPr lang="en-US" sz="2400" dirty="0" smtClean="0"/>
              <a:t>payroll information, or putting in student grades, </a:t>
            </a:r>
            <a:r>
              <a:rPr lang="en-US" sz="2400" dirty="0" smtClean="0"/>
              <a:t>or discussing student health conditions</a:t>
            </a:r>
            <a:r>
              <a:rPr lang="en-US" sz="2400" dirty="0" smtClean="0"/>
              <a:t>), will </a:t>
            </a:r>
            <a:r>
              <a:rPr lang="en-US" sz="2400" dirty="0" smtClean="0"/>
              <a:t>it </a:t>
            </a:r>
            <a:r>
              <a:rPr lang="en-US" sz="2400" dirty="0" smtClean="0"/>
              <a:t>still happen?</a:t>
            </a:r>
            <a:endParaRPr lang="en-US" sz="2400" dirty="0" smtClean="0"/>
          </a:p>
          <a:p>
            <a:r>
              <a:rPr lang="en-US" sz="2400" dirty="0" smtClean="0"/>
              <a:t>If it does happen, what's the </a:t>
            </a:r>
            <a:r>
              <a:rPr lang="en-US" sz="2400" dirty="0" smtClean="0"/>
              <a:t>risk? </a:t>
            </a:r>
            <a:r>
              <a:rPr lang="en-US" sz="2400" dirty="0" smtClean="0"/>
              <a:t>Potentially, I suppose:</a:t>
            </a:r>
            <a:br>
              <a:rPr lang="en-US" sz="2400" dirty="0" smtClean="0"/>
            </a:br>
            <a:r>
              <a:rPr lang="en-US" sz="2400" dirty="0" smtClean="0"/>
              <a:t>-- a mobile device </a:t>
            </a:r>
            <a:r>
              <a:rPr lang="en-US" sz="2400" dirty="0" smtClean="0"/>
              <a:t>might get </a:t>
            </a:r>
            <a:r>
              <a:rPr lang="en-US" sz="2400" b="1" dirty="0" smtClean="0"/>
              <a:t>lost or stolen</a:t>
            </a:r>
            <a:r>
              <a:rPr lang="en-US" sz="2400" dirty="0" smtClean="0"/>
              <a:t>, and </a:t>
            </a:r>
            <a:r>
              <a:rPr lang="en-US" sz="2400" dirty="0" smtClean="0"/>
              <a:t>then, if it's not</a:t>
            </a:r>
            <a:br>
              <a:rPr lang="en-US" sz="2400" dirty="0" smtClean="0"/>
            </a:br>
            <a:r>
              <a:rPr lang="en-US" sz="2400" dirty="0" smtClean="0"/>
              <a:t>    encrypted, you might have </a:t>
            </a:r>
            <a:r>
              <a:rPr lang="en-US" sz="2400" dirty="0" smtClean="0"/>
              <a:t>a PII </a:t>
            </a:r>
            <a:r>
              <a:rPr lang="en-US" sz="2400" dirty="0" smtClean="0"/>
              <a:t>spill </a:t>
            </a:r>
            <a:r>
              <a:rPr lang="en-US" sz="2400" dirty="0" smtClean="0"/>
              <a:t>to </a:t>
            </a:r>
            <a:r>
              <a:rPr lang="en-US" sz="2400" dirty="0" smtClean="0"/>
              <a:t>manage</a:t>
            </a:r>
            <a:r>
              <a:rPr lang="en-US" sz="2400" dirty="0" smtClean="0"/>
              <a:t>...</a:t>
            </a:r>
            <a:br>
              <a:rPr lang="en-US" sz="2400" dirty="0" smtClean="0"/>
            </a:br>
            <a:r>
              <a:rPr lang="en-US" sz="2400" dirty="0" smtClean="0"/>
              <a:t>-- </a:t>
            </a:r>
            <a:r>
              <a:rPr lang="en-US" sz="2400" dirty="0" smtClean="0"/>
              <a:t>un-backed-up mobile </a:t>
            </a:r>
            <a:r>
              <a:rPr lang="en-US" sz="2400" dirty="0" smtClean="0"/>
              <a:t>device </a:t>
            </a:r>
            <a:r>
              <a:rPr lang="en-US" sz="2400" dirty="0" smtClean="0"/>
              <a:t>data might </a:t>
            </a:r>
            <a:r>
              <a:rPr lang="en-US" sz="2400" b="1" dirty="0" smtClean="0"/>
              <a:t>get lost</a:t>
            </a:r>
            <a:r>
              <a:rPr lang="en-US" sz="2400" dirty="0" smtClean="0"/>
              <a:t> (are people</a:t>
            </a:r>
            <a:br>
              <a:rPr lang="en-US" sz="2400" dirty="0" smtClean="0"/>
            </a:br>
            <a:r>
              <a:rPr lang="en-US" sz="2400" dirty="0" smtClean="0"/>
              <a:t>    paying attention</a:t>
            </a:r>
            <a:r>
              <a:rPr lang="en-US" sz="2400" b="1" dirty="0" smtClean="0"/>
              <a:t> </a:t>
            </a:r>
            <a:r>
              <a:rPr lang="en-US" sz="2400" dirty="0" smtClean="0"/>
              <a:t>to things like </a:t>
            </a:r>
            <a:r>
              <a:rPr lang="en-US" sz="2400" dirty="0" err="1" smtClean="0"/>
              <a:t>CryptoLocker</a:t>
            </a:r>
            <a:r>
              <a:rPr lang="en-US" sz="2400" dirty="0" smtClean="0"/>
              <a:t>?)</a:t>
            </a:r>
            <a:r>
              <a:rPr lang="en-US" sz="2400" dirty="0" smtClean="0"/>
              <a:t/>
            </a:r>
            <a:br>
              <a:rPr lang="en-US" sz="2400" dirty="0" smtClean="0"/>
            </a:br>
            <a:r>
              <a:rPr lang="en-US" sz="2400" dirty="0" smtClean="0"/>
              <a:t>-</a:t>
            </a:r>
            <a:r>
              <a:rPr lang="en-US" sz="2400" dirty="0" smtClean="0"/>
              <a:t>- after use of the mobile device becomes routine, and critical</a:t>
            </a:r>
            <a:br>
              <a:rPr lang="en-US" sz="2400" dirty="0" smtClean="0"/>
            </a:br>
            <a:r>
              <a:rPr lang="en-US" sz="2400" dirty="0" smtClean="0"/>
              <a:t>    processes can't continue w/o using them, the institution ends </a:t>
            </a:r>
            <a:br>
              <a:rPr lang="en-US" sz="2400" dirty="0" smtClean="0"/>
            </a:br>
            <a:r>
              <a:rPr lang="en-US" sz="2400" dirty="0" smtClean="0"/>
              <a:t>    up "having" to find $ to purchase/subsidize their continued use</a:t>
            </a:r>
            <a:r>
              <a:rPr lang="en-US" sz="2400" dirty="0" smtClean="0"/>
              <a:t>?</a:t>
            </a:r>
          </a:p>
          <a:p>
            <a:r>
              <a:rPr lang="en-US" sz="2400" dirty="0" smtClean="0"/>
              <a:t>How hard would you be willing to hammer someone who uses a personal device for work purposes when they shouldn't be?</a:t>
            </a:r>
            <a:endParaRPr lang="en-US" sz="2400" dirty="0" smtClean="0"/>
          </a:p>
        </p:txBody>
      </p:sp>
      <p:sp>
        <p:nvSpPr>
          <p:cNvPr id="4" name="Slide Number Placeholder 3"/>
          <p:cNvSpPr>
            <a:spLocks noGrp="1"/>
          </p:cNvSpPr>
          <p:nvPr>
            <p:ph type="sldNum" sz="quarter" idx="12"/>
          </p:nvPr>
        </p:nvSpPr>
        <p:spPr/>
        <p:txBody>
          <a:bodyPr/>
          <a:lstStyle/>
          <a:p>
            <a:fld id="{21C1642E-A0F4-FB45-9F11-A39D88FE2137}" type="slidenum">
              <a:rPr lang="en-US" smtClean="0"/>
              <a:t>19</a:t>
            </a:fld>
            <a:endParaRPr lang="en-US" dirty="0"/>
          </a:p>
        </p:txBody>
      </p:sp>
    </p:spTree>
    <p:extLst>
      <p:ext uri="{BB962C8B-B14F-4D97-AF65-F5344CB8AC3E}">
        <p14:creationId xmlns:p14="http://schemas.microsoft.com/office/powerpoint/2010/main" val="27065774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51807"/>
          </a:xfrm>
        </p:spPr>
        <p:txBody>
          <a:bodyPr>
            <a:normAutofit/>
          </a:bodyPr>
          <a:lstStyle/>
          <a:p>
            <a:r>
              <a:rPr lang="en-US" sz="3200" b="1" dirty="0" smtClean="0"/>
              <a:t>Introduction</a:t>
            </a:r>
            <a:endParaRPr lang="en-US" sz="3200" b="1" dirty="0"/>
          </a:p>
        </p:txBody>
      </p:sp>
      <p:sp>
        <p:nvSpPr>
          <p:cNvPr id="3" name="Content Placeholder 2"/>
          <p:cNvSpPr>
            <a:spLocks noGrp="1"/>
          </p:cNvSpPr>
          <p:nvPr>
            <p:ph idx="1"/>
          </p:nvPr>
        </p:nvSpPr>
        <p:spPr>
          <a:xfrm>
            <a:off x="244247" y="793715"/>
            <a:ext cx="8634134" cy="5849065"/>
          </a:xfrm>
        </p:spPr>
        <p:txBody>
          <a:bodyPr>
            <a:normAutofit/>
          </a:bodyPr>
          <a:lstStyle/>
          <a:p>
            <a:r>
              <a:rPr lang="en-US" sz="2400" dirty="0" smtClean="0"/>
              <a:t>I'd like to thank ACPE and particularly my colleague Mark Johnson of Apple for </a:t>
            </a:r>
            <a:r>
              <a:rPr lang="en-US" sz="2400" dirty="0" smtClean="0"/>
              <a:t>the chance to speak with you </a:t>
            </a:r>
            <a:r>
              <a:rPr lang="en-US" sz="2400" dirty="0" smtClean="0"/>
              <a:t>today</a:t>
            </a:r>
            <a:r>
              <a:rPr lang="en-US" sz="2400" dirty="0"/>
              <a:t>.</a:t>
            </a:r>
            <a:endParaRPr lang="en-US" sz="2400" dirty="0" smtClean="0"/>
          </a:p>
          <a:p>
            <a:endParaRPr lang="en-US" sz="2400" dirty="0"/>
          </a:p>
          <a:p>
            <a:r>
              <a:rPr lang="en-US" sz="2400" dirty="0"/>
              <a:t>Given that our session today is fairly late in the day and </a:t>
            </a:r>
            <a:r>
              <a:rPr lang="en-US" sz="2400" dirty="0" err="1"/>
              <a:t>caffeination</a:t>
            </a:r>
            <a:r>
              <a:rPr lang="en-US" sz="2400" dirty="0"/>
              <a:t> levels may be low, I'd like to have this be an interactive discussion not just "me talking," </a:t>
            </a:r>
            <a:r>
              <a:rPr lang="en-US" sz="2400" dirty="0" smtClean="0"/>
              <a:t>"you listening</a:t>
            </a:r>
            <a:r>
              <a:rPr lang="en-US" sz="2400" dirty="0"/>
              <a:t>. ''</a:t>
            </a:r>
          </a:p>
          <a:p>
            <a:endParaRPr lang="en-US" sz="2400" dirty="0"/>
          </a:p>
          <a:p>
            <a:r>
              <a:rPr lang="en-US" sz="2400" dirty="0"/>
              <a:t>In fact, I'd much rather just ask lots of questions, and let YOU talk. I always assume that I've got a lot to learn, and that every environment will be a little </a:t>
            </a:r>
            <a:r>
              <a:rPr lang="en-US" sz="2400" dirty="0" smtClean="0"/>
              <a:t>different, so I hope that you'll tell </a:t>
            </a:r>
            <a:br>
              <a:rPr lang="en-US" sz="2400" dirty="0" smtClean="0"/>
            </a:br>
            <a:r>
              <a:rPr lang="en-US" sz="2400" dirty="0" smtClean="0"/>
              <a:t>me about yours...</a:t>
            </a:r>
            <a:endParaRPr lang="en-US" sz="2400" dirty="0"/>
          </a:p>
        </p:txBody>
      </p:sp>
      <p:sp>
        <p:nvSpPr>
          <p:cNvPr id="4" name="Slide Number Placeholder 3"/>
          <p:cNvSpPr>
            <a:spLocks noGrp="1"/>
          </p:cNvSpPr>
          <p:nvPr>
            <p:ph type="sldNum" sz="quarter" idx="12"/>
          </p:nvPr>
        </p:nvSpPr>
        <p:spPr/>
        <p:txBody>
          <a:bodyPr/>
          <a:lstStyle/>
          <a:p>
            <a:fld id="{21C1642E-A0F4-FB45-9F11-A39D88FE2137}" type="slidenum">
              <a:rPr lang="en-US" smtClean="0"/>
              <a:t>2</a:t>
            </a:fld>
            <a:endParaRPr lang="en-US"/>
          </a:p>
        </p:txBody>
      </p:sp>
    </p:spTree>
    <p:extLst>
      <p:ext uri="{BB962C8B-B14F-4D97-AF65-F5344CB8AC3E}">
        <p14:creationId xmlns:p14="http://schemas.microsoft.com/office/powerpoint/2010/main" val="30676051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532"/>
            <a:ext cx="9144000" cy="469813"/>
          </a:xfrm>
        </p:spPr>
        <p:txBody>
          <a:bodyPr>
            <a:normAutofit/>
          </a:bodyPr>
          <a:lstStyle/>
          <a:p>
            <a:r>
              <a:rPr lang="en-US" sz="3200" b="1" dirty="0" smtClean="0"/>
              <a:t>Backups and WDE</a:t>
            </a:r>
            <a:endParaRPr lang="en-US" sz="3200" b="1" dirty="0"/>
          </a:p>
        </p:txBody>
      </p:sp>
      <p:sp>
        <p:nvSpPr>
          <p:cNvPr id="3" name="Content Placeholder 2"/>
          <p:cNvSpPr>
            <a:spLocks noGrp="1"/>
          </p:cNvSpPr>
          <p:nvPr>
            <p:ph idx="1"/>
          </p:nvPr>
        </p:nvSpPr>
        <p:spPr>
          <a:xfrm>
            <a:off x="244247" y="775100"/>
            <a:ext cx="8634134" cy="5867681"/>
          </a:xfrm>
        </p:spPr>
        <p:txBody>
          <a:bodyPr>
            <a:normAutofit/>
          </a:bodyPr>
          <a:lstStyle/>
          <a:p>
            <a:r>
              <a:rPr lang="en-US" sz="2400" dirty="0" smtClean="0"/>
              <a:t>If the worry is that mobile devices will be lost, stolen, or destroyed with institutional data on them, can we make </a:t>
            </a:r>
            <a:r>
              <a:rPr lang="en-US" sz="2400" dirty="0" smtClean="0"/>
              <a:t>that worry </a:t>
            </a:r>
            <a:r>
              <a:rPr lang="en-US" sz="2400" dirty="0" smtClean="0"/>
              <a:t>go away with routine backups and pervasive deployment of whole disk encryption (WDE)?</a:t>
            </a:r>
          </a:p>
          <a:p>
            <a:endParaRPr lang="en-US" sz="2400" dirty="0"/>
          </a:p>
          <a:p>
            <a:r>
              <a:rPr lang="en-US" sz="2400" dirty="0" smtClean="0"/>
              <a:t>How are you handling those two issues </a:t>
            </a:r>
            <a:r>
              <a:rPr lang="en-US" sz="2400" dirty="0" smtClean="0"/>
              <a:t>now on your current site?</a:t>
            </a:r>
            <a:endParaRPr lang="en-US" sz="2400" dirty="0" smtClean="0"/>
          </a:p>
          <a:p>
            <a:endParaRPr lang="en-US" sz="2400" dirty="0"/>
          </a:p>
          <a:p>
            <a:r>
              <a:rPr lang="en-US" sz="2400" dirty="0" smtClean="0"/>
              <a:t>Or is the issue </a:t>
            </a:r>
            <a:r>
              <a:rPr lang="en-US" sz="2400" u="sng" dirty="0" smtClean="0"/>
              <a:t>the network</a:t>
            </a:r>
            <a:r>
              <a:rPr lang="en-US" sz="2400" dirty="0" smtClean="0"/>
              <a:t>, not the </a:t>
            </a:r>
            <a:r>
              <a:rPr lang="en-US" sz="2400" u="sng" dirty="0" smtClean="0"/>
              <a:t>information</a:t>
            </a:r>
            <a:r>
              <a:rPr lang="en-US" sz="2400" dirty="0" smtClean="0"/>
              <a:t> on the device?</a:t>
            </a:r>
          </a:p>
        </p:txBody>
      </p:sp>
      <p:sp>
        <p:nvSpPr>
          <p:cNvPr id="4" name="Slide Number Placeholder 3"/>
          <p:cNvSpPr>
            <a:spLocks noGrp="1"/>
          </p:cNvSpPr>
          <p:nvPr>
            <p:ph type="sldNum" sz="quarter" idx="12"/>
          </p:nvPr>
        </p:nvSpPr>
        <p:spPr/>
        <p:txBody>
          <a:bodyPr/>
          <a:lstStyle/>
          <a:p>
            <a:fld id="{21C1642E-A0F4-FB45-9F11-A39D88FE2137}" type="slidenum">
              <a:rPr lang="en-US" smtClean="0"/>
              <a:t>20</a:t>
            </a:fld>
            <a:endParaRPr lang="en-US" dirty="0"/>
          </a:p>
        </p:txBody>
      </p:sp>
    </p:spTree>
    <p:extLst>
      <p:ext uri="{BB962C8B-B14F-4D97-AF65-F5344CB8AC3E}">
        <p14:creationId xmlns:p14="http://schemas.microsoft.com/office/powerpoint/2010/main" val="41360888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51807"/>
          </a:xfrm>
        </p:spPr>
        <p:txBody>
          <a:bodyPr>
            <a:normAutofit/>
          </a:bodyPr>
          <a:lstStyle/>
          <a:p>
            <a:r>
              <a:rPr lang="en-US" sz="3200" b="1" dirty="0" smtClean="0"/>
              <a:t>Do You Have A Network Firewall?</a:t>
            </a:r>
            <a:endParaRPr lang="en-US" sz="3200" b="1" dirty="0"/>
          </a:p>
        </p:txBody>
      </p:sp>
      <p:sp>
        <p:nvSpPr>
          <p:cNvPr id="3" name="Content Placeholder 2"/>
          <p:cNvSpPr>
            <a:spLocks noGrp="1"/>
          </p:cNvSpPr>
          <p:nvPr>
            <p:ph idx="1"/>
          </p:nvPr>
        </p:nvSpPr>
        <p:spPr>
          <a:xfrm>
            <a:off x="244247" y="793715"/>
            <a:ext cx="8634134" cy="5849065"/>
          </a:xfrm>
        </p:spPr>
        <p:txBody>
          <a:bodyPr>
            <a:normAutofit/>
          </a:bodyPr>
          <a:lstStyle/>
          <a:p>
            <a:r>
              <a:rPr lang="en-US" sz="2400" dirty="0" smtClean="0"/>
              <a:t>What sort of firewall do you have, if you have one? Just router ACLs? A traditional stateful firewall? A next generation DPI box(such as a Palo Alto, etc.)? Some sort of specialized middlebox?</a:t>
            </a:r>
            <a:endParaRPr lang="en-US" sz="2400" dirty="0"/>
          </a:p>
          <a:p>
            <a:r>
              <a:rPr lang="en-US" sz="2400" dirty="0" smtClean="0"/>
              <a:t>WHY do you have a firewall?</a:t>
            </a:r>
            <a:br>
              <a:rPr lang="en-US" sz="2400" dirty="0" smtClean="0"/>
            </a:br>
            <a:r>
              <a:rPr lang="en-US" sz="2400" dirty="0" smtClean="0"/>
              <a:t>-- To block </a:t>
            </a:r>
            <a:r>
              <a:rPr lang="en-US" sz="2400" b="1" dirty="0" smtClean="0"/>
              <a:t>scans/</a:t>
            </a:r>
            <a:r>
              <a:rPr lang="en-US" sz="2400" b="1" dirty="0" smtClean="0"/>
              <a:t>probes </a:t>
            </a:r>
            <a:r>
              <a:rPr lang="en-US" sz="2400" dirty="0" smtClean="0"/>
              <a:t>from </a:t>
            </a:r>
            <a:r>
              <a:rPr lang="en-US" sz="2400" u="sng" dirty="0" smtClean="0"/>
              <a:t>outside</a:t>
            </a:r>
            <a:r>
              <a:rPr lang="en-US" sz="2400" dirty="0" smtClean="0"/>
              <a:t> </a:t>
            </a:r>
            <a:r>
              <a:rPr lang="en-US" sz="2400" dirty="0" smtClean="0"/>
              <a:t>sources</a:t>
            </a:r>
            <a:r>
              <a:rPr lang="en-US" sz="2400" dirty="0" smtClean="0"/>
              <a:t>?</a:t>
            </a:r>
            <a:br>
              <a:rPr lang="en-US" sz="2400" dirty="0" smtClean="0"/>
            </a:br>
            <a:r>
              <a:rPr lang="en-US" sz="2400" dirty="0" smtClean="0"/>
              <a:t>-- To enforce </a:t>
            </a:r>
            <a:r>
              <a:rPr lang="en-US" sz="2400" b="1" dirty="0" smtClean="0"/>
              <a:t>network policy </a:t>
            </a:r>
            <a:r>
              <a:rPr lang="en-US" sz="2400" dirty="0" err="1" smtClean="0"/>
              <a:t>wrt</a:t>
            </a:r>
            <a:r>
              <a:rPr lang="en-US" sz="2400" dirty="0" smtClean="0"/>
              <a:t> </a:t>
            </a:r>
            <a:r>
              <a:rPr lang="en-US" sz="2400" u="sng" dirty="0" smtClean="0"/>
              <a:t>internal</a:t>
            </a:r>
            <a:r>
              <a:rPr lang="en-US" sz="2400" dirty="0" smtClean="0"/>
              <a:t> users (e.g., permitted </a:t>
            </a:r>
            <a:br>
              <a:rPr lang="en-US" sz="2400" dirty="0" smtClean="0"/>
            </a:br>
            <a:r>
              <a:rPr lang="en-US" sz="2400" dirty="0" smtClean="0"/>
              <a:t>    applications, allowed or blocked destinations, management of </a:t>
            </a:r>
            <a:br>
              <a:rPr lang="en-US" sz="2400" dirty="0" smtClean="0"/>
            </a:br>
            <a:r>
              <a:rPr lang="en-US" sz="2400" dirty="0" smtClean="0"/>
              <a:t>    bandwidth consumption, etc.)</a:t>
            </a:r>
            <a:r>
              <a:rPr lang="en-US" sz="2400" dirty="0" smtClean="0"/>
              <a:t>?</a:t>
            </a:r>
            <a:br>
              <a:rPr lang="en-US" sz="2400" dirty="0" smtClean="0"/>
            </a:br>
            <a:r>
              <a:rPr lang="en-US" sz="2400" dirty="0" smtClean="0"/>
              <a:t>-</a:t>
            </a:r>
            <a:r>
              <a:rPr lang="en-US" sz="2400" dirty="0" smtClean="0"/>
              <a:t>- To </a:t>
            </a:r>
            <a:r>
              <a:rPr lang="en-US" sz="2400" b="1" dirty="0" smtClean="0"/>
              <a:t>meet expectations </a:t>
            </a:r>
            <a:r>
              <a:rPr lang="en-US" sz="2400" dirty="0" smtClean="0"/>
              <a:t>(perhaps </a:t>
            </a:r>
            <a:r>
              <a:rPr lang="en-US" sz="2400" dirty="0" smtClean="0"/>
              <a:t>from the </a:t>
            </a:r>
            <a:r>
              <a:rPr lang="en-US" sz="2400" dirty="0" smtClean="0"/>
              <a:t>administration/school </a:t>
            </a:r>
            <a:br>
              <a:rPr lang="en-US" sz="2400" dirty="0" smtClean="0"/>
            </a:br>
            <a:r>
              <a:rPr lang="en-US" sz="2400" dirty="0" smtClean="0"/>
              <a:t>    board</a:t>
            </a:r>
            <a:r>
              <a:rPr lang="en-US" sz="2400" dirty="0" smtClean="0"/>
              <a:t>/parents/the media</a:t>
            </a:r>
            <a:r>
              <a:rPr lang="en-US" sz="2400" dirty="0"/>
              <a:t>)?</a:t>
            </a:r>
            <a:br>
              <a:rPr lang="en-US" sz="2400" dirty="0"/>
            </a:br>
            <a:r>
              <a:rPr lang="en-US" sz="2400" dirty="0"/>
              <a:t>-- </a:t>
            </a:r>
            <a:r>
              <a:rPr lang="en-US" sz="2400" dirty="0">
                <a:solidFill>
                  <a:srgbClr val="FF0000"/>
                </a:solidFill>
              </a:rPr>
              <a:t>For </a:t>
            </a:r>
            <a:r>
              <a:rPr lang="en-US" sz="2400" b="1" dirty="0">
                <a:solidFill>
                  <a:srgbClr val="FF0000"/>
                </a:solidFill>
              </a:rPr>
              <a:t>NAT/PAT </a:t>
            </a:r>
            <a:r>
              <a:rPr lang="en-US" sz="2400" dirty="0">
                <a:solidFill>
                  <a:srgbClr val="FF0000"/>
                </a:solidFill>
              </a:rPr>
              <a:t>due to limited IPv4 space?</a:t>
            </a:r>
            <a:r>
              <a:rPr lang="en-US" sz="2400" dirty="0"/>
              <a:t> (ARIN's almost out!</a:t>
            </a:r>
            <a:r>
              <a:rPr lang="en-US" sz="2400" dirty="0" smtClean="0"/>
              <a:t>)</a:t>
            </a:r>
            <a:endParaRPr lang="en-US" sz="2400" dirty="0" smtClean="0"/>
          </a:p>
          <a:p>
            <a:r>
              <a:rPr lang="en-US" sz="2400" dirty="0"/>
              <a:t>Has your firewall caused any </a:t>
            </a:r>
            <a:r>
              <a:rPr lang="en-US" sz="2400" dirty="0" smtClean="0"/>
              <a:t>problems? H.323? Does it make it hard for you to track abuse? </a:t>
            </a:r>
            <a:r>
              <a:rPr lang="en-US" sz="2400" dirty="0" smtClean="0"/>
              <a:t>Will </a:t>
            </a:r>
            <a:r>
              <a:rPr lang="en-US" sz="2400" dirty="0" smtClean="0"/>
              <a:t>your firewall</a:t>
            </a:r>
            <a:r>
              <a:rPr lang="en-US" sz="2400" dirty="0" smtClean="0"/>
              <a:t> "keep up" as bandwidth requirements scale up?</a:t>
            </a:r>
            <a:endParaRPr lang="en-US" sz="2400" dirty="0" smtClean="0"/>
          </a:p>
        </p:txBody>
      </p:sp>
      <p:sp>
        <p:nvSpPr>
          <p:cNvPr id="4" name="Slide Number Placeholder 3"/>
          <p:cNvSpPr>
            <a:spLocks noGrp="1"/>
          </p:cNvSpPr>
          <p:nvPr>
            <p:ph type="sldNum" sz="quarter" idx="12"/>
          </p:nvPr>
        </p:nvSpPr>
        <p:spPr/>
        <p:txBody>
          <a:bodyPr/>
          <a:lstStyle/>
          <a:p>
            <a:fld id="{21C1642E-A0F4-FB45-9F11-A39D88FE2137}" type="slidenum">
              <a:rPr lang="en-US" smtClean="0"/>
              <a:t>21</a:t>
            </a:fld>
            <a:endParaRPr lang="en-US"/>
          </a:p>
        </p:txBody>
      </p:sp>
    </p:spTree>
    <p:extLst>
      <p:ext uri="{BB962C8B-B14F-4D97-AF65-F5344CB8AC3E}">
        <p14:creationId xmlns:p14="http://schemas.microsoft.com/office/powerpoint/2010/main" val="26987338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51807"/>
          </a:xfrm>
        </p:spPr>
        <p:txBody>
          <a:bodyPr>
            <a:normAutofit/>
          </a:bodyPr>
          <a:lstStyle/>
          <a:p>
            <a:r>
              <a:rPr lang="en-US" sz="3200" b="1" dirty="0" smtClean="0">
                <a:solidFill>
                  <a:srgbClr val="FF0000"/>
                </a:solidFill>
              </a:rPr>
              <a:t>A Brief Diversion: IPv4 Address Space</a:t>
            </a:r>
            <a:endParaRPr lang="en-US" sz="3200" b="1" dirty="0">
              <a:solidFill>
                <a:srgbClr val="FF0000"/>
              </a:solidFill>
            </a:endParaRPr>
          </a:p>
        </p:txBody>
      </p:sp>
      <p:sp>
        <p:nvSpPr>
          <p:cNvPr id="3" name="Content Placeholder 2"/>
          <p:cNvSpPr>
            <a:spLocks noGrp="1"/>
          </p:cNvSpPr>
          <p:nvPr>
            <p:ph idx="1"/>
          </p:nvPr>
        </p:nvSpPr>
        <p:spPr>
          <a:xfrm>
            <a:off x="244247" y="793715"/>
            <a:ext cx="8634134" cy="5849065"/>
          </a:xfrm>
        </p:spPr>
        <p:txBody>
          <a:bodyPr>
            <a:normAutofit/>
          </a:bodyPr>
          <a:lstStyle/>
          <a:p>
            <a:r>
              <a:rPr lang="en-US" sz="2400" dirty="0" smtClean="0"/>
              <a:t>Let's assume for a second that growth in devices continues to increase. </a:t>
            </a:r>
            <a:r>
              <a:rPr lang="en-US" sz="2400" dirty="0" smtClean="0"/>
              <a:t>Will you have enough address space? If you need more address space you better be thinking about it now because ARIN, the regional Internet registry is just about out of space:</a:t>
            </a:r>
            <a:endParaRPr lang="en-US" sz="2400" dirty="0" smtClean="0"/>
          </a:p>
        </p:txBody>
      </p:sp>
      <p:sp>
        <p:nvSpPr>
          <p:cNvPr id="4" name="Slide Number Placeholder 3"/>
          <p:cNvSpPr>
            <a:spLocks noGrp="1"/>
          </p:cNvSpPr>
          <p:nvPr>
            <p:ph type="sldNum" sz="quarter" idx="12"/>
          </p:nvPr>
        </p:nvSpPr>
        <p:spPr/>
        <p:txBody>
          <a:bodyPr/>
          <a:lstStyle/>
          <a:p>
            <a:fld id="{21C1642E-A0F4-FB45-9F11-A39D88FE2137}" type="slidenum">
              <a:rPr lang="en-US" smtClean="0"/>
              <a:t>22</a:t>
            </a:fld>
            <a:endParaRPr lang="en-US"/>
          </a:p>
        </p:txBody>
      </p:sp>
      <p:pic>
        <p:nvPicPr>
          <p:cNvPr id="5" name="Picture 4" descr="arin-runo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55" y="2488426"/>
            <a:ext cx="6749771" cy="4154354"/>
          </a:xfrm>
          <a:prstGeom prst="rect">
            <a:avLst/>
          </a:prstGeom>
        </p:spPr>
      </p:pic>
    </p:spTree>
    <p:extLst>
      <p:ext uri="{BB962C8B-B14F-4D97-AF65-F5344CB8AC3E}">
        <p14:creationId xmlns:p14="http://schemas.microsoft.com/office/powerpoint/2010/main" val="41333789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51807"/>
          </a:xfrm>
        </p:spPr>
        <p:txBody>
          <a:bodyPr>
            <a:normAutofit/>
          </a:bodyPr>
          <a:lstStyle/>
          <a:p>
            <a:r>
              <a:rPr lang="en-US" sz="3200" b="1" dirty="0" smtClean="0">
                <a:solidFill>
                  <a:srgbClr val="FF0000"/>
                </a:solidFill>
              </a:rPr>
              <a:t>Are You Thinking About IPv6?</a:t>
            </a:r>
            <a:endParaRPr lang="en-US" sz="3200" b="1" dirty="0">
              <a:solidFill>
                <a:srgbClr val="FF0000"/>
              </a:solidFill>
            </a:endParaRPr>
          </a:p>
        </p:txBody>
      </p:sp>
      <p:sp>
        <p:nvSpPr>
          <p:cNvPr id="3" name="Content Placeholder 2"/>
          <p:cNvSpPr>
            <a:spLocks noGrp="1"/>
          </p:cNvSpPr>
          <p:nvPr>
            <p:ph idx="1"/>
          </p:nvPr>
        </p:nvSpPr>
        <p:spPr>
          <a:xfrm>
            <a:off x="244247" y="793715"/>
            <a:ext cx="8634134" cy="5849065"/>
          </a:xfrm>
        </p:spPr>
        <p:txBody>
          <a:bodyPr>
            <a:normAutofit/>
          </a:bodyPr>
          <a:lstStyle/>
          <a:p>
            <a:r>
              <a:rPr lang="en-US" sz="2400" dirty="0" smtClean="0"/>
              <a:t>Even though we're almost out of IPv4 space, there's plenty of IPv6 space available.</a:t>
            </a:r>
          </a:p>
          <a:p>
            <a:endParaRPr lang="en-US" sz="2400" dirty="0"/>
          </a:p>
          <a:p>
            <a:r>
              <a:rPr lang="en-US" sz="2400" dirty="0" smtClean="0"/>
              <a:t>Are you even thinking about deploying IPv6? </a:t>
            </a:r>
          </a:p>
          <a:p>
            <a:endParaRPr lang="en-US" sz="2400" dirty="0"/>
          </a:p>
          <a:p>
            <a:r>
              <a:rPr lang="en-US" sz="2400" dirty="0" smtClean="0"/>
              <a:t>If not, you should really should be.</a:t>
            </a:r>
          </a:p>
          <a:p>
            <a:endParaRPr lang="en-US" sz="2400" dirty="0"/>
          </a:p>
          <a:p>
            <a:r>
              <a:rPr lang="en-US" sz="2400" dirty="0" smtClean="0"/>
              <a:t>But let's come back to the title of this session...</a:t>
            </a:r>
            <a:endParaRPr lang="en-US" sz="2400" dirty="0" smtClean="0"/>
          </a:p>
        </p:txBody>
      </p:sp>
      <p:sp>
        <p:nvSpPr>
          <p:cNvPr id="4" name="Slide Number Placeholder 3"/>
          <p:cNvSpPr>
            <a:spLocks noGrp="1"/>
          </p:cNvSpPr>
          <p:nvPr>
            <p:ph type="sldNum" sz="quarter" idx="12"/>
          </p:nvPr>
        </p:nvSpPr>
        <p:spPr/>
        <p:txBody>
          <a:bodyPr/>
          <a:lstStyle/>
          <a:p>
            <a:fld id="{21C1642E-A0F4-FB45-9F11-A39D88FE2137}" type="slidenum">
              <a:rPr lang="en-US" smtClean="0"/>
              <a:t>23</a:t>
            </a:fld>
            <a:endParaRPr lang="en-US"/>
          </a:p>
        </p:txBody>
      </p:sp>
    </p:spTree>
    <p:extLst>
      <p:ext uri="{BB962C8B-B14F-4D97-AF65-F5344CB8AC3E}">
        <p14:creationId xmlns:p14="http://schemas.microsoft.com/office/powerpoint/2010/main" val="25117784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898776"/>
          </a:xfrm>
        </p:spPr>
        <p:txBody>
          <a:bodyPr>
            <a:normAutofit/>
          </a:bodyPr>
          <a:lstStyle/>
          <a:p>
            <a:r>
              <a:rPr lang="en-US" sz="3200" b="1" dirty="0" smtClean="0"/>
              <a:t>OMG, They're Inside The Walls! </a:t>
            </a:r>
            <a:r>
              <a:rPr lang="en-US" sz="3200" b="1" dirty="0" smtClean="0"/>
              <a:t/>
            </a:r>
            <a:br>
              <a:rPr lang="en-US" sz="3200" b="1" dirty="0" smtClean="0"/>
            </a:br>
            <a:r>
              <a:rPr lang="en-US" sz="3200" b="1" dirty="0" smtClean="0"/>
              <a:t>A</a:t>
            </a:r>
            <a:r>
              <a:rPr lang="en-US" sz="3200" b="1" dirty="0" smtClean="0"/>
              <a:t>nd</a:t>
            </a:r>
            <a:r>
              <a:rPr lang="en-US" sz="3200" b="1" dirty="0" smtClean="0"/>
              <a:t>/</a:t>
            </a:r>
            <a:r>
              <a:rPr lang="en-US" sz="3200" b="1" dirty="0" smtClean="0"/>
              <a:t>or </a:t>
            </a:r>
            <a:r>
              <a:rPr lang="en-US" sz="3200" b="1" dirty="0" smtClean="0"/>
              <a:t>OMG, They're </a:t>
            </a:r>
            <a:r>
              <a:rPr lang="en-US" sz="3200" b="1" u="sng" dirty="0" smtClean="0"/>
              <a:t>NOT</a:t>
            </a:r>
            <a:r>
              <a:rPr lang="en-US" sz="3200" b="1" dirty="0" smtClean="0"/>
              <a:t> Inside The Walls!</a:t>
            </a:r>
            <a:endParaRPr lang="en-US" sz="3200" b="1" dirty="0"/>
          </a:p>
        </p:txBody>
      </p:sp>
      <p:sp>
        <p:nvSpPr>
          <p:cNvPr id="3" name="Content Placeholder 2"/>
          <p:cNvSpPr>
            <a:spLocks noGrp="1"/>
          </p:cNvSpPr>
          <p:nvPr>
            <p:ph idx="1"/>
          </p:nvPr>
        </p:nvSpPr>
        <p:spPr>
          <a:xfrm>
            <a:off x="244247" y="1211385"/>
            <a:ext cx="8634134" cy="5431395"/>
          </a:xfrm>
        </p:spPr>
        <p:txBody>
          <a:bodyPr>
            <a:normAutofit/>
          </a:bodyPr>
          <a:lstStyle/>
          <a:p>
            <a:r>
              <a:rPr lang="en-US" sz="2400" dirty="0" smtClean="0"/>
              <a:t>Which do you really want?</a:t>
            </a:r>
          </a:p>
          <a:p>
            <a:r>
              <a:rPr lang="en-US" sz="2400" dirty="0" smtClean="0"/>
              <a:t>One </a:t>
            </a:r>
            <a:r>
              <a:rPr lang="en-US" sz="2400" dirty="0" smtClean="0"/>
              <a:t>of the funny aspects about running any </a:t>
            </a:r>
            <a:r>
              <a:rPr lang="en-US" sz="2400" dirty="0" smtClean="0"/>
              <a:t>fortification</a:t>
            </a:r>
            <a:r>
              <a:rPr lang="en-US" sz="2400" dirty="0"/>
              <a:t> </a:t>
            </a:r>
            <a:r>
              <a:rPr lang="en-US" sz="2400" dirty="0" smtClean="0"/>
              <a:t>(</a:t>
            </a:r>
            <a:r>
              <a:rPr lang="en-US" sz="2400" dirty="0" smtClean="0"/>
              <a:t>whether </a:t>
            </a:r>
            <a:r>
              <a:rPr lang="en-US" sz="2400" dirty="0" smtClean="0"/>
              <a:t>we're talking about a medieval </a:t>
            </a:r>
            <a:r>
              <a:rPr lang="en-US" sz="2400" dirty="0" smtClean="0"/>
              <a:t>castle, the Maginot Line in WW II, </a:t>
            </a:r>
            <a:r>
              <a:rPr lang="en-US" sz="2400" dirty="0" smtClean="0"/>
              <a:t>or a modern perimeter </a:t>
            </a:r>
            <a:r>
              <a:rPr lang="en-US" sz="2400" dirty="0" smtClean="0"/>
              <a:t>firewall) </a:t>
            </a:r>
            <a:r>
              <a:rPr lang="en-US" sz="2400" dirty="0" smtClean="0"/>
              <a:t>is that you're basically trying to balance two mutually conflicting objectives:</a:t>
            </a:r>
            <a:br>
              <a:rPr lang="en-US" sz="2400" dirty="0" smtClean="0"/>
            </a:br>
            <a:r>
              <a:rPr lang="en-US" sz="2400" dirty="0" smtClean="0"/>
              <a:t/>
            </a:r>
            <a:br>
              <a:rPr lang="en-US" sz="2400" dirty="0" smtClean="0"/>
            </a:br>
            <a:r>
              <a:rPr lang="en-US" sz="2400" dirty="0" smtClean="0"/>
              <a:t>-- the more people you've got "inside", the greater the chance that</a:t>
            </a:r>
            <a:br>
              <a:rPr lang="en-US" sz="2400" dirty="0" smtClean="0"/>
            </a:br>
            <a:r>
              <a:rPr lang="en-US" sz="2400" dirty="0" smtClean="0"/>
              <a:t>    some of them may be untrustworthy, or infected and potentially </a:t>
            </a:r>
            <a:br>
              <a:rPr lang="en-US" sz="2400" dirty="0" smtClean="0"/>
            </a:br>
            <a:r>
              <a:rPr lang="en-US" sz="2400" dirty="0" smtClean="0"/>
              <a:t>    contagious, or simply a drain on your </a:t>
            </a:r>
            <a:r>
              <a:rPr lang="en-US" sz="2400" dirty="0"/>
              <a:t>limited </a:t>
            </a:r>
            <a:r>
              <a:rPr lang="en-US" sz="2400" dirty="0" smtClean="0"/>
              <a:t>support resources</a:t>
            </a:r>
            <a:r>
              <a:rPr lang="en-US" sz="2400" dirty="0"/>
              <a:t/>
            </a:r>
            <a:br>
              <a:rPr lang="en-US" sz="2400" dirty="0"/>
            </a:br>
            <a:r>
              <a:rPr lang="en-US" sz="2400" dirty="0" smtClean="0"/>
              <a:t>-</a:t>
            </a:r>
            <a:r>
              <a:rPr lang="en-US" sz="2400" dirty="0"/>
              <a:t>- </a:t>
            </a:r>
            <a:r>
              <a:rPr lang="en-US" sz="2400" dirty="0" smtClean="0"/>
              <a:t>at the same time, you </a:t>
            </a:r>
            <a:r>
              <a:rPr lang="en-US" sz="2400" dirty="0"/>
              <a:t>want to protect as </a:t>
            </a:r>
            <a:r>
              <a:rPr lang="en-US" sz="2400" dirty="0" smtClean="0"/>
              <a:t>much of your</a:t>
            </a:r>
            <a:br>
              <a:rPr lang="en-US" sz="2400" dirty="0" smtClean="0"/>
            </a:br>
            <a:r>
              <a:rPr lang="en-US" sz="2400" dirty="0" smtClean="0"/>
              <a:t>    population as you can; if you leave them outside, they may get </a:t>
            </a:r>
            <a:br>
              <a:rPr lang="en-US" sz="2400" dirty="0" smtClean="0"/>
            </a:br>
            <a:r>
              <a:rPr lang="en-US" sz="2400" dirty="0" smtClean="0"/>
              <a:t>    </a:t>
            </a:r>
            <a:r>
              <a:rPr lang="en-US" sz="2400" dirty="0" smtClean="0"/>
              <a:t>hammered.</a:t>
            </a:r>
            <a:endParaRPr lang="en-US" sz="2400" dirty="0" smtClean="0"/>
          </a:p>
          <a:p>
            <a:endParaRPr lang="en-US" sz="2400" dirty="0"/>
          </a:p>
          <a:p>
            <a:r>
              <a:rPr lang="en-US" sz="2400" dirty="0" smtClean="0"/>
              <a:t>Will </a:t>
            </a:r>
            <a:r>
              <a:rPr lang="en-US" sz="2400" u="sng" dirty="0" smtClean="0"/>
              <a:t>one</a:t>
            </a:r>
            <a:r>
              <a:rPr lang="en-US" sz="2400" dirty="0" smtClean="0"/>
              <a:t> </a:t>
            </a:r>
            <a:r>
              <a:rPr lang="en-US" sz="2400" dirty="0" smtClean="0"/>
              <a:t>enclave be able to balance both those factors?</a:t>
            </a:r>
          </a:p>
        </p:txBody>
      </p:sp>
      <p:sp>
        <p:nvSpPr>
          <p:cNvPr id="4" name="Slide Number Placeholder 3"/>
          <p:cNvSpPr>
            <a:spLocks noGrp="1"/>
          </p:cNvSpPr>
          <p:nvPr>
            <p:ph type="sldNum" sz="quarter" idx="12"/>
          </p:nvPr>
        </p:nvSpPr>
        <p:spPr/>
        <p:txBody>
          <a:bodyPr/>
          <a:lstStyle/>
          <a:p>
            <a:fld id="{21C1642E-A0F4-FB45-9F11-A39D88FE2137}" type="slidenum">
              <a:rPr lang="en-US" smtClean="0"/>
              <a:t>24</a:t>
            </a:fld>
            <a:endParaRPr lang="en-US" dirty="0"/>
          </a:p>
        </p:txBody>
      </p:sp>
    </p:spTree>
    <p:extLst>
      <p:ext uri="{BB962C8B-B14F-4D97-AF65-F5344CB8AC3E}">
        <p14:creationId xmlns:p14="http://schemas.microsoft.com/office/powerpoint/2010/main" val="13521145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566622"/>
          </a:xfrm>
        </p:spPr>
        <p:txBody>
          <a:bodyPr>
            <a:normAutofit/>
          </a:bodyPr>
          <a:lstStyle/>
          <a:p>
            <a:r>
              <a:rPr lang="en-US" sz="3200" b="1" dirty="0" smtClean="0"/>
              <a:t>Multiple Enclaves?</a:t>
            </a:r>
            <a:endParaRPr lang="en-US" sz="3200" b="1" dirty="0"/>
          </a:p>
        </p:txBody>
      </p:sp>
      <p:sp>
        <p:nvSpPr>
          <p:cNvPr id="3" name="Content Placeholder 2"/>
          <p:cNvSpPr>
            <a:spLocks noGrp="1"/>
          </p:cNvSpPr>
          <p:nvPr>
            <p:ph idx="1"/>
          </p:nvPr>
        </p:nvSpPr>
        <p:spPr>
          <a:xfrm>
            <a:off x="244247" y="859693"/>
            <a:ext cx="8634134" cy="5783088"/>
          </a:xfrm>
        </p:spPr>
        <p:txBody>
          <a:bodyPr>
            <a:normAutofit/>
          </a:bodyPr>
          <a:lstStyle/>
          <a:p>
            <a:r>
              <a:rPr lang="en-US" sz="2400" dirty="0" smtClean="0"/>
              <a:t>Another possibility, if you wanted both the benefits of a firewalled environment yet you don't want to allow a large number of the "unwashed" "inside the walls" might be to use multiple enclaves -- one for high security assets, and another </a:t>
            </a:r>
            <a:r>
              <a:rPr lang="en-US" sz="2400" dirty="0" smtClean="0"/>
              <a:t/>
            </a:r>
            <a:br>
              <a:rPr lang="en-US" sz="2400" dirty="0" smtClean="0"/>
            </a:br>
            <a:r>
              <a:rPr lang="en-US" sz="2400" dirty="0" smtClean="0"/>
              <a:t>for </a:t>
            </a:r>
            <a:r>
              <a:rPr lang="en-US" sz="2400" dirty="0" smtClean="0"/>
              <a:t>routine user access</a:t>
            </a:r>
            <a:r>
              <a:rPr lang="en-US" sz="2400" dirty="0" smtClean="0"/>
              <a:t>.</a:t>
            </a:r>
          </a:p>
          <a:p>
            <a:endParaRPr lang="en-US" sz="2400" dirty="0"/>
          </a:p>
          <a:p>
            <a:r>
              <a:rPr lang="en-US" sz="2400" dirty="0" smtClean="0"/>
              <a:t>These might be adjacent/peer enclaves, or nested enclaves, with the high security enclave contained within the encompassing lower security enclave</a:t>
            </a:r>
            <a:r>
              <a:rPr lang="en-US" sz="2400" dirty="0" smtClean="0"/>
              <a:t>.</a:t>
            </a:r>
          </a:p>
          <a:p>
            <a:endParaRPr lang="en-US" sz="2400" dirty="0"/>
          </a:p>
          <a:p>
            <a:r>
              <a:rPr lang="en-US" sz="2400" dirty="0" smtClean="0"/>
              <a:t>Routine users who need to access the high security zone would presumably cross that boundary via a VPN or comparable solution</a:t>
            </a:r>
            <a:r>
              <a:rPr lang="en-US" sz="2400" dirty="0" smtClean="0"/>
              <a:t>.</a:t>
            </a:r>
          </a:p>
        </p:txBody>
      </p:sp>
      <p:sp>
        <p:nvSpPr>
          <p:cNvPr id="4" name="Slide Number Placeholder 3"/>
          <p:cNvSpPr>
            <a:spLocks noGrp="1"/>
          </p:cNvSpPr>
          <p:nvPr>
            <p:ph type="sldNum" sz="quarter" idx="12"/>
          </p:nvPr>
        </p:nvSpPr>
        <p:spPr/>
        <p:txBody>
          <a:bodyPr/>
          <a:lstStyle/>
          <a:p>
            <a:fld id="{21C1642E-A0F4-FB45-9F11-A39D88FE2137}" type="slidenum">
              <a:rPr lang="en-US" smtClean="0"/>
              <a:t>25</a:t>
            </a:fld>
            <a:endParaRPr lang="en-US" dirty="0"/>
          </a:p>
        </p:txBody>
      </p:sp>
    </p:spTree>
    <p:extLst>
      <p:ext uri="{BB962C8B-B14F-4D97-AF65-F5344CB8AC3E}">
        <p14:creationId xmlns:p14="http://schemas.microsoft.com/office/powerpoint/2010/main" val="694731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69813"/>
          </a:xfrm>
        </p:spPr>
        <p:txBody>
          <a:bodyPr>
            <a:normAutofit/>
          </a:bodyPr>
          <a:lstStyle/>
          <a:p>
            <a:r>
              <a:rPr lang="en-US" sz="3200" b="1" dirty="0" smtClean="0"/>
              <a:t>Turning the Firewall Around?</a:t>
            </a:r>
            <a:endParaRPr lang="en-US" sz="3200" b="1" dirty="0"/>
          </a:p>
        </p:txBody>
      </p:sp>
      <p:sp>
        <p:nvSpPr>
          <p:cNvPr id="3" name="Content Placeholder 2"/>
          <p:cNvSpPr>
            <a:spLocks noGrp="1"/>
          </p:cNvSpPr>
          <p:nvPr>
            <p:ph idx="1"/>
          </p:nvPr>
        </p:nvSpPr>
        <p:spPr>
          <a:xfrm>
            <a:off x="244247" y="775100"/>
            <a:ext cx="8634134" cy="5867681"/>
          </a:xfrm>
        </p:spPr>
        <p:txBody>
          <a:bodyPr>
            <a:normAutofit/>
          </a:bodyPr>
          <a:lstStyle/>
          <a:p>
            <a:r>
              <a:rPr lang="en-US" sz="2400" dirty="0" smtClean="0"/>
              <a:t>One of my colleagues from Connecticut is fairly famous for having said that if he could only afford one firewall, he'd turn it around and use it to protect the rest of his world from his users.</a:t>
            </a:r>
          </a:p>
          <a:p>
            <a:endParaRPr lang="en-US" sz="2400" dirty="0"/>
          </a:p>
          <a:p>
            <a:r>
              <a:rPr lang="en-US" sz="2400" dirty="0" smtClean="0"/>
              <a:t>Is THAT how we're supposed to be deploying these things? :-;</a:t>
            </a:r>
          </a:p>
          <a:p>
            <a:endParaRPr lang="en-US" sz="2400" dirty="0"/>
          </a:p>
          <a:p>
            <a:r>
              <a:rPr lang="en-US" sz="2400" dirty="0" smtClean="0"/>
              <a:t>I suppose we'd have to call that a walled garden, not a </a:t>
            </a:r>
            <a:r>
              <a:rPr lang="en-US" sz="2400" dirty="0" smtClean="0"/>
              <a:t>firewall. Oh </a:t>
            </a:r>
            <a:r>
              <a:rPr lang="en-US" sz="2400" dirty="0" smtClean="0"/>
              <a:t>wait: some sites </a:t>
            </a:r>
            <a:r>
              <a:rPr lang="en-US" sz="2400" u="sng" dirty="0" smtClean="0"/>
              <a:t>do</a:t>
            </a:r>
            <a:r>
              <a:rPr lang="en-US" sz="2400" dirty="0" smtClean="0"/>
              <a:t> have those, for dealing with botted users, </a:t>
            </a:r>
            <a:r>
              <a:rPr lang="en-US" sz="2400" dirty="0" smtClean="0"/>
              <a:t>vulnerable systems, etc., now don't </a:t>
            </a:r>
            <a:r>
              <a:rPr lang="en-US" sz="2400" dirty="0" smtClean="0"/>
              <a:t>they... </a:t>
            </a:r>
            <a:br>
              <a:rPr lang="en-US" sz="2400" dirty="0" smtClean="0"/>
            </a:br>
            <a:r>
              <a:rPr lang="en-US" sz="2400" dirty="0" smtClean="0"/>
              <a:t/>
            </a:r>
            <a:br>
              <a:rPr lang="en-US" sz="2400" dirty="0" smtClean="0"/>
            </a:br>
            <a:r>
              <a:rPr lang="en-US" sz="2400" dirty="0" smtClean="0"/>
              <a:t>If you had the ability to isolate a problematic user when they connected, would it be easier to expand who/how many users </a:t>
            </a:r>
            <a:r>
              <a:rPr lang="en-US" sz="2400" dirty="0" smtClean="0"/>
              <a:t/>
            </a:r>
            <a:br>
              <a:rPr lang="en-US" sz="2400" dirty="0" smtClean="0"/>
            </a:br>
            <a:r>
              <a:rPr lang="en-US" sz="2400" dirty="0" smtClean="0"/>
              <a:t>you allowed </a:t>
            </a:r>
            <a:r>
              <a:rPr lang="en-US" sz="2400" dirty="0" smtClean="0"/>
              <a:t>to connect?</a:t>
            </a:r>
          </a:p>
        </p:txBody>
      </p:sp>
      <p:sp>
        <p:nvSpPr>
          <p:cNvPr id="4" name="Slide Number Placeholder 3"/>
          <p:cNvSpPr>
            <a:spLocks noGrp="1"/>
          </p:cNvSpPr>
          <p:nvPr>
            <p:ph type="sldNum" sz="quarter" idx="12"/>
          </p:nvPr>
        </p:nvSpPr>
        <p:spPr/>
        <p:txBody>
          <a:bodyPr/>
          <a:lstStyle/>
          <a:p>
            <a:fld id="{21C1642E-A0F4-FB45-9F11-A39D88FE2137}" type="slidenum">
              <a:rPr lang="en-US" smtClean="0"/>
              <a:t>26</a:t>
            </a:fld>
            <a:endParaRPr lang="en-US" dirty="0"/>
          </a:p>
        </p:txBody>
      </p:sp>
    </p:spTree>
    <p:extLst>
      <p:ext uri="{BB962C8B-B14F-4D97-AF65-F5344CB8AC3E}">
        <p14:creationId xmlns:p14="http://schemas.microsoft.com/office/powerpoint/2010/main" val="4204488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51807"/>
          </a:xfrm>
        </p:spPr>
        <p:txBody>
          <a:bodyPr>
            <a:normAutofit/>
          </a:bodyPr>
          <a:lstStyle/>
          <a:p>
            <a:r>
              <a:rPr lang="en-US" sz="3200" b="1" dirty="0" smtClean="0"/>
              <a:t>Firewalls Can't Fix "Everything"</a:t>
            </a:r>
            <a:endParaRPr lang="en-US" sz="3200" b="1" dirty="0"/>
          </a:p>
        </p:txBody>
      </p:sp>
      <p:sp>
        <p:nvSpPr>
          <p:cNvPr id="3" name="Content Placeholder 2"/>
          <p:cNvSpPr>
            <a:spLocks noGrp="1"/>
          </p:cNvSpPr>
          <p:nvPr>
            <p:ph idx="1"/>
          </p:nvPr>
        </p:nvSpPr>
        <p:spPr>
          <a:xfrm>
            <a:off x="244247" y="793715"/>
            <a:ext cx="8634134" cy="5849065"/>
          </a:xfrm>
        </p:spPr>
        <p:txBody>
          <a:bodyPr>
            <a:normAutofit/>
          </a:bodyPr>
          <a:lstStyle/>
          <a:p>
            <a:r>
              <a:rPr lang="en-US" sz="2400" dirty="0" smtClean="0"/>
              <a:t>While firewalls can be great when it comes to blocking old fashioned scan</a:t>
            </a:r>
            <a:r>
              <a:rPr lang="en-US" sz="2400" dirty="0"/>
              <a:t>-and-'</a:t>
            </a:r>
            <a:r>
              <a:rPr lang="en-US" sz="2400" dirty="0" err="1" smtClean="0"/>
              <a:t>sploit</a:t>
            </a:r>
            <a:r>
              <a:rPr lang="en-US" sz="2400" dirty="0" smtClean="0"/>
              <a:t> attacks, or things like brute force login attacks, they can't protect you and your users from everything.</a:t>
            </a:r>
            <a:br>
              <a:rPr lang="en-US" sz="2400" dirty="0" smtClean="0"/>
            </a:br>
            <a:r>
              <a:rPr lang="en-US" sz="2400" dirty="0" smtClean="0"/>
              <a:t>A </a:t>
            </a:r>
            <a:r>
              <a:rPr lang="en-US" sz="2400" dirty="0"/>
              <a:t>perimeter firewall can't protect </a:t>
            </a:r>
            <a:r>
              <a:rPr lang="en-US" sz="2400" dirty="0" smtClean="0"/>
              <a:t>your </a:t>
            </a:r>
            <a:r>
              <a:rPr lang="en-US" sz="2400" dirty="0"/>
              <a:t>network from a user who:</a:t>
            </a:r>
            <a:br>
              <a:rPr lang="en-US" sz="2400" dirty="0"/>
            </a:br>
            <a:r>
              <a:rPr lang="en-US" sz="2400" dirty="0" smtClean="0"/>
              <a:t>-</a:t>
            </a:r>
            <a:r>
              <a:rPr lang="en-US" sz="2400" dirty="0"/>
              <a:t>- plugs in an infected thumb drive </a:t>
            </a:r>
            <a:r>
              <a:rPr lang="en-US" sz="2400" dirty="0" smtClean="0"/>
              <a:t>or touches </a:t>
            </a:r>
            <a:r>
              <a:rPr lang="en-US" sz="2400" dirty="0"/>
              <a:t>a tainted </a:t>
            </a:r>
            <a:r>
              <a:rPr lang="en-US" sz="2400" dirty="0" smtClean="0"/>
              <a:t>web site</a:t>
            </a:r>
            <a:br>
              <a:rPr lang="en-US" sz="2400" dirty="0" smtClean="0"/>
            </a:br>
            <a:r>
              <a:rPr lang="en-US" sz="2400" dirty="0" smtClean="0"/>
              <a:t>-</a:t>
            </a:r>
            <a:r>
              <a:rPr lang="en-US" sz="2400" dirty="0"/>
              <a:t>- opens an infected attachment that </a:t>
            </a:r>
            <a:r>
              <a:rPr lang="en-US" sz="2400" dirty="0" smtClean="0"/>
              <a:t>his or her </a:t>
            </a:r>
            <a:r>
              <a:rPr lang="en-US" sz="2400" dirty="0"/>
              <a:t>A/V product </a:t>
            </a:r>
            <a:r>
              <a:rPr lang="en-US" sz="2400" dirty="0" smtClean="0"/>
              <a:t>missed</a:t>
            </a:r>
            <a:endParaRPr lang="en-US" sz="2400" dirty="0"/>
          </a:p>
          <a:p>
            <a:r>
              <a:rPr lang="en-US" sz="2400" dirty="0" smtClean="0"/>
              <a:t>Firewalls </a:t>
            </a:r>
            <a:r>
              <a:rPr lang="en-US" sz="2400" dirty="0" smtClean="0"/>
              <a:t>also can't protect your network if:</a:t>
            </a:r>
            <a:br>
              <a:rPr lang="en-US" sz="2400" dirty="0" smtClean="0"/>
            </a:br>
            <a:r>
              <a:rPr lang="en-US" sz="2400" dirty="0" smtClean="0"/>
              <a:t>-- the firewall is SUPPOSED to pass the traffic (e.g., web </a:t>
            </a:r>
            <a:br>
              <a:rPr lang="en-US" sz="2400" dirty="0" smtClean="0"/>
            </a:br>
            <a:r>
              <a:rPr lang="en-US" sz="2400" dirty="0" smtClean="0"/>
              <a:t>	   traffic to</a:t>
            </a:r>
            <a:r>
              <a:rPr lang="en-US" sz="2400" dirty="0"/>
              <a:t> </a:t>
            </a:r>
            <a:r>
              <a:rPr lang="en-US" sz="2400" dirty="0" smtClean="0"/>
              <a:t>a web server, email traffic to an SMTP server, etc</a:t>
            </a:r>
            <a:r>
              <a:rPr lang="en-US" sz="2400" dirty="0" smtClean="0"/>
              <a:t>.),</a:t>
            </a:r>
            <a:br>
              <a:rPr lang="en-US" sz="2400" dirty="0" smtClean="0"/>
            </a:br>
            <a:r>
              <a:rPr lang="en-US" sz="2400" dirty="0" smtClean="0"/>
              <a:t>     and you're not doing DPI</a:t>
            </a:r>
            <a:r>
              <a:rPr lang="en-US" sz="2400" dirty="0" smtClean="0"/>
              <a:t/>
            </a:r>
            <a:br>
              <a:rPr lang="en-US" sz="2400" dirty="0" smtClean="0"/>
            </a:br>
            <a:r>
              <a:rPr lang="en-US" sz="2400" dirty="0" smtClean="0"/>
              <a:t>-- the attack is a DDoS, particularly if the DDoS attack is </a:t>
            </a:r>
            <a:br>
              <a:rPr lang="en-US" sz="2400" dirty="0" smtClean="0"/>
            </a:br>
            <a:r>
              <a:rPr lang="en-US" sz="2400" dirty="0" smtClean="0"/>
              <a:t>    actually </a:t>
            </a:r>
            <a:r>
              <a:rPr lang="en-US" sz="2400" dirty="0" smtClean="0"/>
              <a:t>trying to do state exhaustion on the firewall itself</a:t>
            </a:r>
            <a:r>
              <a:rPr lang="en-US" sz="2400" dirty="0" smtClean="0"/>
              <a:t/>
            </a:r>
            <a:br>
              <a:rPr lang="en-US" sz="2400" dirty="0" smtClean="0"/>
            </a:br>
            <a:r>
              <a:rPr lang="en-US" sz="2400" dirty="0" smtClean="0"/>
              <a:t>-</a:t>
            </a:r>
            <a:r>
              <a:rPr lang="en-US" sz="2400" dirty="0" smtClean="0"/>
              <a:t>- the traffic doesn't go near your firewall (example: </a:t>
            </a:r>
            <a:r>
              <a:rPr lang="en-US" sz="2400" dirty="0" smtClean="0"/>
              <a:t>4G</a:t>
            </a:r>
            <a:r>
              <a:rPr lang="en-US" sz="2400" dirty="0"/>
              <a:t> </a:t>
            </a:r>
            <a:r>
              <a:rPr lang="en-US" sz="2400" dirty="0" smtClean="0"/>
              <a:t>traffic</a:t>
            </a:r>
            <a:r>
              <a:rPr lang="en-US" sz="2400" dirty="0" smtClean="0"/>
              <a:t>)</a:t>
            </a:r>
            <a:r>
              <a:rPr lang="en-US" sz="2400" dirty="0" smtClean="0"/>
              <a:t/>
            </a:r>
            <a:br>
              <a:rPr lang="en-US" sz="2400" dirty="0" smtClean="0"/>
            </a:br>
            <a:r>
              <a:rPr lang="en-US" sz="2400" dirty="0" smtClean="0"/>
              <a:t>-- the traffic is encrypted</a:t>
            </a:r>
            <a:br>
              <a:rPr lang="en-US" sz="2400" dirty="0" smtClean="0"/>
            </a:br>
            <a:r>
              <a:rPr lang="en-US" sz="2400" dirty="0" smtClean="0"/>
              <a:t>-- your users take steps to intentionally circumvent the firewall</a:t>
            </a:r>
            <a:endParaRPr lang="en-US" sz="2400" dirty="0"/>
          </a:p>
        </p:txBody>
      </p:sp>
      <p:sp>
        <p:nvSpPr>
          <p:cNvPr id="4" name="Slide Number Placeholder 3"/>
          <p:cNvSpPr>
            <a:spLocks noGrp="1"/>
          </p:cNvSpPr>
          <p:nvPr>
            <p:ph type="sldNum" sz="quarter" idx="12"/>
          </p:nvPr>
        </p:nvSpPr>
        <p:spPr/>
        <p:txBody>
          <a:bodyPr/>
          <a:lstStyle/>
          <a:p>
            <a:fld id="{21C1642E-A0F4-FB45-9F11-A39D88FE2137}" type="slidenum">
              <a:rPr lang="en-US" smtClean="0"/>
              <a:t>27</a:t>
            </a:fld>
            <a:endParaRPr lang="en-US"/>
          </a:p>
        </p:txBody>
      </p:sp>
    </p:spTree>
    <p:extLst>
      <p:ext uri="{BB962C8B-B14F-4D97-AF65-F5344CB8AC3E}">
        <p14:creationId xmlns:p14="http://schemas.microsoft.com/office/powerpoint/2010/main" val="5387243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69813"/>
          </a:xfrm>
        </p:spPr>
        <p:txBody>
          <a:bodyPr>
            <a:normAutofit/>
          </a:bodyPr>
          <a:lstStyle/>
          <a:p>
            <a:r>
              <a:rPr lang="en-US" sz="3200" b="1" dirty="0" smtClean="0"/>
              <a:t>What About </a:t>
            </a:r>
            <a:r>
              <a:rPr lang="en-US" sz="3200" b="1" dirty="0" smtClean="0"/>
              <a:t>Running </a:t>
            </a:r>
            <a:r>
              <a:rPr lang="en-US" sz="3200" b="1" u="sng" dirty="0" smtClean="0"/>
              <a:t>Without</a:t>
            </a:r>
            <a:r>
              <a:rPr lang="en-US" sz="3200" b="1" dirty="0" smtClean="0"/>
              <a:t> A Firewall?</a:t>
            </a:r>
            <a:endParaRPr lang="en-US" sz="3200" b="1" dirty="0"/>
          </a:p>
        </p:txBody>
      </p:sp>
      <p:sp>
        <p:nvSpPr>
          <p:cNvPr id="3" name="Content Placeholder 2"/>
          <p:cNvSpPr>
            <a:spLocks noGrp="1"/>
          </p:cNvSpPr>
          <p:nvPr>
            <p:ph idx="1"/>
          </p:nvPr>
        </p:nvSpPr>
        <p:spPr>
          <a:xfrm>
            <a:off x="244247" y="775100"/>
            <a:ext cx="8634134" cy="5867681"/>
          </a:xfrm>
        </p:spPr>
        <p:txBody>
          <a:bodyPr>
            <a:normAutofit/>
          </a:bodyPr>
          <a:lstStyle/>
          <a:p>
            <a:r>
              <a:rPr lang="en-US" sz="2400" dirty="0" smtClean="0"/>
              <a:t>Another alternative is to have no perimeter firewall at all. I know that this seems like running with scissors, but </a:t>
            </a:r>
            <a:r>
              <a:rPr lang="en-US" sz="2400" dirty="0" smtClean="0"/>
              <a:t>many universities with large networks do precisely this. Potential </a:t>
            </a:r>
            <a:r>
              <a:rPr lang="en-US" sz="2400" dirty="0" smtClean="0"/>
              <a:t>mitigating factors:</a:t>
            </a:r>
            <a:br>
              <a:rPr lang="en-US" sz="2400" dirty="0" smtClean="0"/>
            </a:br>
            <a:r>
              <a:rPr lang="en-US" sz="2400" dirty="0" smtClean="0"/>
              <a:t>-- Encourage use of non-MS Windows solutions since most </a:t>
            </a:r>
            <a:br>
              <a:rPr lang="en-US" sz="2400" dirty="0" smtClean="0"/>
            </a:br>
            <a:r>
              <a:rPr lang="en-US" sz="2400" dirty="0" smtClean="0"/>
              <a:t>    malware targets MS Windows (or Android in the mobile world)</a:t>
            </a:r>
            <a:br>
              <a:rPr lang="en-US" sz="2400" dirty="0" smtClean="0"/>
            </a:br>
            <a:r>
              <a:rPr lang="en-US" sz="2400" dirty="0" smtClean="0"/>
              <a:t>-- </a:t>
            </a:r>
            <a:r>
              <a:rPr lang="en-US" sz="2400" dirty="0"/>
              <a:t>R</a:t>
            </a:r>
            <a:r>
              <a:rPr lang="en-US" sz="2400" dirty="0" smtClean="0"/>
              <a:t>un a firewall </a:t>
            </a:r>
            <a:r>
              <a:rPr lang="en-US" sz="2400" u="sng" dirty="0" smtClean="0"/>
              <a:t>on the device itself</a:t>
            </a:r>
            <a:br>
              <a:rPr lang="en-US" sz="2400" u="sng" dirty="0" smtClean="0"/>
            </a:br>
            <a:r>
              <a:rPr lang="en-US" sz="2400" dirty="0" smtClean="0"/>
              <a:t>-</a:t>
            </a:r>
            <a:r>
              <a:rPr lang="en-US" sz="2400" dirty="0"/>
              <a:t>- </a:t>
            </a:r>
            <a:r>
              <a:rPr lang="en-US" sz="2400" dirty="0" smtClean="0"/>
              <a:t>Make </a:t>
            </a:r>
            <a:r>
              <a:rPr lang="en-US" sz="2400" dirty="0"/>
              <a:t>sure </a:t>
            </a:r>
            <a:r>
              <a:rPr lang="en-US" sz="2400" dirty="0" smtClean="0"/>
              <a:t>systems </a:t>
            </a:r>
            <a:r>
              <a:rPr lang="en-US" sz="2400" dirty="0" smtClean="0"/>
              <a:t>are</a:t>
            </a:r>
            <a:r>
              <a:rPr lang="en-US" sz="2400" dirty="0" smtClean="0"/>
              <a:t> </a:t>
            </a:r>
            <a:r>
              <a:rPr lang="en-US" sz="2400" dirty="0"/>
              <a:t>patched up-to-date, including </a:t>
            </a:r>
            <a:r>
              <a:rPr lang="en-US" sz="2400" dirty="0" smtClean="0"/>
              <a:t>any/all</a:t>
            </a:r>
            <a:br>
              <a:rPr lang="en-US" sz="2400" dirty="0" smtClean="0"/>
            </a:br>
            <a:r>
              <a:rPr lang="en-US" sz="2400" dirty="0" smtClean="0"/>
              <a:t>    browser </a:t>
            </a:r>
            <a:r>
              <a:rPr lang="en-US" sz="2400" dirty="0"/>
              <a:t>helper applications (Secunia is terrific)</a:t>
            </a:r>
            <a:br>
              <a:rPr lang="en-US" sz="2400" dirty="0"/>
            </a:br>
            <a:r>
              <a:rPr lang="en-US" sz="2400" dirty="0" smtClean="0"/>
              <a:t>-- Anti-virus isn't perfect, but can still help, so run it, too</a:t>
            </a:r>
            <a:br>
              <a:rPr lang="en-US" sz="2400" dirty="0" smtClean="0"/>
            </a:br>
            <a:r>
              <a:rPr lang="en-US" sz="2400" dirty="0" smtClean="0"/>
              <a:t>-</a:t>
            </a:r>
            <a:r>
              <a:rPr lang="en-US" sz="2400" dirty="0"/>
              <a:t>- </a:t>
            </a:r>
            <a:r>
              <a:rPr lang="en-US" sz="2400" dirty="0" smtClean="0"/>
              <a:t>Don't install and run </a:t>
            </a:r>
            <a:r>
              <a:rPr lang="en-US" sz="2400" dirty="0"/>
              <a:t>any publicly exposed </a:t>
            </a:r>
            <a:r>
              <a:rPr lang="en-US" sz="2400" dirty="0" smtClean="0"/>
              <a:t>network services </a:t>
            </a:r>
            <a:br>
              <a:rPr lang="en-US" sz="2400" dirty="0" smtClean="0"/>
            </a:br>
            <a:r>
              <a:rPr lang="en-US" sz="2400" dirty="0" smtClean="0"/>
              <a:t>-- Consider mitigating threats via DNS (example: </a:t>
            </a:r>
            <a:r>
              <a:rPr lang="en-US" sz="2400" dirty="0" err="1" smtClean="0"/>
              <a:t>OpenDNS.com</a:t>
            </a:r>
            <a:r>
              <a:rPr lang="en-US" sz="2400" dirty="0" smtClean="0"/>
              <a:t>)</a:t>
            </a:r>
            <a:br>
              <a:rPr lang="en-US" sz="2400" dirty="0" smtClean="0"/>
            </a:br>
            <a:r>
              <a:rPr lang="en-US" sz="2400" dirty="0" smtClean="0"/>
              <a:t>-- Instrument your network with an IDS (Snort, Bro, etc.)</a:t>
            </a:r>
            <a:br>
              <a:rPr lang="en-US" sz="2400" dirty="0" smtClean="0"/>
            </a:br>
            <a:r>
              <a:rPr lang="en-US" sz="2400" dirty="0" smtClean="0"/>
              <a:t>-- Make sure you have good abuse reporting contacts for your</a:t>
            </a:r>
            <a:br>
              <a:rPr lang="en-US" sz="2400" dirty="0" smtClean="0"/>
            </a:br>
            <a:r>
              <a:rPr lang="en-US" sz="2400" dirty="0" smtClean="0"/>
              <a:t>    domain, netblocks, and autonomous system </a:t>
            </a:r>
            <a:r>
              <a:rPr lang="en-US" sz="2400" dirty="0" smtClean="0"/>
              <a:t>number</a:t>
            </a:r>
            <a:r>
              <a:rPr lang="en-US" sz="2400" dirty="0"/>
              <a:t/>
            </a:r>
            <a:br>
              <a:rPr lang="en-US" sz="2400" dirty="0"/>
            </a:br>
            <a:r>
              <a:rPr lang="en-US" sz="2400" dirty="0" smtClean="0"/>
              <a:t>-- Other things?</a:t>
            </a:r>
            <a:endParaRPr lang="en-US" sz="2400" dirty="0" smtClean="0"/>
          </a:p>
        </p:txBody>
      </p:sp>
      <p:sp>
        <p:nvSpPr>
          <p:cNvPr id="4" name="Slide Number Placeholder 3"/>
          <p:cNvSpPr>
            <a:spLocks noGrp="1"/>
          </p:cNvSpPr>
          <p:nvPr>
            <p:ph type="sldNum" sz="quarter" idx="12"/>
          </p:nvPr>
        </p:nvSpPr>
        <p:spPr/>
        <p:txBody>
          <a:bodyPr/>
          <a:lstStyle/>
          <a:p>
            <a:fld id="{21C1642E-A0F4-FB45-9F11-A39D88FE2137}" type="slidenum">
              <a:rPr lang="en-US" smtClean="0"/>
              <a:t>28</a:t>
            </a:fld>
            <a:endParaRPr lang="en-US" dirty="0"/>
          </a:p>
        </p:txBody>
      </p:sp>
    </p:spTree>
    <p:extLst>
      <p:ext uri="{BB962C8B-B14F-4D97-AF65-F5344CB8AC3E}">
        <p14:creationId xmlns:p14="http://schemas.microsoft.com/office/powerpoint/2010/main" val="23918375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6" y="146532"/>
            <a:ext cx="8890594" cy="469813"/>
          </a:xfrm>
        </p:spPr>
        <p:txBody>
          <a:bodyPr>
            <a:normAutofit/>
          </a:bodyPr>
          <a:lstStyle/>
          <a:p>
            <a:r>
              <a:rPr lang="en-US" sz="3200" b="1" dirty="0" smtClean="0"/>
              <a:t>While We're Talking About Security...</a:t>
            </a:r>
            <a:endParaRPr lang="en-US" sz="3200" b="1" dirty="0"/>
          </a:p>
        </p:txBody>
      </p:sp>
      <p:sp>
        <p:nvSpPr>
          <p:cNvPr id="3" name="Content Placeholder 2"/>
          <p:cNvSpPr>
            <a:spLocks noGrp="1"/>
          </p:cNvSpPr>
          <p:nvPr>
            <p:ph idx="1"/>
          </p:nvPr>
        </p:nvSpPr>
        <p:spPr>
          <a:xfrm>
            <a:off x="244247" y="775100"/>
            <a:ext cx="8634134" cy="5867681"/>
          </a:xfrm>
        </p:spPr>
        <p:txBody>
          <a:bodyPr>
            <a:normAutofit/>
          </a:bodyPr>
          <a:lstStyle/>
          <a:p>
            <a:r>
              <a:rPr lang="en-US" sz="2400" dirty="0" smtClean="0"/>
              <a:t>Are there other security things you should be worried about instead of firewalls?</a:t>
            </a:r>
          </a:p>
          <a:p>
            <a:endParaRPr lang="en-US" sz="2400" dirty="0"/>
          </a:p>
          <a:p>
            <a:r>
              <a:rPr lang="en-US" sz="2400" dirty="0" smtClean="0"/>
              <a:t>For example, given the increasing importance of the cloud, how are you doing </a:t>
            </a:r>
            <a:r>
              <a:rPr lang="en-US" sz="2400" b="1" dirty="0" smtClean="0"/>
              <a:t>identity management? </a:t>
            </a:r>
            <a:r>
              <a:rPr lang="en-US" sz="2400" dirty="0" smtClean="0"/>
              <a:t>And are you thinking about using something better than just plain old passwords? (e.g., </a:t>
            </a:r>
            <a:r>
              <a:rPr lang="en-US" sz="2400" b="1" dirty="0" smtClean="0"/>
              <a:t>multifactor authentication</a:t>
            </a:r>
            <a:r>
              <a:rPr lang="en-US" sz="2400" dirty="0" smtClean="0"/>
              <a:t>?)</a:t>
            </a:r>
          </a:p>
          <a:p>
            <a:endParaRPr lang="en-US" sz="2400" dirty="0"/>
          </a:p>
          <a:p>
            <a:r>
              <a:rPr lang="en-US" sz="2400" dirty="0" smtClean="0"/>
              <a:t>Or, since so many people are doing so many things in the cloud that really require uninterruptable network access, </a:t>
            </a:r>
            <a:r>
              <a:rPr lang="en-US" sz="2400" b="1" dirty="0" smtClean="0"/>
              <a:t>is your connectivity fully redundant at every level</a:t>
            </a:r>
            <a:r>
              <a:rPr lang="en-US" sz="2400" dirty="0" smtClean="0"/>
              <a:t>? What's your target SLA for network availability?</a:t>
            </a:r>
          </a:p>
          <a:p>
            <a:endParaRPr lang="en-US" sz="2400" dirty="0"/>
          </a:p>
          <a:p>
            <a:r>
              <a:rPr lang="en-US" sz="2400" dirty="0" smtClean="0"/>
              <a:t>Or how about </a:t>
            </a:r>
            <a:r>
              <a:rPr lang="en-US" sz="2400" b="1" dirty="0" smtClean="0"/>
              <a:t>IPv6</a:t>
            </a:r>
            <a:r>
              <a:rPr lang="en-US" sz="2400" dirty="0" smtClean="0"/>
              <a:t>? </a:t>
            </a:r>
            <a:r>
              <a:rPr lang="en-US" sz="2400" dirty="0" smtClean="0"/>
              <a:t>Is "security" holding up deploying that, too?</a:t>
            </a:r>
            <a:endParaRPr lang="en-US" sz="2400" dirty="0" smtClean="0"/>
          </a:p>
        </p:txBody>
      </p:sp>
      <p:sp>
        <p:nvSpPr>
          <p:cNvPr id="4" name="Slide Number Placeholder 3"/>
          <p:cNvSpPr>
            <a:spLocks noGrp="1"/>
          </p:cNvSpPr>
          <p:nvPr>
            <p:ph type="sldNum" sz="quarter" idx="12"/>
          </p:nvPr>
        </p:nvSpPr>
        <p:spPr/>
        <p:txBody>
          <a:bodyPr/>
          <a:lstStyle/>
          <a:p>
            <a:fld id="{21C1642E-A0F4-FB45-9F11-A39D88FE2137}" type="slidenum">
              <a:rPr lang="en-US" smtClean="0"/>
              <a:t>29</a:t>
            </a:fld>
            <a:endParaRPr lang="en-US" dirty="0"/>
          </a:p>
        </p:txBody>
      </p:sp>
    </p:spTree>
    <p:extLst>
      <p:ext uri="{BB962C8B-B14F-4D97-AF65-F5344CB8AC3E}">
        <p14:creationId xmlns:p14="http://schemas.microsoft.com/office/powerpoint/2010/main" val="1950827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51807"/>
          </a:xfrm>
        </p:spPr>
        <p:txBody>
          <a:bodyPr>
            <a:normAutofit/>
          </a:bodyPr>
          <a:lstStyle/>
          <a:p>
            <a:r>
              <a:rPr lang="en-US" sz="3200" b="1" dirty="0" smtClean="0"/>
              <a:t>Why THIS Topic?</a:t>
            </a:r>
            <a:endParaRPr lang="en-US" sz="3200" b="1" dirty="0"/>
          </a:p>
        </p:txBody>
      </p:sp>
      <p:sp>
        <p:nvSpPr>
          <p:cNvPr id="3" name="Content Placeholder 2"/>
          <p:cNvSpPr>
            <a:spLocks noGrp="1"/>
          </p:cNvSpPr>
          <p:nvPr>
            <p:ph idx="1"/>
          </p:nvPr>
        </p:nvSpPr>
        <p:spPr>
          <a:xfrm>
            <a:off x="244247" y="793715"/>
            <a:ext cx="8634134" cy="5849065"/>
          </a:xfrm>
        </p:spPr>
        <p:txBody>
          <a:bodyPr>
            <a:normAutofit/>
          </a:bodyPr>
          <a:lstStyle/>
          <a:p>
            <a:r>
              <a:rPr lang="en-US" sz="2400" b="1" dirty="0" smtClean="0"/>
              <a:t>Why do you think this </a:t>
            </a:r>
            <a:r>
              <a:rPr lang="en-US" sz="2400" b="1" dirty="0"/>
              <a:t>topic get chosen for this year's meeting? Is </a:t>
            </a:r>
            <a:r>
              <a:rPr lang="en-US" sz="2400" b="1" dirty="0" smtClean="0"/>
              <a:t>the </a:t>
            </a:r>
            <a:r>
              <a:rPr lang="en-US" sz="2400" b="1" u="sng" dirty="0" smtClean="0"/>
              <a:t>security</a:t>
            </a:r>
            <a:r>
              <a:rPr lang="en-US" sz="2400" b="1" dirty="0" smtClean="0"/>
              <a:t> of personal devices connecting to school networks something </a:t>
            </a:r>
            <a:r>
              <a:rPr lang="en-US" sz="2400" b="1" dirty="0"/>
              <a:t>that people have been worried about? If so, any particular </a:t>
            </a:r>
            <a:r>
              <a:rPr lang="en-US" sz="2400" b="1" dirty="0" smtClean="0"/>
              <a:t>reason WHY?</a:t>
            </a:r>
            <a:endParaRPr lang="en-US" sz="2400" b="1" dirty="0"/>
          </a:p>
          <a:p>
            <a:endParaRPr lang="en-US" sz="2400" dirty="0"/>
          </a:p>
          <a:p>
            <a:r>
              <a:rPr lang="en-US" sz="2400" dirty="0"/>
              <a:t>Have there been security </a:t>
            </a:r>
            <a:r>
              <a:rPr lang="en-US" sz="2400" b="1" dirty="0"/>
              <a:t>challenges</a:t>
            </a:r>
            <a:r>
              <a:rPr lang="en-US" sz="2400" dirty="0"/>
              <a:t>? Have their been security </a:t>
            </a:r>
            <a:r>
              <a:rPr lang="en-US" sz="2400" b="1" dirty="0" smtClean="0"/>
              <a:t>disasters</a:t>
            </a:r>
            <a:r>
              <a:rPr lang="en-US" sz="2400" dirty="0"/>
              <a:t> </a:t>
            </a:r>
            <a:r>
              <a:rPr lang="en-US" sz="2400" dirty="0" smtClean="0"/>
              <a:t>in this community? Or are we worrying about non-issues? </a:t>
            </a:r>
            <a:r>
              <a:rPr lang="en-US" sz="2400" dirty="0" smtClean="0"/>
              <a:t>Are </a:t>
            </a:r>
            <a:r>
              <a:rPr lang="en-US" sz="2400" dirty="0" smtClean="0"/>
              <a:t>there security </a:t>
            </a:r>
            <a:r>
              <a:rPr lang="en-US" sz="2400" b="1" dirty="0" smtClean="0"/>
              <a:t>success stories </a:t>
            </a:r>
            <a:r>
              <a:rPr lang="en-US" sz="2400" dirty="0" smtClean="0"/>
              <a:t>when it comes to connecting your teachers and </a:t>
            </a:r>
            <a:r>
              <a:rPr lang="en-US" sz="2400" dirty="0" smtClean="0"/>
              <a:t>your students and their devices?</a:t>
            </a:r>
          </a:p>
          <a:p>
            <a:endParaRPr lang="en-US" sz="2400" dirty="0"/>
          </a:p>
          <a:p>
            <a:r>
              <a:rPr lang="en-US" sz="2400" dirty="0" smtClean="0"/>
              <a:t>Is a desire for security (or a propensity toward risk aversion) getting in the way of why you have the network? Is this really a wireless network "usability" session?</a:t>
            </a:r>
          </a:p>
        </p:txBody>
      </p:sp>
      <p:sp>
        <p:nvSpPr>
          <p:cNvPr id="4" name="Slide Number Placeholder 3"/>
          <p:cNvSpPr>
            <a:spLocks noGrp="1"/>
          </p:cNvSpPr>
          <p:nvPr>
            <p:ph type="sldNum" sz="quarter" idx="12"/>
          </p:nvPr>
        </p:nvSpPr>
        <p:spPr/>
        <p:txBody>
          <a:bodyPr/>
          <a:lstStyle/>
          <a:p>
            <a:fld id="{21C1642E-A0F4-FB45-9F11-A39D88FE2137}" type="slidenum">
              <a:rPr lang="en-US" smtClean="0"/>
              <a:t>3</a:t>
            </a:fld>
            <a:endParaRPr lang="en-US"/>
          </a:p>
        </p:txBody>
      </p:sp>
    </p:spTree>
    <p:extLst>
      <p:ext uri="{BB962C8B-B14F-4D97-AF65-F5344CB8AC3E}">
        <p14:creationId xmlns:p14="http://schemas.microsoft.com/office/powerpoint/2010/main" val="14549406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6" y="146532"/>
            <a:ext cx="8890594" cy="469813"/>
          </a:xfrm>
        </p:spPr>
        <p:txBody>
          <a:bodyPr>
            <a:normAutofit/>
          </a:bodyPr>
          <a:lstStyle/>
          <a:p>
            <a:r>
              <a:rPr lang="en-US" sz="3200" b="1" dirty="0" smtClean="0"/>
              <a:t>What Else </a:t>
            </a:r>
            <a:r>
              <a:rPr lang="en-US" sz="3200" b="1" i="1" u="sng" dirty="0" smtClean="0"/>
              <a:t>Should</a:t>
            </a:r>
            <a:r>
              <a:rPr lang="en-US" sz="3200" b="1" dirty="0" smtClean="0"/>
              <a:t> We Have Talked About Today?</a:t>
            </a:r>
            <a:endParaRPr lang="en-US" sz="3200" b="1" dirty="0"/>
          </a:p>
        </p:txBody>
      </p:sp>
      <p:sp>
        <p:nvSpPr>
          <p:cNvPr id="3" name="Content Placeholder 2"/>
          <p:cNvSpPr>
            <a:spLocks noGrp="1"/>
          </p:cNvSpPr>
          <p:nvPr>
            <p:ph idx="1"/>
          </p:nvPr>
        </p:nvSpPr>
        <p:spPr>
          <a:xfrm>
            <a:off x="244247" y="775100"/>
            <a:ext cx="8634134" cy="5867681"/>
          </a:xfrm>
        </p:spPr>
        <p:txBody>
          <a:bodyPr>
            <a:normAutofit/>
          </a:bodyPr>
          <a:lstStyle/>
          <a:p>
            <a:r>
              <a:rPr lang="en-US" sz="2400" dirty="0" smtClean="0"/>
              <a:t>What did we miss</a:t>
            </a:r>
            <a:r>
              <a:rPr lang="en-US" sz="2400" dirty="0" smtClean="0"/>
              <a:t>? What questions do you still have?</a:t>
            </a:r>
          </a:p>
          <a:p>
            <a:endParaRPr lang="en-US" sz="2400" dirty="0"/>
          </a:p>
          <a:p>
            <a:r>
              <a:rPr lang="en-US" sz="2400" dirty="0" smtClean="0"/>
              <a:t>Will </a:t>
            </a:r>
            <a:r>
              <a:rPr lang="en-US" sz="2400" dirty="0" smtClean="0"/>
              <a:t>you be more relaxed about this issue when you go back home, or are you leaving with more questions than you started with</a:t>
            </a:r>
            <a:r>
              <a:rPr lang="en-US" sz="2400" dirty="0" smtClean="0"/>
              <a:t>? I'd be happy either way!</a:t>
            </a:r>
            <a:endParaRPr lang="en-US" sz="2400" dirty="0" smtClean="0"/>
          </a:p>
        </p:txBody>
      </p:sp>
      <p:sp>
        <p:nvSpPr>
          <p:cNvPr id="4" name="Slide Number Placeholder 3"/>
          <p:cNvSpPr>
            <a:spLocks noGrp="1"/>
          </p:cNvSpPr>
          <p:nvPr>
            <p:ph type="sldNum" sz="quarter" idx="12"/>
          </p:nvPr>
        </p:nvSpPr>
        <p:spPr/>
        <p:txBody>
          <a:bodyPr/>
          <a:lstStyle/>
          <a:p>
            <a:fld id="{21C1642E-A0F4-FB45-9F11-A39D88FE2137}" type="slidenum">
              <a:rPr lang="en-US" smtClean="0"/>
              <a:t>30</a:t>
            </a:fld>
            <a:endParaRPr lang="en-US" dirty="0"/>
          </a:p>
        </p:txBody>
      </p:sp>
    </p:spTree>
    <p:extLst>
      <p:ext uri="{BB962C8B-B14F-4D97-AF65-F5344CB8AC3E}">
        <p14:creationId xmlns:p14="http://schemas.microsoft.com/office/powerpoint/2010/main" val="14086935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51807"/>
          </a:xfrm>
        </p:spPr>
        <p:txBody>
          <a:bodyPr>
            <a:normAutofit/>
          </a:bodyPr>
          <a:lstStyle/>
          <a:p>
            <a:r>
              <a:rPr lang="en-US" sz="3200" b="1" dirty="0" smtClean="0"/>
              <a:t>This Meeting: A Living </a:t>
            </a:r>
            <a:r>
              <a:rPr lang="en-US" sz="3200" b="1" dirty="0" err="1" smtClean="0"/>
              <a:t>WiFi</a:t>
            </a:r>
            <a:r>
              <a:rPr lang="en-US" sz="3200" b="1" dirty="0" smtClean="0"/>
              <a:t> Laboratory</a:t>
            </a:r>
            <a:endParaRPr lang="en-US" sz="3200" b="1" dirty="0"/>
          </a:p>
        </p:txBody>
      </p:sp>
      <p:sp>
        <p:nvSpPr>
          <p:cNvPr id="3" name="Content Placeholder 2"/>
          <p:cNvSpPr>
            <a:spLocks noGrp="1"/>
          </p:cNvSpPr>
          <p:nvPr>
            <p:ph idx="1"/>
          </p:nvPr>
        </p:nvSpPr>
        <p:spPr>
          <a:xfrm>
            <a:off x="244247" y="793715"/>
            <a:ext cx="8634134" cy="5849065"/>
          </a:xfrm>
        </p:spPr>
        <p:txBody>
          <a:bodyPr>
            <a:normAutofit/>
          </a:bodyPr>
          <a:lstStyle/>
          <a:p>
            <a:r>
              <a:rPr lang="en-US" sz="2400" b="1" dirty="0" err="1" smtClean="0"/>
              <a:t>WiFi</a:t>
            </a:r>
            <a:r>
              <a:rPr lang="en-US" sz="2400" b="1" dirty="0" smtClean="0"/>
              <a:t> at meetings may matter more than anything but coffee.</a:t>
            </a:r>
          </a:p>
          <a:p>
            <a:r>
              <a:rPr lang="en-US" sz="2400" dirty="0" smtClean="0"/>
              <a:t>The </a:t>
            </a:r>
            <a:r>
              <a:rPr lang="en-US" sz="2400" b="1" dirty="0" smtClean="0"/>
              <a:t>meeting hotel </a:t>
            </a:r>
            <a:r>
              <a:rPr lang="en-US" sz="2400" dirty="0" smtClean="0"/>
              <a:t>was the Ashland Springs Hotel, a beautiful and terrific historic hotel. When I checked into the hotel, I was given a password for the hotel's wireless network. I easily connected with the supplied password, clicked through a network policy statement (that I must confess I really didn't read). I then had the ability to use the web, </a:t>
            </a:r>
            <a:r>
              <a:rPr lang="en-US" sz="2400" b="1" dirty="0" smtClean="0"/>
              <a:t>and to ssh back to the other systems I routinely use in Eugene.</a:t>
            </a:r>
            <a:r>
              <a:rPr lang="en-US" sz="2400" dirty="0" smtClean="0"/>
              <a:t> This was terrific (and typical for hotels)</a:t>
            </a:r>
            <a:endParaRPr lang="en-US" sz="2400" dirty="0"/>
          </a:p>
          <a:p>
            <a:r>
              <a:rPr lang="en-US" sz="2400" dirty="0" smtClean="0"/>
              <a:t>At the </a:t>
            </a:r>
            <a:r>
              <a:rPr lang="en-US" sz="2400" b="1" dirty="0" smtClean="0"/>
              <a:t>conference venue at SOU</a:t>
            </a:r>
            <a:r>
              <a:rPr lang="en-US" sz="2400" dirty="0" smtClean="0"/>
              <a:t>, there was </a:t>
            </a:r>
            <a:r>
              <a:rPr lang="en-US" sz="2400" b="1" dirty="0" smtClean="0"/>
              <a:t>also</a:t>
            </a:r>
            <a:r>
              <a:rPr lang="en-US" sz="2400" dirty="0" smtClean="0"/>
              <a:t> wireless access. However, guest access required me to download and </a:t>
            </a:r>
            <a:r>
              <a:rPr lang="en-US" sz="2400" b="1" dirty="0" smtClean="0"/>
              <a:t>install </a:t>
            </a:r>
            <a:r>
              <a:rPr lang="en-US" sz="2400" dirty="0" smtClean="0"/>
              <a:t>a "</a:t>
            </a:r>
            <a:r>
              <a:rPr lang="en-US" sz="2400" dirty="0" err="1" smtClean="0"/>
              <a:t>PolicyKey</a:t>
            </a:r>
            <a:r>
              <a:rPr lang="en-US" sz="2400" dirty="0" smtClean="0"/>
              <a:t>" (requiring privileged access</a:t>
            </a:r>
            <a:r>
              <a:rPr lang="en-US" sz="2400" dirty="0"/>
              <a:t> </a:t>
            </a:r>
            <a:r>
              <a:rPr lang="en-US" sz="2400" dirty="0" smtClean="0"/>
              <a:t>to my Mac). Once I got that </a:t>
            </a:r>
            <a:r>
              <a:rPr lang="en-US" sz="2400" dirty="0" err="1" smtClean="0"/>
              <a:t>PolicyKey</a:t>
            </a:r>
            <a:r>
              <a:rPr lang="en-US" sz="2400" dirty="0" smtClean="0"/>
              <a:t> installed, I was able to get on the network, but my access was limited to </a:t>
            </a:r>
            <a:r>
              <a:rPr lang="en-US" sz="2400" b="1" dirty="0" smtClean="0"/>
              <a:t>just the web. </a:t>
            </a:r>
            <a:r>
              <a:rPr lang="en-US" sz="2400" dirty="0" smtClean="0"/>
              <a:t>Why? Don't get me wrong – I was happy to have had free guest wireless access (thank you!), </a:t>
            </a:r>
            <a:br>
              <a:rPr lang="en-US" sz="2400" dirty="0" smtClean="0"/>
            </a:br>
            <a:r>
              <a:rPr lang="en-US" sz="2400" dirty="0" smtClean="0"/>
              <a:t>but there's a lot more to the Internet than </a:t>
            </a:r>
            <a:r>
              <a:rPr lang="en-US" sz="2400" b="1" dirty="0" smtClean="0"/>
              <a:t>just</a:t>
            </a:r>
            <a:r>
              <a:rPr lang="en-US" sz="2400" dirty="0" smtClean="0"/>
              <a:t> the web.</a:t>
            </a:r>
          </a:p>
        </p:txBody>
      </p:sp>
      <p:sp>
        <p:nvSpPr>
          <p:cNvPr id="4" name="Slide Number Placeholder 3"/>
          <p:cNvSpPr>
            <a:spLocks noGrp="1"/>
          </p:cNvSpPr>
          <p:nvPr>
            <p:ph type="sldNum" sz="quarter" idx="12"/>
          </p:nvPr>
        </p:nvSpPr>
        <p:spPr/>
        <p:txBody>
          <a:bodyPr/>
          <a:lstStyle/>
          <a:p>
            <a:fld id="{21C1642E-A0F4-FB45-9F11-A39D88FE2137}" type="slidenum">
              <a:rPr lang="en-US" smtClean="0"/>
              <a:t>4</a:t>
            </a:fld>
            <a:endParaRPr lang="en-US"/>
          </a:p>
        </p:txBody>
      </p:sp>
    </p:spTree>
    <p:extLst>
      <p:ext uri="{BB962C8B-B14F-4D97-AF65-F5344CB8AC3E}">
        <p14:creationId xmlns:p14="http://schemas.microsoft.com/office/powerpoint/2010/main" val="17940826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32"/>
            <a:ext cx="8229600" cy="451807"/>
          </a:xfrm>
        </p:spPr>
        <p:txBody>
          <a:bodyPr>
            <a:normAutofit/>
          </a:bodyPr>
          <a:lstStyle/>
          <a:p>
            <a:r>
              <a:rPr lang="en-US" sz="3200" b="1" dirty="0" smtClean="0"/>
              <a:t>Local Policy</a:t>
            </a:r>
            <a:endParaRPr lang="en-US" sz="3200" b="1" dirty="0"/>
          </a:p>
        </p:txBody>
      </p:sp>
      <p:sp>
        <p:nvSpPr>
          <p:cNvPr id="3" name="Content Placeholder 2"/>
          <p:cNvSpPr>
            <a:spLocks noGrp="1"/>
          </p:cNvSpPr>
          <p:nvPr>
            <p:ph idx="1"/>
          </p:nvPr>
        </p:nvSpPr>
        <p:spPr>
          <a:xfrm>
            <a:off x="244247" y="4473223"/>
            <a:ext cx="8634134" cy="2169558"/>
          </a:xfrm>
        </p:spPr>
        <p:txBody>
          <a:bodyPr>
            <a:normAutofit/>
          </a:bodyPr>
          <a:lstStyle/>
          <a:p>
            <a:r>
              <a:rPr lang="en-US" sz="2400" i="1" dirty="0" smtClean="0"/>
              <a:t>Questions (if you know me, you know I </a:t>
            </a:r>
            <a:r>
              <a:rPr lang="en-US" sz="2400" b="1" i="1" dirty="0" smtClean="0"/>
              <a:t>always</a:t>
            </a:r>
            <a:r>
              <a:rPr lang="en-US" sz="2400" i="1" dirty="0" smtClean="0"/>
              <a:t> have questions):</a:t>
            </a:r>
            <a:br>
              <a:rPr lang="en-US" sz="2400" i="1" dirty="0" smtClean="0"/>
            </a:br>
            <a:r>
              <a:rPr lang="en-US" sz="2400" dirty="0"/>
              <a:t>-- Do users </a:t>
            </a:r>
            <a:r>
              <a:rPr lang="en-US" sz="2400" u="sng" dirty="0"/>
              <a:t>get</a:t>
            </a:r>
            <a:r>
              <a:rPr lang="en-US" sz="2400" dirty="0"/>
              <a:t> </a:t>
            </a:r>
            <a:r>
              <a:rPr lang="en-US" sz="2400" dirty="0" smtClean="0"/>
              <a:t>what's implied to be on </a:t>
            </a:r>
            <a:r>
              <a:rPr lang="en-US" sz="2400" dirty="0"/>
              <a:t>a non-encrypted network?</a:t>
            </a:r>
            <a:br>
              <a:rPr lang="en-US" sz="2400" dirty="0"/>
            </a:br>
            <a:r>
              <a:rPr lang="en-US" sz="2400" dirty="0" smtClean="0"/>
              <a:t>-- Are you </a:t>
            </a:r>
            <a:r>
              <a:rPr lang="en-US" sz="2400" u="sng" dirty="0" smtClean="0"/>
              <a:t>sure</a:t>
            </a:r>
            <a:r>
              <a:rPr lang="en-US" sz="2400" dirty="0" smtClean="0"/>
              <a:t> that the tool as deployed works as advertised?</a:t>
            </a:r>
            <a:br>
              <a:rPr lang="en-US" sz="2400" dirty="0" smtClean="0"/>
            </a:br>
            <a:r>
              <a:rPr lang="en-US" sz="2400" dirty="0" smtClean="0"/>
              <a:t>   </a:t>
            </a:r>
            <a:r>
              <a:rPr lang="en-US" sz="2400" dirty="0"/>
              <a:t> </a:t>
            </a:r>
            <a:r>
              <a:rPr lang="en-US" sz="2400" dirty="0" smtClean="0"/>
              <a:t>(For example: what A/V did I have installed on my Mac?)</a:t>
            </a:r>
            <a:br>
              <a:rPr lang="en-US" sz="2400" dirty="0" smtClean="0"/>
            </a:br>
            <a:r>
              <a:rPr lang="en-US" sz="2400" dirty="0" smtClean="0"/>
              <a:t>-</a:t>
            </a:r>
            <a:r>
              <a:rPr lang="en-US" sz="2400" dirty="0"/>
              <a:t>- Why </a:t>
            </a:r>
            <a:r>
              <a:rPr lang="en-US" sz="2400" u="sng" dirty="0"/>
              <a:t>don't</a:t>
            </a:r>
            <a:r>
              <a:rPr lang="en-US" sz="2400" dirty="0"/>
              <a:t> smart phones and tablets </a:t>
            </a:r>
            <a:r>
              <a:rPr lang="en-US" sz="2400" dirty="0" smtClean="0"/>
              <a:t>also require A</a:t>
            </a:r>
            <a:r>
              <a:rPr lang="en-US" sz="2400" dirty="0"/>
              <a:t>/</a:t>
            </a:r>
            <a:r>
              <a:rPr lang="en-US" sz="2400" dirty="0" smtClean="0"/>
              <a:t>V</a:t>
            </a:r>
            <a:r>
              <a:rPr lang="en-US" sz="2400" dirty="0"/>
              <a:t> </a:t>
            </a:r>
            <a:r>
              <a:rPr lang="en-US" sz="2400" dirty="0" smtClean="0"/>
              <a:t>here?</a:t>
            </a:r>
          </a:p>
        </p:txBody>
      </p:sp>
      <p:sp>
        <p:nvSpPr>
          <p:cNvPr id="4" name="Slide Number Placeholder 3"/>
          <p:cNvSpPr>
            <a:spLocks noGrp="1"/>
          </p:cNvSpPr>
          <p:nvPr>
            <p:ph type="sldNum" sz="quarter" idx="12"/>
          </p:nvPr>
        </p:nvSpPr>
        <p:spPr/>
        <p:txBody>
          <a:bodyPr/>
          <a:lstStyle/>
          <a:p>
            <a:fld id="{21C1642E-A0F4-FB45-9F11-A39D88FE2137}" type="slidenum">
              <a:rPr lang="en-US" smtClean="0"/>
              <a:t>5</a:t>
            </a:fld>
            <a:endParaRPr lang="en-US"/>
          </a:p>
        </p:txBody>
      </p:sp>
      <p:pic>
        <p:nvPicPr>
          <p:cNvPr id="5" name="Picture 4" descr="sou-polic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19" y="825248"/>
            <a:ext cx="8421181" cy="3504178"/>
          </a:xfrm>
          <a:prstGeom prst="rect">
            <a:avLst/>
          </a:prstGeom>
        </p:spPr>
      </p:pic>
    </p:spTree>
    <p:extLst>
      <p:ext uri="{BB962C8B-B14F-4D97-AF65-F5344CB8AC3E}">
        <p14:creationId xmlns:p14="http://schemas.microsoft.com/office/powerpoint/2010/main" val="33549007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532"/>
            <a:ext cx="9144000" cy="615468"/>
          </a:xfrm>
        </p:spPr>
        <p:txBody>
          <a:bodyPr>
            <a:normAutofit/>
          </a:bodyPr>
          <a:lstStyle/>
          <a:p>
            <a:r>
              <a:rPr lang="en-US" sz="3200" b="1" dirty="0" smtClean="0"/>
              <a:t>"Smart Phones and Tablets Don't Require A/V"</a:t>
            </a:r>
            <a:endParaRPr lang="en-US" sz="3200" b="1" dirty="0"/>
          </a:p>
        </p:txBody>
      </p:sp>
      <p:sp>
        <p:nvSpPr>
          <p:cNvPr id="4" name="Slide Number Placeholder 3"/>
          <p:cNvSpPr>
            <a:spLocks noGrp="1"/>
          </p:cNvSpPr>
          <p:nvPr>
            <p:ph type="sldNum" sz="quarter" idx="12"/>
          </p:nvPr>
        </p:nvSpPr>
        <p:spPr/>
        <p:txBody>
          <a:bodyPr/>
          <a:lstStyle/>
          <a:p>
            <a:fld id="{21C1642E-A0F4-FB45-9F11-A39D88FE2137}" type="slidenum">
              <a:rPr lang="en-US" smtClean="0"/>
              <a:t>6</a:t>
            </a:fld>
            <a:endParaRPr lang="en-US"/>
          </a:p>
        </p:txBody>
      </p:sp>
      <p:pic>
        <p:nvPicPr>
          <p:cNvPr id="6" name="Picture 5" descr="android-malwa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044221"/>
            <a:ext cx="8750300" cy="4559300"/>
          </a:xfrm>
          <a:prstGeom prst="rect">
            <a:avLst/>
          </a:prstGeom>
        </p:spPr>
      </p:pic>
    </p:spTree>
    <p:extLst>
      <p:ext uri="{BB962C8B-B14F-4D97-AF65-F5344CB8AC3E}">
        <p14:creationId xmlns:p14="http://schemas.microsoft.com/office/powerpoint/2010/main" val="1899722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1" y="146532"/>
            <a:ext cx="8847667" cy="451807"/>
          </a:xfrm>
        </p:spPr>
        <p:txBody>
          <a:bodyPr>
            <a:normAutofit/>
          </a:bodyPr>
          <a:lstStyle/>
          <a:p>
            <a:r>
              <a:rPr lang="en-US" sz="3200" b="1" dirty="0" smtClean="0"/>
              <a:t>UO's Current Approach for Guest Wireless</a:t>
            </a:r>
            <a:endParaRPr lang="en-US" sz="3200" b="1" dirty="0"/>
          </a:p>
        </p:txBody>
      </p:sp>
      <p:sp>
        <p:nvSpPr>
          <p:cNvPr id="4" name="Slide Number Placeholder 3"/>
          <p:cNvSpPr>
            <a:spLocks noGrp="1"/>
          </p:cNvSpPr>
          <p:nvPr>
            <p:ph type="sldNum" sz="quarter" idx="12"/>
          </p:nvPr>
        </p:nvSpPr>
        <p:spPr/>
        <p:txBody>
          <a:bodyPr/>
          <a:lstStyle/>
          <a:p>
            <a:fld id="{21C1642E-A0F4-FB45-9F11-A39D88FE2137}" type="slidenum">
              <a:rPr lang="en-US" smtClean="0"/>
              <a:t>7</a:t>
            </a:fld>
            <a:endParaRPr lang="en-US"/>
          </a:p>
        </p:txBody>
      </p:sp>
      <p:pic>
        <p:nvPicPr>
          <p:cNvPr id="5" name="Picture 4" descr="uo-polic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222" y="972467"/>
            <a:ext cx="6487454" cy="5123534"/>
          </a:xfrm>
          <a:prstGeom prst="rect">
            <a:avLst/>
          </a:prstGeom>
        </p:spPr>
      </p:pic>
    </p:spTree>
    <p:extLst>
      <p:ext uri="{BB962C8B-B14F-4D97-AF65-F5344CB8AC3E}">
        <p14:creationId xmlns:p14="http://schemas.microsoft.com/office/powerpoint/2010/main" val="4087830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1" y="146532"/>
            <a:ext cx="8847667" cy="451807"/>
          </a:xfrm>
        </p:spPr>
        <p:txBody>
          <a:bodyPr>
            <a:normAutofit/>
          </a:bodyPr>
          <a:lstStyle/>
          <a:p>
            <a:r>
              <a:rPr lang="en-US" sz="3200" b="1" dirty="0" err="1" smtClean="0"/>
              <a:t>Eduroam</a:t>
            </a:r>
            <a:r>
              <a:rPr lang="en-US" sz="3200" b="1" dirty="0" smtClean="0"/>
              <a:t> (As Mentioned on the Previous Page)</a:t>
            </a:r>
            <a:endParaRPr lang="en-US" sz="3200" b="1" dirty="0"/>
          </a:p>
        </p:txBody>
      </p:sp>
      <p:sp>
        <p:nvSpPr>
          <p:cNvPr id="4" name="Slide Number Placeholder 3"/>
          <p:cNvSpPr>
            <a:spLocks noGrp="1"/>
          </p:cNvSpPr>
          <p:nvPr>
            <p:ph type="sldNum" sz="quarter" idx="12"/>
          </p:nvPr>
        </p:nvSpPr>
        <p:spPr/>
        <p:txBody>
          <a:bodyPr/>
          <a:lstStyle/>
          <a:p>
            <a:fld id="{21C1642E-A0F4-FB45-9F11-A39D88FE2137}" type="slidenum">
              <a:rPr lang="en-US" smtClean="0"/>
              <a:t>8</a:t>
            </a:fld>
            <a:endParaRPr lang="en-US"/>
          </a:p>
        </p:txBody>
      </p:sp>
      <p:pic>
        <p:nvPicPr>
          <p:cNvPr id="3" name="Picture 2" descr="eduro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56" y="742017"/>
            <a:ext cx="8530680" cy="5854222"/>
          </a:xfrm>
          <a:prstGeom prst="rect">
            <a:avLst/>
          </a:prstGeom>
        </p:spPr>
      </p:pic>
    </p:spTree>
    <p:extLst>
      <p:ext uri="{BB962C8B-B14F-4D97-AF65-F5344CB8AC3E}">
        <p14:creationId xmlns:p14="http://schemas.microsoft.com/office/powerpoint/2010/main" val="29777193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9" y="146532"/>
            <a:ext cx="8889999" cy="469813"/>
          </a:xfrm>
        </p:spPr>
        <p:txBody>
          <a:bodyPr>
            <a:normAutofit/>
          </a:bodyPr>
          <a:lstStyle/>
          <a:p>
            <a:r>
              <a:rPr lang="en-US" sz="3200" b="1" dirty="0" smtClean="0"/>
              <a:t>BTW, I DO Get It That </a:t>
            </a:r>
            <a:r>
              <a:rPr lang="en-US" sz="3200" b="1" dirty="0" err="1" smtClean="0"/>
              <a:t>WiFi</a:t>
            </a:r>
            <a:r>
              <a:rPr lang="en-US" sz="3200" b="1" dirty="0" smtClean="0"/>
              <a:t> is Hard/Expensive</a:t>
            </a:r>
            <a:endParaRPr lang="en-US" sz="3200" b="1" dirty="0"/>
          </a:p>
        </p:txBody>
      </p:sp>
      <p:sp>
        <p:nvSpPr>
          <p:cNvPr id="4" name="Slide Number Placeholder 3"/>
          <p:cNvSpPr>
            <a:spLocks noGrp="1"/>
          </p:cNvSpPr>
          <p:nvPr>
            <p:ph type="sldNum" sz="quarter" idx="12"/>
          </p:nvPr>
        </p:nvSpPr>
        <p:spPr/>
        <p:txBody>
          <a:bodyPr/>
          <a:lstStyle/>
          <a:p>
            <a:fld id="{21C1642E-A0F4-FB45-9F11-A39D88FE2137}" type="slidenum">
              <a:rPr lang="en-US" smtClean="0"/>
              <a:t>9</a:t>
            </a:fld>
            <a:endParaRPr lang="en-US" dirty="0"/>
          </a:p>
        </p:txBody>
      </p:sp>
      <p:pic>
        <p:nvPicPr>
          <p:cNvPr id="6" name="Picture 5" descr="uo-wirel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854" y="889000"/>
            <a:ext cx="5663721" cy="5969000"/>
          </a:xfrm>
          <a:prstGeom prst="rect">
            <a:avLst/>
          </a:prstGeom>
        </p:spPr>
      </p:pic>
    </p:spTree>
    <p:extLst>
      <p:ext uri="{BB962C8B-B14F-4D97-AF65-F5344CB8AC3E}">
        <p14:creationId xmlns:p14="http://schemas.microsoft.com/office/powerpoint/2010/main" val="29108508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1043</TotalTime>
  <Words>1761</Words>
  <Application>Microsoft Macintosh PowerPoint</Application>
  <PresentationFormat>On-screen Show (4:3)</PresentationFormat>
  <Paragraphs>156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OMG: They're Inside the Walls</vt:lpstr>
      <vt:lpstr>Introduction</vt:lpstr>
      <vt:lpstr>Why THIS Topic?</vt:lpstr>
      <vt:lpstr>This Meeting: A Living WiFi Laboratory</vt:lpstr>
      <vt:lpstr>Local Policy</vt:lpstr>
      <vt:lpstr>"Smart Phones and Tablets Don't Require A/V"</vt:lpstr>
      <vt:lpstr>UO's Current Approach for Guest Wireless</vt:lpstr>
      <vt:lpstr>Eduroam (As Mentioned on the Previous Page)</vt:lpstr>
      <vt:lpstr>BTW, I DO Get It That WiFi is Hard/Expensive</vt:lpstr>
      <vt:lpstr>Should I Just Stand Up My Own WiFi Network?</vt:lpstr>
      <vt:lpstr>Only 4 Real 802.11b Channels</vt:lpstr>
      <vt:lpstr>IETF Fixes For High Density WiFi Environment</vt:lpstr>
      <vt:lpstr>Let's Talk About YOUR Normal Situation...</vt:lpstr>
      <vt:lpstr>Are You Worried About Who's On Your Network?</vt:lpstr>
      <vt:lpstr>Or Are We Worried About Their Systems?</vt:lpstr>
      <vt:lpstr>What If It's BYOD (Bring Your Own Device) on a TPN (Third Party Network) and There's NOYSDI (None of Your School's Data Involved): DYECWH (Do You Even Care What Happens)?</vt:lpstr>
      <vt:lpstr>Mobile Devices: Impossible to Resist Distraction or Mere Evil Incarnate Source of Non-Learning</vt:lpstr>
      <vt:lpstr>Students and In-Loco-Parentis Responsibilities</vt:lpstr>
      <vt:lpstr>Institutional Work on Personal Devices?</vt:lpstr>
      <vt:lpstr>Backups and WDE</vt:lpstr>
      <vt:lpstr>Do You Have A Network Firewall?</vt:lpstr>
      <vt:lpstr>A Brief Diversion: IPv4 Address Space</vt:lpstr>
      <vt:lpstr>Are You Thinking About IPv6?</vt:lpstr>
      <vt:lpstr>OMG, They're Inside The Walls!  And/or OMG, They're NOT Inside The Walls!</vt:lpstr>
      <vt:lpstr>Multiple Enclaves?</vt:lpstr>
      <vt:lpstr>Turning the Firewall Around?</vt:lpstr>
      <vt:lpstr>Firewalls Can't Fix "Everything"</vt:lpstr>
      <vt:lpstr>What About Running Without A Firewall?</vt:lpstr>
      <vt:lpstr>While We're Talking About Security...</vt:lpstr>
      <vt:lpstr>What Else Should We Have Talked About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 They're Inside the Walls</dc:title>
  <dc:creator/>
  <cp:lastModifiedBy/>
  <cp:revision>123</cp:revision>
  <dcterms:created xsi:type="dcterms:W3CDTF">2013-12-04T04:18:34Z</dcterms:created>
  <dcterms:modified xsi:type="dcterms:W3CDTF">2013-12-05T21:55:07Z</dcterms:modified>
</cp:coreProperties>
</file>